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383" r:id="rId2"/>
    <p:sldId id="429" r:id="rId3"/>
    <p:sldId id="256" r:id="rId4"/>
    <p:sldId id="405" r:id="rId5"/>
    <p:sldId id="346" r:id="rId6"/>
    <p:sldId id="389" r:id="rId7"/>
    <p:sldId id="347" r:id="rId8"/>
    <p:sldId id="348" r:id="rId9"/>
    <p:sldId id="351" r:id="rId10"/>
    <p:sldId id="420" r:id="rId11"/>
    <p:sldId id="358" r:id="rId12"/>
    <p:sldId id="359" r:id="rId13"/>
    <p:sldId id="352" r:id="rId14"/>
    <p:sldId id="432" r:id="rId15"/>
    <p:sldId id="361" r:id="rId16"/>
    <p:sldId id="353" r:id="rId17"/>
    <p:sldId id="362" r:id="rId18"/>
    <p:sldId id="364" r:id="rId19"/>
    <p:sldId id="363" r:id="rId20"/>
    <p:sldId id="365" r:id="rId21"/>
    <p:sldId id="354" r:id="rId22"/>
    <p:sldId id="367" r:id="rId23"/>
    <p:sldId id="368" r:id="rId24"/>
    <p:sldId id="355" r:id="rId25"/>
    <p:sldId id="369" r:id="rId26"/>
    <p:sldId id="421" r:id="rId27"/>
    <p:sldId id="349" r:id="rId28"/>
    <p:sldId id="357" r:id="rId29"/>
    <p:sldId id="422" r:id="rId30"/>
    <p:sldId id="375" r:id="rId31"/>
    <p:sldId id="376" r:id="rId32"/>
    <p:sldId id="427" r:id="rId33"/>
    <p:sldId id="426" r:id="rId34"/>
    <p:sldId id="425" r:id="rId35"/>
    <p:sldId id="430" r:id="rId36"/>
    <p:sldId id="419" r:id="rId37"/>
    <p:sldId id="370" r:id="rId38"/>
    <p:sldId id="418" r:id="rId39"/>
    <p:sldId id="423" r:id="rId40"/>
    <p:sldId id="424" r:id="rId41"/>
    <p:sldId id="371" r:id="rId42"/>
    <p:sldId id="372" r:id="rId43"/>
    <p:sldId id="416" r:id="rId44"/>
    <p:sldId id="417" r:id="rId45"/>
    <p:sldId id="373" r:id="rId46"/>
    <p:sldId id="406" r:id="rId47"/>
    <p:sldId id="391" r:id="rId48"/>
    <p:sldId id="396" r:id="rId49"/>
    <p:sldId id="398" r:id="rId50"/>
    <p:sldId id="399" r:id="rId51"/>
    <p:sldId id="407" r:id="rId52"/>
    <p:sldId id="401" r:id="rId53"/>
    <p:sldId id="402" r:id="rId54"/>
    <p:sldId id="404" r:id="rId55"/>
    <p:sldId id="403" r:id="rId56"/>
    <p:sldId id="428" r:id="rId57"/>
    <p:sldId id="415" r:id="rId58"/>
    <p:sldId id="431" r:id="rId59"/>
    <p:sldId id="392" r:id="rId60"/>
    <p:sldId id="393" r:id="rId61"/>
    <p:sldId id="394" r:id="rId62"/>
    <p:sldId id="395" r:id="rId63"/>
    <p:sldId id="408" r:id="rId64"/>
    <p:sldId id="412" r:id="rId65"/>
    <p:sldId id="411" r:id="rId66"/>
    <p:sldId id="410" r:id="rId67"/>
    <p:sldId id="413" r:id="rId68"/>
    <p:sldId id="414" r:id="rId69"/>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7C80"/>
    <a:srgbClr val="FFCCFF"/>
    <a:srgbClr val="FF99CC"/>
    <a:srgbClr val="FF0000"/>
    <a:srgbClr val="000000"/>
    <a:srgbClr val="5F5F5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229" autoAdjust="0"/>
  </p:normalViewPr>
  <p:slideViewPr>
    <p:cSldViewPr snapToObjects="1">
      <p:cViewPr varScale="1">
        <p:scale>
          <a:sx n="167" d="100"/>
          <a:sy n="167" d="100"/>
        </p:scale>
        <p:origin x="1328" y="184"/>
      </p:cViewPr>
      <p:guideLst>
        <p:guide orient="horz" pos="2160"/>
        <p:guide pos="2880"/>
      </p:guideLst>
    </p:cSldViewPr>
  </p:slideViewPr>
  <p:outlineViewPr>
    <p:cViewPr>
      <p:scale>
        <a:sx n="33" d="100"/>
        <a:sy n="33" d="100"/>
      </p:scale>
      <p:origin x="0" y="-22356"/>
    </p:cViewPr>
    <p:sldLst>
      <p:sld r:id="rId1" collapse="1"/>
      <p:sld r:id="rId2" collapse="1"/>
    </p:sldLst>
  </p:outlineViewPr>
  <p:notesTextViewPr>
    <p:cViewPr>
      <p:scale>
        <a:sx n="100" d="100"/>
        <a:sy n="100" d="100"/>
      </p:scale>
      <p:origin x="0" y="0"/>
    </p:cViewPr>
  </p:notesTextViewPr>
  <p:sorterViewPr>
    <p:cViewPr>
      <p:scale>
        <a:sx n="1" d="1"/>
        <a:sy n="1" d="1"/>
      </p:scale>
      <p:origin x="0" y="-2832"/>
    </p:cViewPr>
  </p:sorterViewPr>
  <p:notesViewPr>
    <p:cSldViewPr snapToObjects="1">
      <p:cViewPr varScale="1">
        <p:scale>
          <a:sx n="28" d="100"/>
          <a:sy n="28" d="100"/>
        </p:scale>
        <p:origin x="-1266" y="-78"/>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F6F01EE-1B07-469E-8F93-1DBBED782CE4}"/>
              </a:ext>
            </a:extLst>
          </p:cNvPr>
          <p:cNvSpPr>
            <a:spLocks noGrp="1" noChangeArrowheads="1"/>
          </p:cNvSpPr>
          <p:nvPr>
            <p:ph type="hdr" sz="quarter"/>
          </p:nvPr>
        </p:nvSpPr>
        <p:spPr bwMode="auto">
          <a:xfrm>
            <a:off x="1" y="0"/>
            <a:ext cx="2944958"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smtClean="0"/>
            </a:lvl1pPr>
          </a:lstStyle>
          <a:p>
            <a:pPr>
              <a:defRPr/>
            </a:pPr>
            <a:endParaRPr lang="es-ES"/>
          </a:p>
        </p:txBody>
      </p:sp>
      <p:sp>
        <p:nvSpPr>
          <p:cNvPr id="56323" name="Rectangle 3">
            <a:extLst>
              <a:ext uri="{FF2B5EF4-FFF2-40B4-BE49-F238E27FC236}">
                <a16:creationId xmlns:a16="http://schemas.microsoft.com/office/drawing/2014/main" id="{A6DDEF03-3974-49E6-A11A-A9B321073E9B}"/>
              </a:ext>
            </a:extLst>
          </p:cNvPr>
          <p:cNvSpPr>
            <a:spLocks noGrp="1" noChangeArrowheads="1"/>
          </p:cNvSpPr>
          <p:nvPr>
            <p:ph type="dt" sz="quarter" idx="1"/>
          </p:nvPr>
        </p:nvSpPr>
        <p:spPr bwMode="auto">
          <a:xfrm>
            <a:off x="3852717" y="0"/>
            <a:ext cx="2944958"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smtClean="0"/>
            </a:lvl1pPr>
          </a:lstStyle>
          <a:p>
            <a:pPr>
              <a:defRPr/>
            </a:pPr>
            <a:endParaRPr lang="es-ES"/>
          </a:p>
        </p:txBody>
      </p:sp>
      <p:sp>
        <p:nvSpPr>
          <p:cNvPr id="56324" name="Rectangle 4">
            <a:extLst>
              <a:ext uri="{FF2B5EF4-FFF2-40B4-BE49-F238E27FC236}">
                <a16:creationId xmlns:a16="http://schemas.microsoft.com/office/drawing/2014/main" id="{290671F6-CD50-4CC8-9AA6-23FF984F9D0A}"/>
              </a:ext>
            </a:extLst>
          </p:cNvPr>
          <p:cNvSpPr>
            <a:spLocks noGrp="1" noChangeArrowheads="1"/>
          </p:cNvSpPr>
          <p:nvPr>
            <p:ph type="ftr" sz="quarter" idx="2"/>
          </p:nvPr>
        </p:nvSpPr>
        <p:spPr bwMode="auto">
          <a:xfrm>
            <a:off x="1" y="9431338"/>
            <a:ext cx="2944958"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smtClean="0"/>
            </a:lvl1pPr>
          </a:lstStyle>
          <a:p>
            <a:pPr>
              <a:defRPr/>
            </a:pPr>
            <a:endParaRPr lang="es-ES"/>
          </a:p>
        </p:txBody>
      </p:sp>
      <p:sp>
        <p:nvSpPr>
          <p:cNvPr id="56325" name="Rectangle 5">
            <a:extLst>
              <a:ext uri="{FF2B5EF4-FFF2-40B4-BE49-F238E27FC236}">
                <a16:creationId xmlns:a16="http://schemas.microsoft.com/office/drawing/2014/main" id="{73511367-7EB9-4008-A2B8-632A47B0DDB6}"/>
              </a:ext>
            </a:extLst>
          </p:cNvPr>
          <p:cNvSpPr>
            <a:spLocks noGrp="1" noChangeArrowheads="1"/>
          </p:cNvSpPr>
          <p:nvPr>
            <p:ph type="sldNum" sz="quarter" idx="3"/>
          </p:nvPr>
        </p:nvSpPr>
        <p:spPr bwMode="auto">
          <a:xfrm>
            <a:off x="3852717" y="9431338"/>
            <a:ext cx="2944958"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fld id="{B133C4E8-1A58-43D2-8B52-B6127D814809}" type="slidenum">
              <a:rPr lang="en-US" altLang="en-US"/>
              <a:pPr/>
              <a:t>‹Nº›</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4EC72B1-6B09-4C24-9D97-F8D41329CB5F}"/>
              </a:ext>
            </a:extLst>
          </p:cNvPr>
          <p:cNvSpPr>
            <a:spLocks noGrp="1" noChangeArrowheads="1"/>
          </p:cNvSpPr>
          <p:nvPr>
            <p:ph type="hdr" sz="quarter"/>
          </p:nvPr>
        </p:nvSpPr>
        <p:spPr bwMode="auto">
          <a:xfrm>
            <a:off x="1" y="0"/>
            <a:ext cx="2944958"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smtClean="0"/>
            </a:lvl1pPr>
          </a:lstStyle>
          <a:p>
            <a:pPr>
              <a:defRPr/>
            </a:pPr>
            <a:endParaRPr lang="es-ES"/>
          </a:p>
        </p:txBody>
      </p:sp>
      <p:sp>
        <p:nvSpPr>
          <p:cNvPr id="4099" name="Rectangle 3">
            <a:extLst>
              <a:ext uri="{FF2B5EF4-FFF2-40B4-BE49-F238E27FC236}">
                <a16:creationId xmlns:a16="http://schemas.microsoft.com/office/drawing/2014/main" id="{DF9E06D4-BCB0-44E9-8063-647F8F8F5F03}"/>
              </a:ext>
            </a:extLst>
          </p:cNvPr>
          <p:cNvSpPr>
            <a:spLocks noGrp="1" noChangeArrowheads="1"/>
          </p:cNvSpPr>
          <p:nvPr>
            <p:ph type="dt" idx="1"/>
          </p:nvPr>
        </p:nvSpPr>
        <p:spPr bwMode="auto">
          <a:xfrm>
            <a:off x="3852717" y="0"/>
            <a:ext cx="2944958"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smtClean="0"/>
            </a:lvl1pPr>
          </a:lstStyle>
          <a:p>
            <a:pPr>
              <a:defRPr/>
            </a:pPr>
            <a:endParaRPr lang="es-ES"/>
          </a:p>
        </p:txBody>
      </p:sp>
      <p:sp>
        <p:nvSpPr>
          <p:cNvPr id="58372" name="Rectangle 4">
            <a:extLst>
              <a:ext uri="{FF2B5EF4-FFF2-40B4-BE49-F238E27FC236}">
                <a16:creationId xmlns:a16="http://schemas.microsoft.com/office/drawing/2014/main" id="{3A963565-657B-41AD-8458-7E0E40000B8D}"/>
              </a:ext>
            </a:extLst>
          </p:cNvPr>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D73382E-29BE-497A-8533-582A32942193}"/>
              </a:ext>
            </a:extLst>
          </p:cNvPr>
          <p:cNvSpPr>
            <a:spLocks noGrp="1" noChangeArrowheads="1"/>
          </p:cNvSpPr>
          <p:nvPr>
            <p:ph type="body" sz="quarter" idx="3"/>
          </p:nvPr>
        </p:nvSpPr>
        <p:spPr bwMode="auto">
          <a:xfrm>
            <a:off x="906142" y="4714877"/>
            <a:ext cx="4985393" cy="44672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4102" name="Rectangle 6">
            <a:extLst>
              <a:ext uri="{FF2B5EF4-FFF2-40B4-BE49-F238E27FC236}">
                <a16:creationId xmlns:a16="http://schemas.microsoft.com/office/drawing/2014/main" id="{920D0D44-F8AD-4250-A211-98D1C9DAEE5E}"/>
              </a:ext>
            </a:extLst>
          </p:cNvPr>
          <p:cNvSpPr>
            <a:spLocks noGrp="1" noChangeArrowheads="1"/>
          </p:cNvSpPr>
          <p:nvPr>
            <p:ph type="ftr" sz="quarter" idx="4"/>
          </p:nvPr>
        </p:nvSpPr>
        <p:spPr bwMode="auto">
          <a:xfrm>
            <a:off x="1" y="9431338"/>
            <a:ext cx="2944958"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smtClean="0"/>
            </a:lvl1pPr>
          </a:lstStyle>
          <a:p>
            <a:pPr>
              <a:defRPr/>
            </a:pPr>
            <a:endParaRPr lang="es-ES"/>
          </a:p>
        </p:txBody>
      </p:sp>
      <p:sp>
        <p:nvSpPr>
          <p:cNvPr id="4103" name="Rectangle 7">
            <a:extLst>
              <a:ext uri="{FF2B5EF4-FFF2-40B4-BE49-F238E27FC236}">
                <a16:creationId xmlns:a16="http://schemas.microsoft.com/office/drawing/2014/main" id="{3BE50F2F-28BB-49DC-8E60-82DCC0529E8F}"/>
              </a:ext>
            </a:extLst>
          </p:cNvPr>
          <p:cNvSpPr>
            <a:spLocks noGrp="1" noChangeArrowheads="1"/>
          </p:cNvSpPr>
          <p:nvPr>
            <p:ph type="sldNum" sz="quarter" idx="5"/>
          </p:nvPr>
        </p:nvSpPr>
        <p:spPr bwMode="auto">
          <a:xfrm>
            <a:off x="3852717" y="9431338"/>
            <a:ext cx="2944958"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fld id="{979E5CEA-DC71-42DD-AF2D-EFC021AFB815}" type="slidenum">
              <a:rPr lang="en-US" altLang="en-US"/>
              <a:pPr/>
              <a:t>‹Nº›</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B07FCA-E15F-41CC-9C53-B72B872054F9}" type="slidenum">
              <a:rPr lang="es-ES"/>
              <a:pPr/>
              <a:t>1</a:t>
            </a:fld>
            <a:endParaRPr lang="es-E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AF6F2D9-5EAB-4EB5-B880-EB11141D2E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8E92F8-654D-487B-B3BF-4B4A1B7AE7A8}" type="slidenum">
              <a:rPr lang="en-US" altLang="en-US" sz="1200"/>
              <a:pPr eaLnBrk="1" hangingPunct="1"/>
              <a:t>11</a:t>
            </a:fld>
            <a:endParaRPr lang="en-US" altLang="en-US" sz="1200"/>
          </a:p>
        </p:txBody>
      </p:sp>
      <p:sp>
        <p:nvSpPr>
          <p:cNvPr id="66563" name="Rectangle 2">
            <a:extLst>
              <a:ext uri="{FF2B5EF4-FFF2-40B4-BE49-F238E27FC236}">
                <a16:creationId xmlns:a16="http://schemas.microsoft.com/office/drawing/2014/main" id="{0831433F-B628-43D3-AD47-1FF15F2ED314}"/>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0CF8E6F-D20A-4997-BA9A-F936C3E438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31506C8-ABAC-41CC-A503-AE998B1D93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2C8A5A-35AA-461D-AC33-DADD579874E6}" type="slidenum">
              <a:rPr lang="en-US" altLang="en-US" sz="1200"/>
              <a:pPr eaLnBrk="1" hangingPunct="1"/>
              <a:t>12</a:t>
            </a:fld>
            <a:endParaRPr lang="en-US" altLang="en-US" sz="1200"/>
          </a:p>
        </p:txBody>
      </p:sp>
      <p:sp>
        <p:nvSpPr>
          <p:cNvPr id="68611" name="Rectangle 2">
            <a:extLst>
              <a:ext uri="{FF2B5EF4-FFF2-40B4-BE49-F238E27FC236}">
                <a16:creationId xmlns:a16="http://schemas.microsoft.com/office/drawing/2014/main" id="{F8F45133-80DA-40F1-8256-FEC44E6924F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339AF658-A1A3-4326-8AB1-B949E6E4E2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1D0EA1F-4501-4E5C-9EDF-D7939E459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2696E1-3F6C-4512-ADDB-93387B6CA633}" type="slidenum">
              <a:rPr lang="en-US" altLang="en-US" sz="1200"/>
              <a:pPr eaLnBrk="1" hangingPunct="1"/>
              <a:t>13</a:t>
            </a:fld>
            <a:endParaRPr lang="en-US" altLang="en-US" sz="1200"/>
          </a:p>
        </p:txBody>
      </p:sp>
      <p:sp>
        <p:nvSpPr>
          <p:cNvPr id="69635" name="Rectangle 2">
            <a:extLst>
              <a:ext uri="{FF2B5EF4-FFF2-40B4-BE49-F238E27FC236}">
                <a16:creationId xmlns:a16="http://schemas.microsoft.com/office/drawing/2014/main" id="{06A1499D-2755-44E2-80CE-06B8BF4A6A81}"/>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064B3E9-27A8-4CB8-8CB9-7F1E2DB0AB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E057BA5-9698-486B-8813-D438002085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5C6F32-1B74-4BC6-92B2-F9658BB470F3}" type="slidenum">
              <a:rPr lang="en-US" altLang="en-US" sz="1200"/>
              <a:pPr eaLnBrk="1" hangingPunct="1"/>
              <a:t>14</a:t>
            </a:fld>
            <a:endParaRPr lang="en-US" altLang="en-US" sz="1200"/>
          </a:p>
        </p:txBody>
      </p:sp>
      <p:sp>
        <p:nvSpPr>
          <p:cNvPr id="70659" name="Rectangle 2">
            <a:extLst>
              <a:ext uri="{FF2B5EF4-FFF2-40B4-BE49-F238E27FC236}">
                <a16:creationId xmlns:a16="http://schemas.microsoft.com/office/drawing/2014/main" id="{A254AF2D-52F2-439A-B5E1-7861322D062F}"/>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F03E0468-B1E0-4EEE-86FC-C284359FAF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75652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59CECBD-05E1-4E4E-A346-0ED563F8EA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2C7517-2B75-449D-B258-E27715CCDACB}" type="slidenum">
              <a:rPr lang="en-US" altLang="en-US" sz="1200"/>
              <a:pPr eaLnBrk="1" hangingPunct="1"/>
              <a:t>15</a:t>
            </a:fld>
            <a:endParaRPr lang="en-US" altLang="en-US" sz="1200"/>
          </a:p>
        </p:txBody>
      </p:sp>
      <p:sp>
        <p:nvSpPr>
          <p:cNvPr id="71683" name="Rectangle 2">
            <a:extLst>
              <a:ext uri="{FF2B5EF4-FFF2-40B4-BE49-F238E27FC236}">
                <a16:creationId xmlns:a16="http://schemas.microsoft.com/office/drawing/2014/main" id="{67640E4A-70F6-4A82-ABC3-EEC93BE3EDDC}"/>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B4A4CB3-37D9-4FF1-BB28-6E94753A4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0A022B9-CE9B-4D9D-940C-0BED38B76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FBA8FA-70A0-42E7-8548-CEA2D5DBDE88}" type="slidenum">
              <a:rPr lang="en-US" altLang="en-US" sz="1200"/>
              <a:pPr eaLnBrk="1" hangingPunct="1"/>
              <a:t>16</a:t>
            </a:fld>
            <a:endParaRPr lang="en-US" altLang="en-US" sz="1200"/>
          </a:p>
        </p:txBody>
      </p:sp>
      <p:sp>
        <p:nvSpPr>
          <p:cNvPr id="72707" name="Rectangle 2">
            <a:extLst>
              <a:ext uri="{FF2B5EF4-FFF2-40B4-BE49-F238E27FC236}">
                <a16:creationId xmlns:a16="http://schemas.microsoft.com/office/drawing/2014/main" id="{CEEB56B4-43A3-44E9-9BEF-09A81DCC0F9E}"/>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08E5E78-327F-48A5-B5EA-EB774FADFE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B9E170A-6BE9-40B7-9290-4FDE6C9538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49A3DBD-37CE-4640-9EBA-895496A4566F}" type="slidenum">
              <a:rPr lang="en-US" altLang="en-US" sz="1200"/>
              <a:pPr eaLnBrk="1" hangingPunct="1"/>
              <a:t>17</a:t>
            </a:fld>
            <a:endParaRPr lang="en-US" altLang="en-US" sz="1200"/>
          </a:p>
        </p:txBody>
      </p:sp>
      <p:sp>
        <p:nvSpPr>
          <p:cNvPr id="73731" name="Rectangle 2">
            <a:extLst>
              <a:ext uri="{FF2B5EF4-FFF2-40B4-BE49-F238E27FC236}">
                <a16:creationId xmlns:a16="http://schemas.microsoft.com/office/drawing/2014/main" id="{281F5AB1-6205-4E13-8679-F8041DECCAA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D154D445-1361-43FF-9E68-C52D67605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86A3CAF-A83E-4501-B6DA-9217C19E4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57421DF-DF9F-4083-97C3-A842A9EF5EE5}" type="slidenum">
              <a:rPr lang="en-US" altLang="en-US" sz="1200"/>
              <a:pPr eaLnBrk="1" hangingPunct="1"/>
              <a:t>18</a:t>
            </a:fld>
            <a:endParaRPr lang="en-US" altLang="en-US" sz="1200"/>
          </a:p>
        </p:txBody>
      </p:sp>
      <p:sp>
        <p:nvSpPr>
          <p:cNvPr id="74755" name="Rectangle 2">
            <a:extLst>
              <a:ext uri="{FF2B5EF4-FFF2-40B4-BE49-F238E27FC236}">
                <a16:creationId xmlns:a16="http://schemas.microsoft.com/office/drawing/2014/main" id="{C047CA27-0634-4C2A-81A0-6401C4F865B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F5FF0A0-C61F-4B7F-AD2A-2256F3C774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ABB79D4-5B8C-44D3-B59D-07B3FB6801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A8EC0C4-0884-4434-89BB-C6E8F3B96589}" type="slidenum">
              <a:rPr lang="en-US" altLang="en-US" sz="1200"/>
              <a:pPr eaLnBrk="1" hangingPunct="1"/>
              <a:t>19</a:t>
            </a:fld>
            <a:endParaRPr lang="en-US" altLang="en-US" sz="1200"/>
          </a:p>
        </p:txBody>
      </p:sp>
      <p:sp>
        <p:nvSpPr>
          <p:cNvPr id="75779" name="Rectangle 2">
            <a:extLst>
              <a:ext uri="{FF2B5EF4-FFF2-40B4-BE49-F238E27FC236}">
                <a16:creationId xmlns:a16="http://schemas.microsoft.com/office/drawing/2014/main" id="{0D0C3E30-75BB-45E9-BDD9-9204185B14DC}"/>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A711C70-8C73-4D05-8E99-B1A02CD22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DF0B57F-3E1B-440A-A2FD-1890AAC04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B4ECA70-D3C5-4CBD-89EC-526A82797909}" type="slidenum">
              <a:rPr lang="en-US" altLang="en-US" sz="1200"/>
              <a:pPr eaLnBrk="1" hangingPunct="1"/>
              <a:t>20</a:t>
            </a:fld>
            <a:endParaRPr lang="en-US" altLang="en-US" sz="1200"/>
          </a:p>
        </p:txBody>
      </p:sp>
      <p:sp>
        <p:nvSpPr>
          <p:cNvPr id="76803" name="Rectangle 2">
            <a:extLst>
              <a:ext uri="{FF2B5EF4-FFF2-40B4-BE49-F238E27FC236}">
                <a16:creationId xmlns:a16="http://schemas.microsoft.com/office/drawing/2014/main" id="{60801DE4-2CA7-4DC0-886C-66B56A6F42B8}"/>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4B71BDA7-9041-4E6A-A975-64ECA2CC3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B07FCA-E15F-41CC-9C53-B72B872054F9}" type="slidenum">
              <a:rPr lang="es-ES"/>
              <a:pPr/>
              <a:t>2</a:t>
            </a:fld>
            <a:endParaRPr lang="es-E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3161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A731BE2-B8FE-413A-91C4-E9FC699EC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FDFB79-406D-43E9-AF3A-C6FB48CBAF23}" type="slidenum">
              <a:rPr lang="en-US" altLang="en-US" sz="1200"/>
              <a:pPr eaLnBrk="1" hangingPunct="1"/>
              <a:t>21</a:t>
            </a:fld>
            <a:endParaRPr lang="en-US" altLang="en-US" sz="1200"/>
          </a:p>
        </p:txBody>
      </p:sp>
      <p:sp>
        <p:nvSpPr>
          <p:cNvPr id="77827" name="Rectangle 2">
            <a:extLst>
              <a:ext uri="{FF2B5EF4-FFF2-40B4-BE49-F238E27FC236}">
                <a16:creationId xmlns:a16="http://schemas.microsoft.com/office/drawing/2014/main" id="{6C2A3DCC-0D39-4937-85C9-9B05CDD48C9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DD4C0341-5F2A-4682-A9F8-52055ABACE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7F3CBA3-414E-464E-9330-18FA511050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7F2DEE-EB1C-4A89-A3E4-98558B72B4CF}" type="slidenum">
              <a:rPr lang="en-US" altLang="en-US" sz="1200"/>
              <a:pPr eaLnBrk="1" hangingPunct="1"/>
              <a:t>22</a:t>
            </a:fld>
            <a:endParaRPr lang="en-US" altLang="en-US" sz="1200"/>
          </a:p>
        </p:txBody>
      </p:sp>
      <p:sp>
        <p:nvSpPr>
          <p:cNvPr id="78851" name="Rectangle 2">
            <a:extLst>
              <a:ext uri="{FF2B5EF4-FFF2-40B4-BE49-F238E27FC236}">
                <a16:creationId xmlns:a16="http://schemas.microsoft.com/office/drawing/2014/main" id="{123E5B79-4E2A-43D8-B8D1-8215B09E4B8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FC90EA0-FBD5-42D5-AE23-09F94DD0A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EE8CDDC-A06C-44BD-9197-8BC4D10E9E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8C52550-0875-4F54-AA5A-956787D44E48}" type="slidenum">
              <a:rPr lang="en-US" altLang="en-US" sz="1200"/>
              <a:pPr eaLnBrk="1" hangingPunct="1"/>
              <a:t>23</a:t>
            </a:fld>
            <a:endParaRPr lang="en-US" altLang="en-US" sz="1200"/>
          </a:p>
        </p:txBody>
      </p:sp>
      <p:sp>
        <p:nvSpPr>
          <p:cNvPr id="79875" name="Rectangle 2">
            <a:extLst>
              <a:ext uri="{FF2B5EF4-FFF2-40B4-BE49-F238E27FC236}">
                <a16:creationId xmlns:a16="http://schemas.microsoft.com/office/drawing/2014/main" id="{A8A3164B-ECD9-469E-A37F-D921A5D2D547}"/>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C70798D-ED35-4447-BFC0-A4B24F131B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5EBA6A3-A403-407C-A419-D8EDAA2D3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BE87D07-6FC9-475F-85EC-BDC2DA608804}" type="slidenum">
              <a:rPr lang="en-US" altLang="en-US" sz="1200"/>
              <a:pPr eaLnBrk="1" hangingPunct="1"/>
              <a:t>24</a:t>
            </a:fld>
            <a:endParaRPr lang="en-US" altLang="en-US" sz="1200"/>
          </a:p>
        </p:txBody>
      </p:sp>
      <p:sp>
        <p:nvSpPr>
          <p:cNvPr id="80899" name="Rectangle 2">
            <a:extLst>
              <a:ext uri="{FF2B5EF4-FFF2-40B4-BE49-F238E27FC236}">
                <a16:creationId xmlns:a16="http://schemas.microsoft.com/office/drawing/2014/main" id="{C4E9F866-FAB5-455E-AE95-6288F6880960}"/>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1E5AAF7A-EC31-4A2B-9B62-EBB75087E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D5A273C-F6E6-470A-91FE-AC5B6B552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5EF5E0-616A-4268-9665-10C96EEE2B62}" type="slidenum">
              <a:rPr lang="en-US" altLang="en-US" sz="1200"/>
              <a:pPr eaLnBrk="1" hangingPunct="1"/>
              <a:t>25</a:t>
            </a:fld>
            <a:endParaRPr lang="en-US" altLang="en-US" sz="1200"/>
          </a:p>
        </p:txBody>
      </p:sp>
      <p:sp>
        <p:nvSpPr>
          <p:cNvPr id="81923" name="Rectangle 2">
            <a:extLst>
              <a:ext uri="{FF2B5EF4-FFF2-40B4-BE49-F238E27FC236}">
                <a16:creationId xmlns:a16="http://schemas.microsoft.com/office/drawing/2014/main" id="{E58E9328-A169-4206-A05B-2B70E3AC0C1A}"/>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F7D40F9-28B2-4ED8-8F2A-BE542F9407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C28957A-CF4B-4DC4-AE9F-D769171445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DF3970-3285-4C4E-B11F-EF4BB633D485}" type="slidenum">
              <a:rPr lang="en-US" altLang="en-US" sz="1200"/>
              <a:pPr eaLnBrk="1" hangingPunct="1"/>
              <a:t>26</a:t>
            </a:fld>
            <a:endParaRPr lang="en-US" altLang="en-US" sz="1200"/>
          </a:p>
        </p:txBody>
      </p:sp>
      <p:sp>
        <p:nvSpPr>
          <p:cNvPr id="67587" name="Rectangle 2">
            <a:extLst>
              <a:ext uri="{FF2B5EF4-FFF2-40B4-BE49-F238E27FC236}">
                <a16:creationId xmlns:a16="http://schemas.microsoft.com/office/drawing/2014/main" id="{63F024EB-4B88-463B-B50A-051C7F1BB6C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7FD7866B-E8FB-4AA0-8702-DF415DCF3E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err="1"/>
              <a:t>What</a:t>
            </a:r>
            <a:r>
              <a:rPr lang="es-ES" altLang="en-US" dirty="0"/>
              <a:t> </a:t>
            </a:r>
            <a:r>
              <a:rPr lang="es-ES" altLang="en-US" dirty="0" err="1"/>
              <a:t>about</a:t>
            </a:r>
            <a:r>
              <a:rPr lang="en-US" altLang="en-US" dirty="0">
                <a:latin typeface="+mj-lt"/>
              </a:rPr>
              <a:t> moral hazard and selection?</a:t>
            </a:r>
            <a:endParaRPr lang="es-ES" altLang="en-US" dirty="0"/>
          </a:p>
        </p:txBody>
      </p:sp>
    </p:spTree>
    <p:extLst>
      <p:ext uri="{BB962C8B-B14F-4D97-AF65-F5344CB8AC3E}">
        <p14:creationId xmlns:p14="http://schemas.microsoft.com/office/powerpoint/2010/main" val="39187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567E57B8-91AD-47DB-81FF-8DC6E0D953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859FD57-FB20-4916-A43B-A5D8A275E2FA}" type="slidenum">
              <a:rPr lang="en-US" altLang="en-US" sz="1200"/>
              <a:pPr eaLnBrk="1" hangingPunct="1"/>
              <a:t>27</a:t>
            </a:fld>
            <a:endParaRPr lang="en-US" altLang="en-US" sz="1200"/>
          </a:p>
        </p:txBody>
      </p:sp>
      <p:sp>
        <p:nvSpPr>
          <p:cNvPr id="82947" name="Rectangle 2">
            <a:extLst>
              <a:ext uri="{FF2B5EF4-FFF2-40B4-BE49-F238E27FC236}">
                <a16:creationId xmlns:a16="http://schemas.microsoft.com/office/drawing/2014/main" id="{FACD0EAB-E811-4AF7-B0D8-B96492759792}"/>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0FF23ED-9F47-48C0-A443-95F8127919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7663C24-DBBD-4CDA-B5E6-1861F903FF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AEFDB6-645C-44C7-BF95-D13DA0B8901F}" type="slidenum">
              <a:rPr lang="en-US" altLang="en-US" sz="1200"/>
              <a:pPr eaLnBrk="1" hangingPunct="1"/>
              <a:t>28</a:t>
            </a:fld>
            <a:endParaRPr lang="en-US" altLang="en-US" sz="1200"/>
          </a:p>
        </p:txBody>
      </p:sp>
      <p:sp>
        <p:nvSpPr>
          <p:cNvPr id="83971" name="Rectangle 2">
            <a:extLst>
              <a:ext uri="{FF2B5EF4-FFF2-40B4-BE49-F238E27FC236}">
                <a16:creationId xmlns:a16="http://schemas.microsoft.com/office/drawing/2014/main" id="{B5C4DFC9-00DD-483A-94A5-3168013F2897}"/>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F7A5713-E945-430A-846B-05395F4B3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0ACFC676-1130-469D-A6DD-C7ECFF01D640}"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99A93B47-9F16-4B5A-AE39-88A593E5BD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465F74-0E6C-4D20-BC6A-E2A421269C2F}" type="slidenum">
              <a:rPr lang="en-US" altLang="en-US" sz="1200"/>
              <a:pPr eaLnBrk="1" hangingPunct="1"/>
              <a:t>36</a:t>
            </a:fld>
            <a:endParaRPr lang="en-US" altLang="en-US" sz="1200"/>
          </a:p>
        </p:txBody>
      </p:sp>
      <p:sp>
        <p:nvSpPr>
          <p:cNvPr id="84995" name="Rectangle 2">
            <a:extLst>
              <a:ext uri="{FF2B5EF4-FFF2-40B4-BE49-F238E27FC236}">
                <a16:creationId xmlns:a16="http://schemas.microsoft.com/office/drawing/2014/main" id="{E5A30BBF-5768-4657-B294-49B71DFCDA1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D419EC18-B3B4-447B-B059-9017975FB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F8ED76B-8312-464F-B5CA-95EEF1921E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246F614-92BC-4890-B6EC-4CEBBCE199E4}" type="slidenum">
              <a:rPr lang="en-US" altLang="en-US" sz="1200"/>
              <a:pPr eaLnBrk="1" hangingPunct="1"/>
              <a:t>3</a:t>
            </a:fld>
            <a:endParaRPr lang="en-US" altLang="en-US" sz="1200" dirty="0"/>
          </a:p>
        </p:txBody>
      </p:sp>
      <p:sp>
        <p:nvSpPr>
          <p:cNvPr id="59395" name="Rectangle 2">
            <a:extLst>
              <a:ext uri="{FF2B5EF4-FFF2-40B4-BE49-F238E27FC236}">
                <a16:creationId xmlns:a16="http://schemas.microsoft.com/office/drawing/2014/main" id="{26FB63BB-677E-4491-A755-07FC9809F58A}"/>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72747578-E0E0-4606-BC88-67F125D7671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s-ES_tradnl" altLang="en-US" sz="2400" dirty="0" err="1"/>
              <a:t>exercise</a:t>
            </a:r>
            <a:r>
              <a:rPr lang="es-ES_tradnl" altLang="en-US" sz="2400"/>
              <a:t> in Econ Anal of Canon Law</a:t>
            </a:r>
            <a:endParaRPr lang="es-ES" altLang="en-US" sz="2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E12BEB9-FCA9-47C7-B392-D0E68DF638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4885EB-76A9-4FEE-9594-691E6D5CE9A0}" type="slidenum">
              <a:rPr lang="en-US" altLang="en-US" sz="1200"/>
              <a:pPr eaLnBrk="1" hangingPunct="1"/>
              <a:t>37</a:t>
            </a:fld>
            <a:endParaRPr lang="en-US" altLang="en-US" sz="1200"/>
          </a:p>
        </p:txBody>
      </p:sp>
      <p:sp>
        <p:nvSpPr>
          <p:cNvPr id="86019" name="Rectangle 2">
            <a:extLst>
              <a:ext uri="{FF2B5EF4-FFF2-40B4-BE49-F238E27FC236}">
                <a16:creationId xmlns:a16="http://schemas.microsoft.com/office/drawing/2014/main" id="{B223F593-FC8A-4901-A4FC-1C4721E39A6B}"/>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A47ECAE4-1AA1-4CBE-9FEB-689243D4D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C35B169-B232-4AC6-A064-6B8405DF38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4A5087-172E-4A90-9934-81256E308121}" type="slidenum">
              <a:rPr lang="en-US" altLang="en-US" sz="1200"/>
              <a:pPr eaLnBrk="1" hangingPunct="1"/>
              <a:t>38</a:t>
            </a:fld>
            <a:endParaRPr lang="en-US" altLang="en-US" sz="1200"/>
          </a:p>
        </p:txBody>
      </p:sp>
      <p:sp>
        <p:nvSpPr>
          <p:cNvPr id="87043" name="Rectangle 2">
            <a:extLst>
              <a:ext uri="{FF2B5EF4-FFF2-40B4-BE49-F238E27FC236}">
                <a16:creationId xmlns:a16="http://schemas.microsoft.com/office/drawing/2014/main" id="{9C63F00A-772E-4C25-A839-91DE75C289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8665D182-FBFB-441D-A70B-23AE8C665E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6EC8ADF-1ABD-4F23-9909-4A16DA4BD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EA9F57-49F3-43ED-A203-8359806B62C7}" type="slidenum">
              <a:rPr lang="en-US" altLang="en-US" sz="1200"/>
              <a:pPr eaLnBrk="1" hangingPunct="1"/>
              <a:t>41</a:t>
            </a:fld>
            <a:endParaRPr lang="en-US" altLang="en-US" sz="1200"/>
          </a:p>
        </p:txBody>
      </p:sp>
      <p:sp>
        <p:nvSpPr>
          <p:cNvPr id="88067" name="Rectangle 2">
            <a:extLst>
              <a:ext uri="{FF2B5EF4-FFF2-40B4-BE49-F238E27FC236}">
                <a16:creationId xmlns:a16="http://schemas.microsoft.com/office/drawing/2014/main" id="{F3BF2DF1-4EDA-48C5-8D27-825D70FD5345}"/>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23B925C-B1F7-421A-9235-D167A6AC3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E9781B7-424B-4AD4-800C-3BE5AEE9A7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1AE49B8-9488-4D06-990B-F21448E0A8A0}" type="slidenum">
              <a:rPr lang="en-US" altLang="en-US" sz="1200"/>
              <a:pPr eaLnBrk="1" hangingPunct="1"/>
              <a:t>42</a:t>
            </a:fld>
            <a:endParaRPr lang="en-US" altLang="en-US" sz="1200"/>
          </a:p>
        </p:txBody>
      </p:sp>
      <p:sp>
        <p:nvSpPr>
          <p:cNvPr id="89091" name="Rectangle 2">
            <a:extLst>
              <a:ext uri="{FF2B5EF4-FFF2-40B4-BE49-F238E27FC236}">
                <a16:creationId xmlns:a16="http://schemas.microsoft.com/office/drawing/2014/main" id="{11039DB8-5BCA-47BF-AEFB-C7589CF8BFB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5784C2EF-33F9-4A17-9D9F-396D37AAA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05562F27-7821-471C-9B00-9CFE772B7641}"/>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AC1DB9B-8A37-42F8-9F37-D4A07AE63C26}" type="slidenum">
              <a:rPr lang="es-ES" altLang="en-US" sz="1200"/>
              <a:pPr algn="r" eaLnBrk="1" hangingPunct="1"/>
              <a:t>43</a:t>
            </a:fld>
            <a:endParaRPr lang="es-ES" altLang="en-US" sz="1200"/>
          </a:p>
        </p:txBody>
      </p:sp>
      <p:sp>
        <p:nvSpPr>
          <p:cNvPr id="90115" name="Rectangle 2">
            <a:extLst>
              <a:ext uri="{FF2B5EF4-FFF2-40B4-BE49-F238E27FC236}">
                <a16:creationId xmlns:a16="http://schemas.microsoft.com/office/drawing/2014/main" id="{F5CC2F65-FF18-4DB3-B3DC-098C7EE877BC}"/>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7987DCD-4C42-48B0-8FA6-7BE8AD684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936F616-06D5-4F8B-A916-5C11AF37FD13}"/>
              </a:ext>
            </a:extLst>
          </p:cNvPr>
          <p:cNvSpPr>
            <a:spLocks noGrp="1" noRot="1" noChangeAspect="1" noChangeArrowheads="1" noTextEdit="1"/>
          </p:cNvSpPr>
          <p:nvPr>
            <p:ph type="sldImg"/>
          </p:nvPr>
        </p:nvSpPr>
        <p:spPr>
          <a:xfrm>
            <a:off x="917575" y="744538"/>
            <a:ext cx="4962525" cy="3722687"/>
          </a:xfrm>
          <a:ln/>
        </p:spPr>
      </p:sp>
      <p:sp>
        <p:nvSpPr>
          <p:cNvPr id="91139" name="Rectangle 3">
            <a:extLst>
              <a:ext uri="{FF2B5EF4-FFF2-40B4-BE49-F238E27FC236}">
                <a16:creationId xmlns:a16="http://schemas.microsoft.com/office/drawing/2014/main" id="{0B08AB70-BCF3-4612-95E6-DC1CCA4CAEF7}"/>
              </a:ext>
            </a:extLst>
          </p:cNvPr>
          <p:cNvSpPr>
            <a:spLocks noGrp="1" noChangeArrowheads="1"/>
          </p:cNvSpPr>
          <p:nvPr>
            <p:ph type="body" idx="1"/>
          </p:nvPr>
        </p:nvSpPr>
        <p:spPr>
          <a:xfrm>
            <a:off x="679606" y="4714877"/>
            <a:ext cx="5438464"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FC4B97B-3426-49B8-806E-D9246C3571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CE0846D-6108-44DC-A865-9FF3473BD6B0}" type="slidenum">
              <a:rPr lang="en-US" altLang="en-US" sz="1200"/>
              <a:pPr eaLnBrk="1" hangingPunct="1"/>
              <a:t>45</a:t>
            </a:fld>
            <a:endParaRPr lang="en-US" altLang="en-US" sz="1200"/>
          </a:p>
        </p:txBody>
      </p:sp>
      <p:sp>
        <p:nvSpPr>
          <p:cNvPr id="92163" name="Rectangle 2">
            <a:extLst>
              <a:ext uri="{FF2B5EF4-FFF2-40B4-BE49-F238E27FC236}">
                <a16:creationId xmlns:a16="http://schemas.microsoft.com/office/drawing/2014/main" id="{12399DF4-493E-4AC0-A258-2A4BB296E79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956B3626-3743-49F6-B43B-3B187AEBF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noProof="0" dirty="0"/>
              <a:t>Performance Pay and Judicial Production: Evidence from Spain∗ Manuel </a:t>
            </a:r>
            <a:r>
              <a:rPr lang="en-US" noProof="0" dirty="0" err="1"/>
              <a:t>Bagues</a:t>
            </a:r>
            <a:r>
              <a:rPr lang="en-US" noProof="0" dirty="0"/>
              <a:t> † Berta </a:t>
            </a:r>
            <a:r>
              <a:rPr lang="en-US" noProof="0" dirty="0" err="1"/>
              <a:t>Esteve-Volart</a:t>
            </a:r>
            <a:r>
              <a:rPr lang="en-US" noProof="0" dirty="0"/>
              <a:t> ‡ June 2010 Abstract This paper analyzes the effects of the introduction of a performance pay scheme rewarding Spanish judges. The Spanish top judicial authority established modules of production for every task judges undertake and then calculated production benchmarks. Since 2004, judges were awarded a 5% bonus if production exceeded the benchmark by 20%. We find that the introduction of this scheme increased the number of judges exceeding this threshold, and also increased average production. Nevertheless, we also observe that, consistent with a potential deterioration of intrinsic motivation, top performing judges significantly reduced their production.</a:t>
            </a:r>
            <a:endParaRPr lang="en-US" altLang="en-US" noProof="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8DC514C-EC8E-47B2-84F2-80B093E56491}"/>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47F52FF-A85D-48E8-AE32-277EFD8DD690}" type="slidenum">
              <a:rPr lang="es-ES" altLang="en-US" sz="1200">
                <a:latin typeface="Arial" panose="020B0604020202020204" pitchFamily="34" charset="0"/>
              </a:rPr>
              <a:pPr algn="r" eaLnBrk="1" hangingPunct="1"/>
              <a:t>47</a:t>
            </a:fld>
            <a:endParaRPr lang="es-ES" altLang="en-US" sz="1200">
              <a:latin typeface="Arial" panose="020B0604020202020204" pitchFamily="34" charset="0"/>
            </a:endParaRPr>
          </a:p>
        </p:txBody>
      </p:sp>
      <p:sp>
        <p:nvSpPr>
          <p:cNvPr id="96259" name="Rectangle 2">
            <a:extLst>
              <a:ext uri="{FF2B5EF4-FFF2-40B4-BE49-F238E27FC236}">
                <a16:creationId xmlns:a16="http://schemas.microsoft.com/office/drawing/2014/main" id="{54F00562-163F-40E6-B74B-3FA254A935F1}"/>
              </a:ext>
            </a:extLst>
          </p:cNvPr>
          <p:cNvSpPr>
            <a:spLocks noGrp="1" noRot="1" noChangeAspect="1" noChangeArrowheads="1" noTextEdit="1"/>
          </p:cNvSpPr>
          <p:nvPr>
            <p:ph type="sldImg"/>
          </p:nvPr>
        </p:nvSpPr>
        <p:spPr>
          <a:xfrm>
            <a:off x="915988" y="744538"/>
            <a:ext cx="4967287" cy="3724275"/>
          </a:xfrm>
          <a:ln/>
        </p:spPr>
      </p:sp>
      <p:sp>
        <p:nvSpPr>
          <p:cNvPr id="96260" name="Rectangle 3">
            <a:extLst>
              <a:ext uri="{FF2B5EF4-FFF2-40B4-BE49-F238E27FC236}">
                <a16:creationId xmlns:a16="http://schemas.microsoft.com/office/drawing/2014/main" id="{C7C5AA99-D769-461B-8FA4-2496CEF65933}"/>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extLst>
      <p:ext uri="{BB962C8B-B14F-4D97-AF65-F5344CB8AC3E}">
        <p14:creationId xmlns:p14="http://schemas.microsoft.com/office/powerpoint/2010/main" val="4218606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3A4904C-A3E6-4A25-8026-234C94A242A6}"/>
              </a:ext>
            </a:extLst>
          </p:cNvPr>
          <p:cNvSpPr>
            <a:spLocks noGrp="1" noRot="1" noChangeAspect="1" noChangeArrowheads="1" noTextEdit="1"/>
          </p:cNvSpPr>
          <p:nvPr>
            <p:ph type="sldImg"/>
          </p:nvPr>
        </p:nvSpPr>
        <p:spPr>
          <a:xfrm>
            <a:off x="915988" y="744538"/>
            <a:ext cx="4967287" cy="3724275"/>
          </a:xfrm>
          <a:ln/>
        </p:spPr>
      </p:sp>
      <p:sp>
        <p:nvSpPr>
          <p:cNvPr id="101379" name="Rectangle 3">
            <a:extLst>
              <a:ext uri="{FF2B5EF4-FFF2-40B4-BE49-F238E27FC236}">
                <a16:creationId xmlns:a16="http://schemas.microsoft.com/office/drawing/2014/main" id="{AEF6909A-E965-4DF1-B9E8-4177EF021267}"/>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extLst>
      <p:ext uri="{BB962C8B-B14F-4D97-AF65-F5344CB8AC3E}">
        <p14:creationId xmlns:p14="http://schemas.microsoft.com/office/powerpoint/2010/main" val="2443435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1535CB4-C657-43CB-8B37-8C4DB1B32A64}"/>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2DDC087-36EA-4B51-946D-4BB27A2B7D74}" type="slidenum">
              <a:rPr lang="es-ES" altLang="en-US" sz="1200">
                <a:latin typeface="Arial" panose="020B0604020202020204" pitchFamily="34" charset="0"/>
              </a:rPr>
              <a:pPr algn="r" eaLnBrk="1" hangingPunct="1"/>
              <a:t>49</a:t>
            </a:fld>
            <a:endParaRPr lang="es-ES" altLang="en-US" sz="1200">
              <a:latin typeface="Arial" panose="020B0604020202020204" pitchFamily="34" charset="0"/>
            </a:endParaRPr>
          </a:p>
        </p:txBody>
      </p:sp>
      <p:sp>
        <p:nvSpPr>
          <p:cNvPr id="102403" name="Rectangle 2">
            <a:extLst>
              <a:ext uri="{FF2B5EF4-FFF2-40B4-BE49-F238E27FC236}">
                <a16:creationId xmlns:a16="http://schemas.microsoft.com/office/drawing/2014/main" id="{D80FF022-74E0-44D2-BD0F-1BCCEF107F5B}"/>
              </a:ext>
            </a:extLst>
          </p:cNvPr>
          <p:cNvSpPr>
            <a:spLocks noGrp="1" noRot="1" noChangeAspect="1" noChangeArrowheads="1" noTextEdit="1"/>
          </p:cNvSpPr>
          <p:nvPr>
            <p:ph type="sldImg"/>
          </p:nvPr>
        </p:nvSpPr>
        <p:spPr>
          <a:xfrm>
            <a:off x="915988" y="744538"/>
            <a:ext cx="4967287" cy="3724275"/>
          </a:xfrm>
          <a:ln/>
        </p:spPr>
      </p:sp>
      <p:sp>
        <p:nvSpPr>
          <p:cNvPr id="102404" name="Rectangle 3">
            <a:extLst>
              <a:ext uri="{FF2B5EF4-FFF2-40B4-BE49-F238E27FC236}">
                <a16:creationId xmlns:a16="http://schemas.microsoft.com/office/drawing/2014/main" id="{1B233DB8-5CC5-4BFE-BF08-289B8182FEBB}"/>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extLst>
      <p:ext uri="{BB962C8B-B14F-4D97-AF65-F5344CB8AC3E}">
        <p14:creationId xmlns:p14="http://schemas.microsoft.com/office/powerpoint/2010/main" val="291689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2B3A798-CD72-435A-AEF8-20CD09D45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378A9A-4A1B-4B33-A747-81EF08D82E22}" type="slidenum">
              <a:rPr lang="en-US" altLang="en-US" sz="1200"/>
              <a:pPr eaLnBrk="1" hangingPunct="1"/>
              <a:t>5</a:t>
            </a:fld>
            <a:endParaRPr lang="en-US" altLang="en-US" sz="1200"/>
          </a:p>
        </p:txBody>
      </p:sp>
      <p:sp>
        <p:nvSpPr>
          <p:cNvPr id="60419" name="Rectangle 2">
            <a:extLst>
              <a:ext uri="{FF2B5EF4-FFF2-40B4-BE49-F238E27FC236}">
                <a16:creationId xmlns:a16="http://schemas.microsoft.com/office/drawing/2014/main" id="{CC3E5813-07E2-4152-93E4-6A88884D69E9}"/>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61703DD-EB94-4D54-A83F-E4E663A831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6B853F6-0908-4EF7-BCEF-9BDDADB1C4E7}"/>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A34B067-015D-4A36-81F2-D58BE3466E96}" type="slidenum">
              <a:rPr lang="es-ES" altLang="en-US" sz="1200">
                <a:latin typeface="Arial" panose="020B0604020202020204" pitchFamily="34" charset="0"/>
              </a:rPr>
              <a:pPr algn="r" eaLnBrk="1" hangingPunct="1"/>
              <a:t>50</a:t>
            </a:fld>
            <a:endParaRPr lang="es-E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A35A2168-7E38-4503-83D1-8D91E2ACCCAE}"/>
              </a:ext>
            </a:extLst>
          </p:cNvPr>
          <p:cNvSpPr>
            <a:spLocks noGrp="1" noRot="1" noChangeAspect="1" noChangeArrowheads="1" noTextEdit="1"/>
          </p:cNvSpPr>
          <p:nvPr>
            <p:ph type="sldImg"/>
          </p:nvPr>
        </p:nvSpPr>
        <p:spPr>
          <a:xfrm>
            <a:off x="915988" y="744538"/>
            <a:ext cx="4967287" cy="3724275"/>
          </a:xfrm>
          <a:ln/>
        </p:spPr>
      </p:sp>
      <p:sp>
        <p:nvSpPr>
          <p:cNvPr id="103428" name="Rectangle 3">
            <a:extLst>
              <a:ext uri="{FF2B5EF4-FFF2-40B4-BE49-F238E27FC236}">
                <a16:creationId xmlns:a16="http://schemas.microsoft.com/office/drawing/2014/main" id="{28AE7DE5-1487-4C08-B2DC-216DDE5E326E}"/>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extLst>
      <p:ext uri="{BB962C8B-B14F-4D97-AF65-F5344CB8AC3E}">
        <p14:creationId xmlns:p14="http://schemas.microsoft.com/office/powerpoint/2010/main" val="3498872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DA84725-AE37-4CCF-8AE7-41DE4BBE3AA5}"/>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78209C88-521E-448E-99ED-7D3DB63B8E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5EF91B8-129B-4DB7-B0EF-04010F3D120B}"/>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6B265453-F0A6-4251-97A5-DEAFF5D6D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523C477-8ADA-40E6-8F5E-90677158A0F1}"/>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F25974EF-9906-4DB0-8607-BD2492F90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Considering readings in topic #1, are some of these parables explained by subjective discount rate (future rewards do not motivate if discount rate is high) and collisions between motivational systems?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8DC514C-EC8E-47B2-84F2-80B093E56491}"/>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47F52FF-A85D-48E8-AE32-277EFD8DD690}" type="slidenum">
              <a:rPr lang="es-ES" altLang="en-US" sz="1200">
                <a:latin typeface="Arial" panose="020B0604020202020204" pitchFamily="34" charset="0"/>
              </a:rPr>
              <a:pPr algn="r" eaLnBrk="1" hangingPunct="1"/>
              <a:t>58</a:t>
            </a:fld>
            <a:endParaRPr lang="es-ES" altLang="en-US" sz="1200">
              <a:latin typeface="Arial" panose="020B0604020202020204" pitchFamily="34" charset="0"/>
            </a:endParaRPr>
          </a:p>
        </p:txBody>
      </p:sp>
      <p:sp>
        <p:nvSpPr>
          <p:cNvPr id="96259" name="Rectangle 2">
            <a:extLst>
              <a:ext uri="{FF2B5EF4-FFF2-40B4-BE49-F238E27FC236}">
                <a16:creationId xmlns:a16="http://schemas.microsoft.com/office/drawing/2014/main" id="{54F00562-163F-40E6-B74B-3FA254A935F1}"/>
              </a:ext>
            </a:extLst>
          </p:cNvPr>
          <p:cNvSpPr>
            <a:spLocks noGrp="1" noRot="1" noChangeAspect="1" noChangeArrowheads="1" noTextEdit="1"/>
          </p:cNvSpPr>
          <p:nvPr>
            <p:ph type="sldImg"/>
          </p:nvPr>
        </p:nvSpPr>
        <p:spPr>
          <a:xfrm>
            <a:off x="915988" y="744538"/>
            <a:ext cx="4967287" cy="3724275"/>
          </a:xfrm>
          <a:ln/>
        </p:spPr>
      </p:sp>
      <p:sp>
        <p:nvSpPr>
          <p:cNvPr id="96260" name="Rectangle 3">
            <a:extLst>
              <a:ext uri="{FF2B5EF4-FFF2-40B4-BE49-F238E27FC236}">
                <a16:creationId xmlns:a16="http://schemas.microsoft.com/office/drawing/2014/main" id="{C7C5AA99-D769-461B-8FA4-2496CEF65933}"/>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extLst>
      <p:ext uri="{BB962C8B-B14F-4D97-AF65-F5344CB8AC3E}">
        <p14:creationId xmlns:p14="http://schemas.microsoft.com/office/powerpoint/2010/main" val="440586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00F4952-060E-4AB6-8B38-1EA9EC4F9B8D}"/>
              </a:ext>
            </a:extLst>
          </p:cNvPr>
          <p:cNvSpPr>
            <a:spLocks noGrp="1" noRot="1" noChangeAspect="1" noChangeArrowheads="1" noTextEdit="1"/>
          </p:cNvSpPr>
          <p:nvPr>
            <p:ph type="sldImg"/>
          </p:nvPr>
        </p:nvSpPr>
        <p:spPr>
          <a:xfrm>
            <a:off x="915988" y="744538"/>
            <a:ext cx="4967287" cy="3724275"/>
          </a:xfrm>
          <a:ln/>
        </p:spPr>
      </p:sp>
      <p:sp>
        <p:nvSpPr>
          <p:cNvPr id="97283" name="Rectangle 3">
            <a:extLst>
              <a:ext uri="{FF2B5EF4-FFF2-40B4-BE49-F238E27FC236}">
                <a16:creationId xmlns:a16="http://schemas.microsoft.com/office/drawing/2014/main" id="{129C21B3-34C6-450D-BDDF-AF08C0AC1D5F}"/>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F165953-6EB7-40BA-920F-1A62625BD464}"/>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5885555-B763-4CDC-9572-8DF9BBED91F8}" type="slidenum">
              <a:rPr lang="es-ES" altLang="en-US" sz="1200">
                <a:latin typeface="Arial" panose="020B0604020202020204" pitchFamily="34" charset="0"/>
              </a:rPr>
              <a:pPr algn="r" eaLnBrk="1" hangingPunct="1"/>
              <a:t>60</a:t>
            </a:fld>
            <a:endParaRPr lang="es-ES" altLang="en-US" sz="1200">
              <a:latin typeface="Arial" panose="020B0604020202020204" pitchFamily="34" charset="0"/>
            </a:endParaRPr>
          </a:p>
        </p:txBody>
      </p:sp>
      <p:sp>
        <p:nvSpPr>
          <p:cNvPr id="98307" name="Rectangle 7">
            <a:extLst>
              <a:ext uri="{FF2B5EF4-FFF2-40B4-BE49-F238E27FC236}">
                <a16:creationId xmlns:a16="http://schemas.microsoft.com/office/drawing/2014/main" id="{5E02B288-2E3A-4DF3-94AF-6EB1D5C936A4}"/>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buSzPct val="150000"/>
            </a:pPr>
            <a:fld id="{181D5375-933A-4470-8580-20A7EFB95945}" type="slidenum">
              <a:rPr lang="es-ES" altLang="en-US" sz="1200">
                <a:latin typeface="Arial" panose="020B0604020202020204" pitchFamily="34" charset="0"/>
              </a:rPr>
              <a:pPr algn="r" eaLnBrk="1" hangingPunct="1">
                <a:buSzPct val="150000"/>
              </a:pPr>
              <a:t>60</a:t>
            </a:fld>
            <a:endParaRPr lang="es-ES" altLang="en-US" sz="1200">
              <a:latin typeface="Arial" panose="020B0604020202020204" pitchFamily="34" charset="0"/>
            </a:endParaRPr>
          </a:p>
        </p:txBody>
      </p:sp>
      <p:sp>
        <p:nvSpPr>
          <p:cNvPr id="98308" name="Rectangle 2">
            <a:extLst>
              <a:ext uri="{FF2B5EF4-FFF2-40B4-BE49-F238E27FC236}">
                <a16:creationId xmlns:a16="http://schemas.microsoft.com/office/drawing/2014/main" id="{57EF344E-78FA-438E-B0B6-990EDECADFE6}"/>
              </a:ext>
            </a:extLst>
          </p:cNvPr>
          <p:cNvSpPr>
            <a:spLocks noGrp="1" noRot="1" noChangeAspect="1" noChangeArrowheads="1" noTextEdit="1"/>
          </p:cNvSpPr>
          <p:nvPr>
            <p:ph type="sldImg"/>
          </p:nvPr>
        </p:nvSpPr>
        <p:spPr>
          <a:xfrm>
            <a:off x="915988" y="744538"/>
            <a:ext cx="4967287" cy="3724275"/>
          </a:xfrm>
          <a:ln/>
        </p:spPr>
      </p:sp>
      <p:sp>
        <p:nvSpPr>
          <p:cNvPr id="98309" name="Rectangle 3">
            <a:extLst>
              <a:ext uri="{FF2B5EF4-FFF2-40B4-BE49-F238E27FC236}">
                <a16:creationId xmlns:a16="http://schemas.microsoft.com/office/drawing/2014/main" id="{D0625278-C7DC-4B60-92F7-CCD14922D29A}"/>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311D14ED-37F1-4B02-87D7-302F778D4813}"/>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844670B-732B-405B-AE49-177B9F4F11B5}" type="slidenum">
              <a:rPr lang="es-ES" altLang="en-US" sz="1200">
                <a:latin typeface="Arial" panose="020B0604020202020204" pitchFamily="34" charset="0"/>
              </a:rPr>
              <a:pPr algn="r" eaLnBrk="1" hangingPunct="1"/>
              <a:t>61</a:t>
            </a:fld>
            <a:endParaRPr lang="es-ES" altLang="en-US" sz="1200">
              <a:latin typeface="Arial" panose="020B0604020202020204" pitchFamily="34" charset="0"/>
            </a:endParaRPr>
          </a:p>
        </p:txBody>
      </p:sp>
      <p:sp>
        <p:nvSpPr>
          <p:cNvPr id="99331" name="Rectangle 7">
            <a:extLst>
              <a:ext uri="{FF2B5EF4-FFF2-40B4-BE49-F238E27FC236}">
                <a16:creationId xmlns:a16="http://schemas.microsoft.com/office/drawing/2014/main" id="{6E67D755-2B1E-4972-94FD-1E9A90D87698}"/>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buSzPct val="150000"/>
            </a:pPr>
            <a:fld id="{7C9D5684-0246-412E-B303-F820266F0593}" type="slidenum">
              <a:rPr lang="es-ES" altLang="en-US" sz="1200">
                <a:latin typeface="Arial" panose="020B0604020202020204" pitchFamily="34" charset="0"/>
              </a:rPr>
              <a:pPr algn="r" eaLnBrk="1" hangingPunct="1">
                <a:buSzPct val="150000"/>
              </a:pPr>
              <a:t>61</a:t>
            </a:fld>
            <a:endParaRPr lang="es-ES" altLang="en-US" sz="1200">
              <a:latin typeface="Arial" panose="020B0604020202020204" pitchFamily="34" charset="0"/>
            </a:endParaRPr>
          </a:p>
        </p:txBody>
      </p:sp>
      <p:sp>
        <p:nvSpPr>
          <p:cNvPr id="99332" name="Rectangle 2">
            <a:extLst>
              <a:ext uri="{FF2B5EF4-FFF2-40B4-BE49-F238E27FC236}">
                <a16:creationId xmlns:a16="http://schemas.microsoft.com/office/drawing/2014/main" id="{1197B7F7-01F6-4DD2-B809-58A4FEE56113}"/>
              </a:ext>
            </a:extLst>
          </p:cNvPr>
          <p:cNvSpPr>
            <a:spLocks noGrp="1" noRot="1" noChangeAspect="1" noChangeArrowheads="1" noTextEdit="1"/>
          </p:cNvSpPr>
          <p:nvPr>
            <p:ph type="sldImg"/>
          </p:nvPr>
        </p:nvSpPr>
        <p:spPr>
          <a:xfrm>
            <a:off x="915988" y="744538"/>
            <a:ext cx="4967287" cy="3724275"/>
          </a:xfrm>
          <a:ln/>
        </p:spPr>
      </p:sp>
      <p:sp>
        <p:nvSpPr>
          <p:cNvPr id="99333" name="Rectangle 3">
            <a:extLst>
              <a:ext uri="{FF2B5EF4-FFF2-40B4-BE49-F238E27FC236}">
                <a16:creationId xmlns:a16="http://schemas.microsoft.com/office/drawing/2014/main" id="{750A4AE4-5C4E-4081-8001-2F4039192AB6}"/>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4486926-E4CF-4E19-B315-D615E64F7ABB}"/>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B3EF78E-B3F5-41C3-A7BF-7490069AAA08}" type="slidenum">
              <a:rPr lang="es-ES" altLang="en-US" sz="1200">
                <a:latin typeface="Arial" panose="020B0604020202020204" pitchFamily="34" charset="0"/>
              </a:rPr>
              <a:pPr algn="r" eaLnBrk="1" hangingPunct="1"/>
              <a:t>62</a:t>
            </a:fld>
            <a:endParaRPr lang="es-ES" altLang="en-US" sz="1200">
              <a:latin typeface="Arial" panose="020B0604020202020204" pitchFamily="34" charset="0"/>
            </a:endParaRPr>
          </a:p>
        </p:txBody>
      </p:sp>
      <p:sp>
        <p:nvSpPr>
          <p:cNvPr id="100355" name="Rectangle 7">
            <a:extLst>
              <a:ext uri="{FF2B5EF4-FFF2-40B4-BE49-F238E27FC236}">
                <a16:creationId xmlns:a16="http://schemas.microsoft.com/office/drawing/2014/main" id="{3485B3E5-733F-465A-8C60-2E14CD675031}"/>
              </a:ext>
            </a:extLst>
          </p:cNvPr>
          <p:cNvSpPr txBox="1">
            <a:spLocks noGrp="1" noChangeArrowheads="1"/>
          </p:cNvSpPr>
          <p:nvPr/>
        </p:nvSpPr>
        <p:spPr bwMode="auto">
          <a:xfrm>
            <a:off x="3851099" y="9428165"/>
            <a:ext cx="294495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buSzPct val="150000"/>
            </a:pPr>
            <a:fld id="{A02DFAFE-E7F0-4BE7-A030-5916C9719541}" type="slidenum">
              <a:rPr lang="es-ES" altLang="en-US" sz="1200">
                <a:latin typeface="Arial" panose="020B0604020202020204" pitchFamily="34" charset="0"/>
              </a:rPr>
              <a:pPr algn="r" eaLnBrk="1" hangingPunct="1">
                <a:buSzPct val="150000"/>
              </a:pPr>
              <a:t>62</a:t>
            </a:fld>
            <a:endParaRPr lang="es-ES" altLang="en-US" sz="1200">
              <a:latin typeface="Arial" panose="020B0604020202020204" pitchFamily="34" charset="0"/>
            </a:endParaRPr>
          </a:p>
        </p:txBody>
      </p:sp>
      <p:sp>
        <p:nvSpPr>
          <p:cNvPr id="100356" name="Rectangle 2">
            <a:extLst>
              <a:ext uri="{FF2B5EF4-FFF2-40B4-BE49-F238E27FC236}">
                <a16:creationId xmlns:a16="http://schemas.microsoft.com/office/drawing/2014/main" id="{6266C344-2040-44ED-AD85-E45126F01D80}"/>
              </a:ext>
            </a:extLst>
          </p:cNvPr>
          <p:cNvSpPr>
            <a:spLocks noGrp="1" noRot="1" noChangeAspect="1" noChangeArrowheads="1" noTextEdit="1"/>
          </p:cNvSpPr>
          <p:nvPr>
            <p:ph type="sldImg"/>
          </p:nvPr>
        </p:nvSpPr>
        <p:spPr>
          <a:xfrm>
            <a:off x="915988" y="744538"/>
            <a:ext cx="4967287" cy="3724275"/>
          </a:xfrm>
          <a:ln/>
        </p:spPr>
      </p:sp>
      <p:sp>
        <p:nvSpPr>
          <p:cNvPr id="100357" name="Rectangle 3">
            <a:extLst>
              <a:ext uri="{FF2B5EF4-FFF2-40B4-BE49-F238E27FC236}">
                <a16:creationId xmlns:a16="http://schemas.microsoft.com/office/drawing/2014/main" id="{B8DC20AC-6A15-416C-B532-2EF23C00B6FE}"/>
              </a:ext>
            </a:extLst>
          </p:cNvPr>
          <p:cNvSpPr>
            <a:spLocks noGrp="1" noChangeArrowheads="1"/>
          </p:cNvSpPr>
          <p:nvPr>
            <p:ph type="body" idx="1"/>
          </p:nvPr>
        </p:nvSpPr>
        <p:spPr>
          <a:xfrm>
            <a:off x="679606" y="4713288"/>
            <a:ext cx="5438464"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3FFE270-182A-45C6-9063-9F7F47CD881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1E19BB43-65AE-482C-AFCC-931018BA9A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C7642A6-7E4B-465C-9931-649BCEE56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A1FBC00-3EC9-4549-B703-DEB04C27867A}" type="slidenum">
              <a:rPr lang="en-US" altLang="en-US" sz="1200"/>
              <a:pPr eaLnBrk="1" hangingPunct="1"/>
              <a:t>6</a:t>
            </a:fld>
            <a:endParaRPr lang="en-US" altLang="en-US" sz="1200"/>
          </a:p>
        </p:txBody>
      </p:sp>
      <p:sp>
        <p:nvSpPr>
          <p:cNvPr id="61443" name="Rectangle 2">
            <a:extLst>
              <a:ext uri="{FF2B5EF4-FFF2-40B4-BE49-F238E27FC236}">
                <a16:creationId xmlns:a16="http://schemas.microsoft.com/office/drawing/2014/main" id="{EE4BEAF9-05B5-4D45-BBE5-4EE9ED6D11A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43DFABD-48D3-4DAD-B079-6B15F8E0BA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ACE704C-0EB1-4FF0-8AD0-C3804A3CAA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627F622-3791-4B9F-AB06-741473F4CE35}" type="slidenum">
              <a:rPr lang="en-US" altLang="en-US" sz="1200"/>
              <a:pPr eaLnBrk="1" hangingPunct="1"/>
              <a:t>7</a:t>
            </a:fld>
            <a:endParaRPr lang="en-US" altLang="en-US" sz="1200"/>
          </a:p>
        </p:txBody>
      </p:sp>
      <p:sp>
        <p:nvSpPr>
          <p:cNvPr id="62467" name="Rectangle 2">
            <a:extLst>
              <a:ext uri="{FF2B5EF4-FFF2-40B4-BE49-F238E27FC236}">
                <a16:creationId xmlns:a16="http://schemas.microsoft.com/office/drawing/2014/main" id="{25155A40-54C3-48B6-9B91-D1361157641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B388E97-B52A-41C4-A49D-157CFAD522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3ADD8D5-F123-490D-AFDB-CE44CB70A2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8DA61D-065C-447F-930B-53199B5BAB0E}" type="slidenum">
              <a:rPr lang="en-US" altLang="en-US" sz="1200"/>
              <a:pPr eaLnBrk="1" hangingPunct="1"/>
              <a:t>8</a:t>
            </a:fld>
            <a:endParaRPr lang="en-US" altLang="en-US" sz="1200"/>
          </a:p>
        </p:txBody>
      </p:sp>
      <p:sp>
        <p:nvSpPr>
          <p:cNvPr id="63491" name="Rectangle 2">
            <a:extLst>
              <a:ext uri="{FF2B5EF4-FFF2-40B4-BE49-F238E27FC236}">
                <a16:creationId xmlns:a16="http://schemas.microsoft.com/office/drawing/2014/main" id="{904D918F-A814-47E1-8C23-0C19AF34561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384F1FE-AC47-48F6-8DD4-22E360F1C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93689B6-9A1C-4BB1-B801-7A7750C614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455794-91C3-425A-A9F1-46750D3D04FD}" type="slidenum">
              <a:rPr lang="en-US" altLang="en-US" sz="1200"/>
              <a:pPr eaLnBrk="1" hangingPunct="1"/>
              <a:t>9</a:t>
            </a:fld>
            <a:endParaRPr lang="en-US" altLang="en-US" sz="1200"/>
          </a:p>
        </p:txBody>
      </p:sp>
      <p:sp>
        <p:nvSpPr>
          <p:cNvPr id="64515" name="Rectangle 2">
            <a:extLst>
              <a:ext uri="{FF2B5EF4-FFF2-40B4-BE49-F238E27FC236}">
                <a16:creationId xmlns:a16="http://schemas.microsoft.com/office/drawing/2014/main" id="{13574D3C-7E95-496E-8F08-7945C3780E8E}"/>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B04BD9D-C9B0-4668-87B9-66E11525D7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88DF926-C496-4294-A5AD-EDB057652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875" indent="-285721" eaLnBrk="0" hangingPunct="0">
              <a:defRPr sz="2400">
                <a:solidFill>
                  <a:schemeClr val="tx1"/>
                </a:solidFill>
                <a:latin typeface="Times New Roman" panose="02020603050405020304" pitchFamily="18" charset="0"/>
              </a:defRPr>
            </a:lvl2pPr>
            <a:lvl3pPr marL="1142885" indent="-228577" eaLnBrk="0" hangingPunct="0">
              <a:defRPr sz="2400">
                <a:solidFill>
                  <a:schemeClr val="tx1"/>
                </a:solidFill>
                <a:latin typeface="Times New Roman" panose="02020603050405020304" pitchFamily="18" charset="0"/>
              </a:defRPr>
            </a:lvl3pPr>
            <a:lvl4pPr marL="1600039" indent="-228577" eaLnBrk="0" hangingPunct="0">
              <a:defRPr sz="2400">
                <a:solidFill>
                  <a:schemeClr val="tx1"/>
                </a:solidFill>
                <a:latin typeface="Times New Roman" panose="02020603050405020304" pitchFamily="18" charset="0"/>
              </a:defRPr>
            </a:lvl4pPr>
            <a:lvl5pPr marL="2057194" indent="-228577" eaLnBrk="0" hangingPunct="0">
              <a:defRPr sz="2400">
                <a:solidFill>
                  <a:schemeClr val="tx1"/>
                </a:solidFill>
                <a:latin typeface="Times New Roman" panose="02020603050405020304" pitchFamily="18" charset="0"/>
              </a:defRPr>
            </a:lvl5pPr>
            <a:lvl6pPr marL="2514348" indent="-228577" eaLnBrk="0" fontAlgn="base" hangingPunct="0">
              <a:spcBef>
                <a:spcPct val="0"/>
              </a:spcBef>
              <a:spcAft>
                <a:spcPct val="0"/>
              </a:spcAft>
              <a:defRPr sz="2400">
                <a:solidFill>
                  <a:schemeClr val="tx1"/>
                </a:solidFill>
                <a:latin typeface="Times New Roman" panose="02020603050405020304" pitchFamily="18" charset="0"/>
              </a:defRPr>
            </a:lvl6pPr>
            <a:lvl7pPr marL="2971502" indent="-228577" eaLnBrk="0" fontAlgn="base" hangingPunct="0">
              <a:spcBef>
                <a:spcPct val="0"/>
              </a:spcBef>
              <a:spcAft>
                <a:spcPct val="0"/>
              </a:spcAft>
              <a:defRPr sz="2400">
                <a:solidFill>
                  <a:schemeClr val="tx1"/>
                </a:solidFill>
                <a:latin typeface="Times New Roman" panose="02020603050405020304" pitchFamily="18" charset="0"/>
              </a:defRPr>
            </a:lvl7pPr>
            <a:lvl8pPr marL="3428656" indent="-228577" eaLnBrk="0" fontAlgn="base" hangingPunct="0">
              <a:spcBef>
                <a:spcPct val="0"/>
              </a:spcBef>
              <a:spcAft>
                <a:spcPct val="0"/>
              </a:spcAft>
              <a:defRPr sz="2400">
                <a:solidFill>
                  <a:schemeClr val="tx1"/>
                </a:solidFill>
                <a:latin typeface="Times New Roman" panose="02020603050405020304" pitchFamily="18" charset="0"/>
              </a:defRPr>
            </a:lvl8pPr>
            <a:lvl9pPr marL="3885810" indent="-228577"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17112D-C229-49E6-B879-09406AD8EC77}" type="slidenum">
              <a:rPr lang="en-US" altLang="en-US" sz="1200"/>
              <a:pPr eaLnBrk="1" hangingPunct="1"/>
              <a:t>10</a:t>
            </a:fld>
            <a:endParaRPr lang="en-US" altLang="en-US" sz="1200"/>
          </a:p>
        </p:txBody>
      </p:sp>
      <p:sp>
        <p:nvSpPr>
          <p:cNvPr id="65539" name="Rectangle 2">
            <a:extLst>
              <a:ext uri="{FF2B5EF4-FFF2-40B4-BE49-F238E27FC236}">
                <a16:creationId xmlns:a16="http://schemas.microsoft.com/office/drawing/2014/main" id="{AAFF1C8F-E0AF-4838-BB97-7E4273FC92BE}"/>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FDB53CB3-6D80-4FF0-A290-EF8C3B2046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118995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301FAF07-356A-452C-9E82-C7C81B188BB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9B81215B-69AC-4815-937E-49C5D05EB08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8618075D-44BE-4882-89A3-226EB5F24578}"/>
              </a:ext>
            </a:extLst>
          </p:cNvPr>
          <p:cNvSpPr>
            <a:spLocks noGrp="1" noChangeArrowheads="1"/>
          </p:cNvSpPr>
          <p:nvPr>
            <p:ph type="sldNum" sz="quarter" idx="12"/>
          </p:nvPr>
        </p:nvSpPr>
        <p:spPr>
          <a:ln/>
        </p:spPr>
        <p:txBody>
          <a:bodyPr/>
          <a:lstStyle>
            <a:lvl1pPr>
              <a:defRPr/>
            </a:lvl1pPr>
          </a:lstStyle>
          <a:p>
            <a:fld id="{960A0348-6C2B-4139-8092-9A39075DE5A9}" type="slidenum">
              <a:rPr lang="es-ES" altLang="en-US"/>
              <a:pPr/>
              <a:t>‹Nº›</a:t>
            </a:fld>
            <a:endParaRPr lang="es-ES" altLang="en-US"/>
          </a:p>
        </p:txBody>
      </p:sp>
    </p:spTree>
    <p:extLst>
      <p:ext uri="{BB962C8B-B14F-4D97-AF65-F5344CB8AC3E}">
        <p14:creationId xmlns:p14="http://schemas.microsoft.com/office/powerpoint/2010/main" val="132531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C08065E9-C30B-42BB-B8D0-31A595C2EFD6}"/>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A8E9C51-3BE1-48E2-B04A-3965938E12D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0C338E7E-9CC2-486B-9BD9-329114B36B19}"/>
              </a:ext>
            </a:extLst>
          </p:cNvPr>
          <p:cNvSpPr>
            <a:spLocks noGrp="1" noChangeArrowheads="1"/>
          </p:cNvSpPr>
          <p:nvPr>
            <p:ph type="sldNum" sz="quarter" idx="12"/>
          </p:nvPr>
        </p:nvSpPr>
        <p:spPr>
          <a:ln/>
        </p:spPr>
        <p:txBody>
          <a:bodyPr/>
          <a:lstStyle>
            <a:lvl1pPr>
              <a:defRPr/>
            </a:lvl1pPr>
          </a:lstStyle>
          <a:p>
            <a:fld id="{11D58685-6EE6-4C5A-AC66-6512864290D9}" type="slidenum">
              <a:rPr lang="es-ES" altLang="en-US"/>
              <a:pPr/>
              <a:t>‹Nº›</a:t>
            </a:fld>
            <a:endParaRPr lang="es-ES" altLang="en-US"/>
          </a:p>
        </p:txBody>
      </p:sp>
    </p:spTree>
    <p:extLst>
      <p:ext uri="{BB962C8B-B14F-4D97-AF65-F5344CB8AC3E}">
        <p14:creationId xmlns:p14="http://schemas.microsoft.com/office/powerpoint/2010/main" val="265914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1195DFE3-A5F5-4F7F-86A6-10C10C84BF5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D1A98561-73E0-4BA4-AFF6-50E2D35780D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E76FDB8-CBE5-4838-BA5A-4521304CE839}"/>
              </a:ext>
            </a:extLst>
          </p:cNvPr>
          <p:cNvSpPr>
            <a:spLocks noGrp="1" noChangeArrowheads="1"/>
          </p:cNvSpPr>
          <p:nvPr>
            <p:ph type="sldNum" sz="quarter" idx="12"/>
          </p:nvPr>
        </p:nvSpPr>
        <p:spPr>
          <a:ln/>
        </p:spPr>
        <p:txBody>
          <a:bodyPr/>
          <a:lstStyle>
            <a:lvl1pPr>
              <a:defRPr/>
            </a:lvl1pPr>
          </a:lstStyle>
          <a:p>
            <a:fld id="{C04D83E1-A4D9-4A49-8AE2-A024991B325F}" type="slidenum">
              <a:rPr lang="es-ES" altLang="en-US"/>
              <a:pPr/>
              <a:t>‹Nº›</a:t>
            </a:fld>
            <a:endParaRPr lang="es-ES" altLang="en-US"/>
          </a:p>
        </p:txBody>
      </p:sp>
    </p:spTree>
    <p:extLst>
      <p:ext uri="{BB962C8B-B14F-4D97-AF65-F5344CB8AC3E}">
        <p14:creationId xmlns:p14="http://schemas.microsoft.com/office/powerpoint/2010/main" val="86246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685800" y="1981200"/>
            <a:ext cx="7772400" cy="4114800"/>
          </a:xfrm>
        </p:spPr>
        <p:txBody>
          <a:bodyPr/>
          <a:lstStyle/>
          <a:p>
            <a:pPr lvl="0"/>
            <a:endParaRPr lang="es-ES" noProof="0"/>
          </a:p>
        </p:txBody>
      </p:sp>
      <p:sp>
        <p:nvSpPr>
          <p:cNvPr id="4" name="Rectangle 4">
            <a:extLst>
              <a:ext uri="{FF2B5EF4-FFF2-40B4-BE49-F238E27FC236}">
                <a16:creationId xmlns:a16="http://schemas.microsoft.com/office/drawing/2014/main" id="{04E6A729-772D-43F4-A494-AFE9F63820E2}"/>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17A9C928-7E85-4225-A50C-85CD62E3021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80B03C8E-17CE-49D0-8D33-3C03D0BB6465}"/>
              </a:ext>
            </a:extLst>
          </p:cNvPr>
          <p:cNvSpPr>
            <a:spLocks noGrp="1" noChangeArrowheads="1"/>
          </p:cNvSpPr>
          <p:nvPr>
            <p:ph type="sldNum" sz="quarter" idx="12"/>
          </p:nvPr>
        </p:nvSpPr>
        <p:spPr>
          <a:ln/>
        </p:spPr>
        <p:txBody>
          <a:bodyPr/>
          <a:lstStyle>
            <a:lvl1pPr>
              <a:defRPr/>
            </a:lvl1pPr>
          </a:lstStyle>
          <a:p>
            <a:fld id="{DAA069D4-35E5-4B91-A7ED-108F88414F8C}" type="slidenum">
              <a:rPr lang="es-ES" altLang="en-US"/>
              <a:pPr/>
              <a:t>‹Nº›</a:t>
            </a:fld>
            <a:endParaRPr lang="es-ES" altLang="en-US"/>
          </a:p>
        </p:txBody>
      </p:sp>
    </p:spTree>
    <p:extLst>
      <p:ext uri="{BB962C8B-B14F-4D97-AF65-F5344CB8AC3E}">
        <p14:creationId xmlns:p14="http://schemas.microsoft.com/office/powerpoint/2010/main" val="4512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6735537B-00A3-4541-A214-C03B927A8D0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8637D2BA-FFBF-41F3-8BBC-C958D21CE13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E9032A6-DD7E-4A33-984C-9CC9804B1493}"/>
              </a:ext>
            </a:extLst>
          </p:cNvPr>
          <p:cNvSpPr>
            <a:spLocks noGrp="1" noChangeArrowheads="1"/>
          </p:cNvSpPr>
          <p:nvPr>
            <p:ph type="sldNum" sz="quarter" idx="12"/>
          </p:nvPr>
        </p:nvSpPr>
        <p:spPr>
          <a:ln/>
        </p:spPr>
        <p:txBody>
          <a:bodyPr/>
          <a:lstStyle>
            <a:lvl1pPr>
              <a:defRPr/>
            </a:lvl1pPr>
          </a:lstStyle>
          <a:p>
            <a:fld id="{11C181E5-7643-46E7-9FAD-133F2A58BB90}" type="slidenum">
              <a:rPr lang="es-ES" altLang="en-US"/>
              <a:pPr/>
              <a:t>‹Nº›</a:t>
            </a:fld>
            <a:endParaRPr lang="es-ES" altLang="en-US"/>
          </a:p>
        </p:txBody>
      </p:sp>
    </p:spTree>
    <p:extLst>
      <p:ext uri="{BB962C8B-B14F-4D97-AF65-F5344CB8AC3E}">
        <p14:creationId xmlns:p14="http://schemas.microsoft.com/office/powerpoint/2010/main" val="39717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CB86B000-B88D-47F2-A5E0-877C2F8C031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8FAD9610-C9AD-4672-BEEE-5FEA442BC90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B44E637-1A33-43EC-952F-E7E75BF01597}"/>
              </a:ext>
            </a:extLst>
          </p:cNvPr>
          <p:cNvSpPr>
            <a:spLocks noGrp="1" noChangeArrowheads="1"/>
          </p:cNvSpPr>
          <p:nvPr>
            <p:ph type="sldNum" sz="quarter" idx="12"/>
          </p:nvPr>
        </p:nvSpPr>
        <p:spPr>
          <a:ln/>
        </p:spPr>
        <p:txBody>
          <a:bodyPr/>
          <a:lstStyle>
            <a:lvl1pPr>
              <a:defRPr/>
            </a:lvl1pPr>
          </a:lstStyle>
          <a:p>
            <a:fld id="{1B359079-7FC6-4C17-822C-7F200AE98E74}" type="slidenum">
              <a:rPr lang="es-ES" altLang="en-US"/>
              <a:pPr/>
              <a:t>‹Nº›</a:t>
            </a:fld>
            <a:endParaRPr lang="es-ES" altLang="en-US"/>
          </a:p>
        </p:txBody>
      </p:sp>
    </p:spTree>
    <p:extLst>
      <p:ext uri="{BB962C8B-B14F-4D97-AF65-F5344CB8AC3E}">
        <p14:creationId xmlns:p14="http://schemas.microsoft.com/office/powerpoint/2010/main" val="43326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5CD2588B-F2A0-4EA9-8160-A8FCBB9AA73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0C6E7802-0601-4A05-8BB6-244A17D5B64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33FEDA8F-EBFC-437C-935E-6EA53E27824F}"/>
              </a:ext>
            </a:extLst>
          </p:cNvPr>
          <p:cNvSpPr>
            <a:spLocks noGrp="1" noChangeArrowheads="1"/>
          </p:cNvSpPr>
          <p:nvPr>
            <p:ph type="sldNum" sz="quarter" idx="12"/>
          </p:nvPr>
        </p:nvSpPr>
        <p:spPr>
          <a:ln/>
        </p:spPr>
        <p:txBody>
          <a:bodyPr/>
          <a:lstStyle>
            <a:lvl1pPr>
              <a:defRPr/>
            </a:lvl1pPr>
          </a:lstStyle>
          <a:p>
            <a:fld id="{07471A68-3E6D-431D-BF6C-98BB0DBDF80B}" type="slidenum">
              <a:rPr lang="es-ES" altLang="en-US"/>
              <a:pPr/>
              <a:t>‹Nº›</a:t>
            </a:fld>
            <a:endParaRPr lang="es-ES" altLang="en-US"/>
          </a:p>
        </p:txBody>
      </p:sp>
    </p:spTree>
    <p:extLst>
      <p:ext uri="{BB962C8B-B14F-4D97-AF65-F5344CB8AC3E}">
        <p14:creationId xmlns:p14="http://schemas.microsoft.com/office/powerpoint/2010/main" val="422504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F7B7516B-4D27-43A7-867E-0A8C0C5237C2}"/>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1DFC9547-F034-43EE-8007-2AE077BB86A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83A30F65-E786-4D7B-B5E8-18688C2A9B09}"/>
              </a:ext>
            </a:extLst>
          </p:cNvPr>
          <p:cNvSpPr>
            <a:spLocks noGrp="1" noChangeArrowheads="1"/>
          </p:cNvSpPr>
          <p:nvPr>
            <p:ph type="sldNum" sz="quarter" idx="12"/>
          </p:nvPr>
        </p:nvSpPr>
        <p:spPr>
          <a:ln/>
        </p:spPr>
        <p:txBody>
          <a:bodyPr/>
          <a:lstStyle>
            <a:lvl1pPr>
              <a:defRPr/>
            </a:lvl1pPr>
          </a:lstStyle>
          <a:p>
            <a:fld id="{CBD6D12B-48D2-457B-A739-B236B2A0DA77}" type="slidenum">
              <a:rPr lang="es-ES" altLang="en-US"/>
              <a:pPr/>
              <a:t>‹Nº›</a:t>
            </a:fld>
            <a:endParaRPr lang="es-ES" altLang="en-US"/>
          </a:p>
        </p:txBody>
      </p:sp>
    </p:spTree>
    <p:extLst>
      <p:ext uri="{BB962C8B-B14F-4D97-AF65-F5344CB8AC3E}">
        <p14:creationId xmlns:p14="http://schemas.microsoft.com/office/powerpoint/2010/main" val="229374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FAB116CD-A306-496C-B09E-ABFC51BE5791}"/>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9243ACEB-CDA6-49BF-ACAD-99091947BF9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BBED4E81-0946-4FC4-A7D7-2726CD7037CD}"/>
              </a:ext>
            </a:extLst>
          </p:cNvPr>
          <p:cNvSpPr>
            <a:spLocks noGrp="1" noChangeArrowheads="1"/>
          </p:cNvSpPr>
          <p:nvPr>
            <p:ph type="sldNum" sz="quarter" idx="12"/>
          </p:nvPr>
        </p:nvSpPr>
        <p:spPr>
          <a:ln/>
        </p:spPr>
        <p:txBody>
          <a:bodyPr/>
          <a:lstStyle>
            <a:lvl1pPr>
              <a:defRPr/>
            </a:lvl1pPr>
          </a:lstStyle>
          <a:p>
            <a:fld id="{B62898DA-B180-4413-9368-CFC441B2A80D}" type="slidenum">
              <a:rPr lang="es-ES" altLang="en-US"/>
              <a:pPr/>
              <a:t>‹Nº›</a:t>
            </a:fld>
            <a:endParaRPr lang="es-ES" altLang="en-US"/>
          </a:p>
        </p:txBody>
      </p:sp>
    </p:spTree>
    <p:extLst>
      <p:ext uri="{BB962C8B-B14F-4D97-AF65-F5344CB8AC3E}">
        <p14:creationId xmlns:p14="http://schemas.microsoft.com/office/powerpoint/2010/main" val="86008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84B546-B25C-4423-8EDB-A8D99F229B3A}"/>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75B84488-D71A-4975-B4FD-87E5FA01D8B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E26CD9A2-D1B1-4B17-84BF-36816C4F6A2A}"/>
              </a:ext>
            </a:extLst>
          </p:cNvPr>
          <p:cNvSpPr>
            <a:spLocks noGrp="1" noChangeArrowheads="1"/>
          </p:cNvSpPr>
          <p:nvPr>
            <p:ph type="sldNum" sz="quarter" idx="12"/>
          </p:nvPr>
        </p:nvSpPr>
        <p:spPr>
          <a:ln/>
        </p:spPr>
        <p:txBody>
          <a:bodyPr/>
          <a:lstStyle>
            <a:lvl1pPr>
              <a:defRPr/>
            </a:lvl1pPr>
          </a:lstStyle>
          <a:p>
            <a:fld id="{1300EEE7-00D4-4286-8DBF-B9F095B90976}" type="slidenum">
              <a:rPr lang="es-ES" altLang="en-US"/>
              <a:pPr/>
              <a:t>‹Nº›</a:t>
            </a:fld>
            <a:endParaRPr lang="es-ES" altLang="en-US"/>
          </a:p>
        </p:txBody>
      </p:sp>
    </p:spTree>
    <p:extLst>
      <p:ext uri="{BB962C8B-B14F-4D97-AF65-F5344CB8AC3E}">
        <p14:creationId xmlns:p14="http://schemas.microsoft.com/office/powerpoint/2010/main" val="117608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0F0E44A2-2D9B-41FB-B02D-F6635125F0C7}"/>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48DCCDD3-2A1F-4FD7-AF9B-73680C4BE59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94E478A5-6EBA-4CC6-8997-A0953769BCA3}"/>
              </a:ext>
            </a:extLst>
          </p:cNvPr>
          <p:cNvSpPr>
            <a:spLocks noGrp="1" noChangeArrowheads="1"/>
          </p:cNvSpPr>
          <p:nvPr>
            <p:ph type="sldNum" sz="quarter" idx="12"/>
          </p:nvPr>
        </p:nvSpPr>
        <p:spPr>
          <a:ln/>
        </p:spPr>
        <p:txBody>
          <a:bodyPr/>
          <a:lstStyle>
            <a:lvl1pPr>
              <a:defRPr/>
            </a:lvl1pPr>
          </a:lstStyle>
          <a:p>
            <a:fld id="{60ECDCFB-2946-40E2-9BFB-C058EDE74A24}" type="slidenum">
              <a:rPr lang="es-ES" altLang="en-US"/>
              <a:pPr/>
              <a:t>‹Nº›</a:t>
            </a:fld>
            <a:endParaRPr lang="es-ES" altLang="en-US"/>
          </a:p>
        </p:txBody>
      </p:sp>
    </p:spTree>
    <p:extLst>
      <p:ext uri="{BB962C8B-B14F-4D97-AF65-F5344CB8AC3E}">
        <p14:creationId xmlns:p14="http://schemas.microsoft.com/office/powerpoint/2010/main" val="170201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B5432E58-E99E-4AA8-96B8-972887C0216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6A7AEE7D-C199-4132-A744-C829A941283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CD1A0265-ECF5-4273-8CFD-EBDF4461D08F}"/>
              </a:ext>
            </a:extLst>
          </p:cNvPr>
          <p:cNvSpPr>
            <a:spLocks noGrp="1" noChangeArrowheads="1"/>
          </p:cNvSpPr>
          <p:nvPr>
            <p:ph type="sldNum" sz="quarter" idx="12"/>
          </p:nvPr>
        </p:nvSpPr>
        <p:spPr>
          <a:ln/>
        </p:spPr>
        <p:txBody>
          <a:bodyPr/>
          <a:lstStyle>
            <a:lvl1pPr>
              <a:defRPr/>
            </a:lvl1pPr>
          </a:lstStyle>
          <a:p>
            <a:fld id="{C9E8B5D8-8886-4D9C-B086-77417827ADF1}" type="slidenum">
              <a:rPr lang="es-ES" altLang="en-US"/>
              <a:pPr/>
              <a:t>‹Nº›</a:t>
            </a:fld>
            <a:endParaRPr lang="es-ES" altLang="en-US"/>
          </a:p>
        </p:txBody>
      </p:sp>
    </p:spTree>
    <p:extLst>
      <p:ext uri="{BB962C8B-B14F-4D97-AF65-F5344CB8AC3E}">
        <p14:creationId xmlns:p14="http://schemas.microsoft.com/office/powerpoint/2010/main" val="185071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926AE5-F201-4A50-83E9-7D88598F00A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2051" name="Rectangle 3">
            <a:extLst>
              <a:ext uri="{FF2B5EF4-FFF2-40B4-BE49-F238E27FC236}">
                <a16:creationId xmlns:a16="http://schemas.microsoft.com/office/drawing/2014/main" id="{67934114-0EEE-47D9-A272-D98FFA9FC23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677C5EF0-8330-460B-BAED-BD25A01AF18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vl1pPr>
          </a:lstStyle>
          <a:p>
            <a:pPr>
              <a:defRPr/>
            </a:pPr>
            <a:endParaRPr lang="es-ES"/>
          </a:p>
        </p:txBody>
      </p:sp>
      <p:sp>
        <p:nvSpPr>
          <p:cNvPr id="1029" name="Rectangle 5">
            <a:extLst>
              <a:ext uri="{FF2B5EF4-FFF2-40B4-BE49-F238E27FC236}">
                <a16:creationId xmlns:a16="http://schemas.microsoft.com/office/drawing/2014/main" id="{70569474-FD62-45A6-8C81-B673E884104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lvl1pPr>
          </a:lstStyle>
          <a:p>
            <a:pPr>
              <a:defRPr/>
            </a:pPr>
            <a:endParaRPr lang="es-ES"/>
          </a:p>
        </p:txBody>
      </p:sp>
      <p:sp>
        <p:nvSpPr>
          <p:cNvPr id="1030" name="Rectangle 6">
            <a:extLst>
              <a:ext uri="{FF2B5EF4-FFF2-40B4-BE49-F238E27FC236}">
                <a16:creationId xmlns:a16="http://schemas.microsoft.com/office/drawing/2014/main" id="{7472B730-7B57-4C81-8A84-33A603A4E7F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C1D9E8DC-4AB0-4166-81AC-CAFD1E307C0B}" type="slidenum">
              <a:rPr lang="es-ES" altLang="en-US"/>
              <a:pPr/>
              <a:t>‹Nº›</a:t>
            </a:fld>
            <a:endParaRPr lang="es-E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CC3300"/>
        </a:buClr>
        <a:buSzPct val="150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SzPct val="13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ou.edu/russell/UGcomp/Cascio.pdf" TargetMode="External"/><Relationship Id="rId5" Type="http://schemas.openxmlformats.org/officeDocument/2006/relationships/hyperlink" Target="https://www.investopedia.com/articles/personal-finance/061715/business-model-analysis-costco-vs-sams-club.asp"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hat.openai.com/c/a6582ecb-b994-45c8-9446-305f3e508d8c#:~:text=osf.io%20%2D%20Cross%2DCultural%20Variation%20in%20Cooperation%3A%20A%20Meta%2DAnalysis" TargetMode="External"/><Relationship Id="rId2" Type="http://schemas.openxmlformats.org/officeDocument/2006/relationships/hyperlink" Target="http://dx.doi.org/10.2139/ssrn.325833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QDEbewSNRWY"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QDEbewSNRWY"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Flexicurity"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fbbva.es/TLFU/dat/Presentacionvalueswordwidel.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www.fbbva.es/wp-content/uploads/2019/09/Presentacion_Estudio_Valores_2019.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manuelbagues.com/bagues%20&amp;%20esteve-volart%20-%20judges.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larrycuban.wordpress.com/2010/04/16/paying-students-to-do-well-in-school-what-economists-are-learning-about-pay-4-performance/" TargetMode="External"/><Relationship Id="rId2" Type="http://schemas.openxmlformats.org/officeDocument/2006/relationships/hyperlink" Target="http://scholar.harvard.edu/files/fryer/files/092011_incentives_fryer_allen_paper2.pdf" TargetMode="Externa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www.npr.org/sections/ed/2016/05/19/477638689/paying-students-may-raise-test-scores-but-the-lesson-is-not-over"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bit.ly/wt61P6"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Contents</a:t>
            </a:r>
            <a:endParaRPr lang="en-US" i="1" dirty="0">
              <a:solidFill>
                <a:srgbClr val="FF0000"/>
              </a:solidFill>
            </a:endParaRPr>
          </a:p>
        </p:txBody>
      </p:sp>
      <p:sp>
        <p:nvSpPr>
          <p:cNvPr id="10243" name="Rectangle 3"/>
          <p:cNvSpPr>
            <a:spLocks noGrp="1" noChangeArrowheads="1"/>
          </p:cNvSpPr>
          <p:nvPr>
            <p:ph type="body" idx="1"/>
          </p:nvPr>
        </p:nvSpPr>
        <p:spPr/>
        <p:txBody>
          <a:bodyPr/>
          <a:lstStyle/>
          <a:p>
            <a:pPr eaLnBrk="1" hangingPunct="1"/>
            <a:r>
              <a:rPr lang="en-US" sz="2000" dirty="0">
                <a:solidFill>
                  <a:schemeClr val="bg2">
                    <a:lumMod val="75000"/>
                  </a:schemeClr>
                </a:solidFill>
              </a:rPr>
              <a:t>0. Kick-of sessions</a:t>
            </a:r>
          </a:p>
          <a:p>
            <a:pPr lvl="1" eaLnBrk="1" hangingPunct="1">
              <a:buNone/>
            </a:pPr>
            <a:r>
              <a:rPr lang="en-US" sz="2000" dirty="0">
                <a:solidFill>
                  <a:schemeClr val="bg2">
                    <a:lumMod val="75000"/>
                  </a:schemeClr>
                </a:solidFill>
              </a:rPr>
              <a:t>	</a:t>
            </a:r>
            <a:r>
              <a:rPr lang="en-US" sz="1800" dirty="0">
                <a:solidFill>
                  <a:schemeClr val="bg2">
                    <a:lumMod val="75000"/>
                  </a:schemeClr>
                </a:solidFill>
              </a:rPr>
              <a:t>- Applying through real cases what was learnt in 4 trimesters</a:t>
            </a:r>
          </a:p>
          <a:p>
            <a:pPr lvl="1" eaLnBrk="1" hangingPunct="1">
              <a:buNone/>
            </a:pPr>
            <a:r>
              <a:rPr lang="en-US" sz="2000" dirty="0">
                <a:solidFill>
                  <a:schemeClr val="bg2">
                    <a:lumMod val="75000"/>
                  </a:schemeClr>
                </a:solidFill>
              </a:rPr>
              <a:t>	</a:t>
            </a:r>
            <a:r>
              <a:rPr lang="en-US" sz="1800" dirty="0">
                <a:solidFill>
                  <a:schemeClr val="bg2">
                    <a:lumMod val="75000"/>
                  </a:schemeClr>
                </a:solidFill>
              </a:rPr>
              <a:t>- Identifying which additional tools we need to tackle them</a:t>
            </a:r>
          </a:p>
          <a:p>
            <a:pPr eaLnBrk="1" hangingPunct="1"/>
            <a:r>
              <a:rPr lang="en-US" sz="2000" dirty="0">
                <a:solidFill>
                  <a:schemeClr val="bg2">
                    <a:lumMod val="75000"/>
                  </a:schemeClr>
                </a:solidFill>
              </a:rPr>
              <a:t>I. </a:t>
            </a:r>
            <a:r>
              <a:rPr lang="es-ES" sz="2000" i="0" u="none" strike="noStrike" baseline="0" dirty="0">
                <a:solidFill>
                  <a:schemeClr val="bg2">
                    <a:lumMod val="75000"/>
                  </a:schemeClr>
                </a:solidFill>
                <a:latin typeface="Arial-BoldMT"/>
              </a:rPr>
              <a:t>Individual </a:t>
            </a:r>
            <a:r>
              <a:rPr lang="en-US" sz="2000" i="0" u="none" strike="noStrike" baseline="0" dirty="0">
                <a:solidFill>
                  <a:schemeClr val="bg2">
                    <a:lumMod val="75000"/>
                  </a:schemeClr>
                </a:solidFill>
                <a:latin typeface="Arial-BoldMT"/>
              </a:rPr>
              <a:t>behavior</a:t>
            </a:r>
            <a:r>
              <a:rPr lang="en-US" sz="2000" dirty="0">
                <a:solidFill>
                  <a:schemeClr val="bg2">
                    <a:lumMod val="75000"/>
                  </a:schemeClr>
                </a:solidFill>
              </a:rPr>
              <a:t> (opening the “black box” on individuals)</a:t>
            </a:r>
          </a:p>
          <a:p>
            <a:pPr lvl="1" eaLnBrk="1" hangingPunct="1">
              <a:buNone/>
            </a:pPr>
            <a:r>
              <a:rPr lang="en-US" sz="2000" dirty="0">
                <a:solidFill>
                  <a:schemeClr val="bg2">
                    <a:lumMod val="75000"/>
                  </a:schemeClr>
                </a:solidFill>
              </a:rPr>
              <a:t>	1. Role of rationality</a:t>
            </a:r>
          </a:p>
          <a:p>
            <a:pPr lvl="1" eaLnBrk="1" hangingPunct="1">
              <a:buNone/>
            </a:pPr>
            <a:r>
              <a:rPr lang="en-US" sz="2000" dirty="0"/>
              <a:t>	2. Managing incentives</a:t>
            </a:r>
          </a:p>
          <a:p>
            <a:pPr eaLnBrk="1" hangingPunct="1"/>
            <a:r>
              <a:rPr lang="en-US" sz="2000" dirty="0">
                <a:solidFill>
                  <a:schemeClr val="bg2">
                    <a:lumMod val="75000"/>
                  </a:schemeClr>
                </a:solidFill>
              </a:rPr>
              <a:t>II. Organization (the “inside” of firms)</a:t>
            </a:r>
          </a:p>
          <a:p>
            <a:pPr lvl="1" eaLnBrk="1" hangingPunct="1">
              <a:buNone/>
            </a:pPr>
            <a:r>
              <a:rPr lang="en-US" sz="2000" dirty="0">
                <a:solidFill>
                  <a:schemeClr val="bg2">
                    <a:lumMod val="75000"/>
                  </a:schemeClr>
                </a:solidFill>
              </a:rPr>
              <a:t>	3. Markets &amp; organizations. Divisionalization</a:t>
            </a:r>
          </a:p>
          <a:p>
            <a:pPr lvl="1" eaLnBrk="1" hangingPunct="1">
              <a:buNone/>
            </a:pPr>
            <a:r>
              <a:rPr lang="en-US" sz="2000" dirty="0">
                <a:solidFill>
                  <a:schemeClr val="bg2">
                    <a:lumMod val="75000"/>
                  </a:schemeClr>
                </a:solidFill>
              </a:rPr>
              <a:t>	4. Markets &amp; politics</a:t>
            </a:r>
          </a:p>
          <a:p>
            <a:pPr eaLnBrk="1" hangingPunct="1"/>
            <a:r>
              <a:rPr lang="en-US" sz="2000" dirty="0">
                <a:solidFill>
                  <a:schemeClr val="bg2">
                    <a:lumMod val="75000"/>
                  </a:schemeClr>
                </a:solidFill>
              </a:rPr>
              <a:t>III. Institutions (the “outside” of firms)</a:t>
            </a:r>
          </a:p>
          <a:p>
            <a:pPr lvl="1" eaLnBrk="1" hangingPunct="1">
              <a:buNone/>
            </a:pPr>
            <a:r>
              <a:rPr lang="en-US" sz="2000" dirty="0">
                <a:solidFill>
                  <a:schemeClr val="bg2">
                    <a:lumMod val="75000"/>
                  </a:schemeClr>
                </a:solidFill>
              </a:rPr>
              <a:t>	5. Institutional support of private contracting</a:t>
            </a:r>
          </a:p>
          <a:p>
            <a:pPr lvl="1" eaLnBrk="1" hangingPunct="1">
              <a:buNone/>
            </a:pPr>
            <a:r>
              <a:rPr lang="en-US" sz="2000" dirty="0">
                <a:solidFill>
                  <a:schemeClr val="bg2">
                    <a:lumMod val="75000"/>
                  </a:schemeClr>
                </a:solidFill>
              </a:rPr>
              <a:t>	6. The role of firms in society, CSR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Rectángulo">
            <a:extLst>
              <a:ext uri="{FF2B5EF4-FFF2-40B4-BE49-F238E27FC236}">
                <a16:creationId xmlns:a16="http://schemas.microsoft.com/office/drawing/2014/main" id="{40556FBC-2504-4B7C-B954-05B32C01C190}"/>
              </a:ext>
            </a:extLst>
          </p:cNvPr>
          <p:cNvSpPr/>
          <p:nvPr/>
        </p:nvSpPr>
        <p:spPr>
          <a:xfrm>
            <a:off x="305936" y="4645223"/>
            <a:ext cx="4038600"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bg1"/>
                </a:solidFill>
                <a:latin typeface="Arial Narrow" pitchFamily="34" charset="0"/>
              </a:rPr>
              <a:t>= </a:t>
            </a:r>
            <a:r>
              <a:rPr lang="es-ES" sz="1200" b="1" dirty="0" err="1">
                <a:solidFill>
                  <a:schemeClr val="bg1"/>
                </a:solidFill>
                <a:latin typeface="Arial Narrow" pitchFamily="34" charset="0"/>
              </a:rPr>
              <a:t>wage</a:t>
            </a:r>
            <a:r>
              <a:rPr lang="es-ES" sz="1200" b="1" dirty="0">
                <a:solidFill>
                  <a:schemeClr val="bg1"/>
                </a:solidFill>
                <a:latin typeface="Arial Narrow" pitchFamily="34" charset="0"/>
              </a:rPr>
              <a:t> – </a:t>
            </a:r>
            <a:r>
              <a:rPr lang="es-ES" sz="1200" b="1" dirty="0" err="1">
                <a:solidFill>
                  <a:schemeClr val="bg1"/>
                </a:solidFill>
                <a:latin typeface="Arial Narrow" pitchFamily="34" charset="0"/>
              </a:rPr>
              <a:t>cost</a:t>
            </a:r>
            <a:r>
              <a:rPr lang="es-ES" sz="1200" b="1" dirty="0">
                <a:solidFill>
                  <a:schemeClr val="bg1"/>
                </a:solidFill>
                <a:latin typeface="Arial Narrow" pitchFamily="34" charset="0"/>
              </a:rPr>
              <a:t> of </a:t>
            </a:r>
            <a:r>
              <a:rPr lang="es-ES" sz="1200" b="1" dirty="0" err="1">
                <a:solidFill>
                  <a:schemeClr val="bg1"/>
                </a:solidFill>
                <a:latin typeface="Arial Narrow" pitchFamily="34" charset="0"/>
              </a:rPr>
              <a:t>effort</a:t>
            </a:r>
            <a:endParaRPr lang="es-ES" sz="1200" b="1" dirty="0">
              <a:solidFill>
                <a:schemeClr val="bg1"/>
              </a:solidFill>
              <a:latin typeface="Arial Narrow" pitchFamily="34" charset="0"/>
            </a:endParaRPr>
          </a:p>
        </p:txBody>
      </p:sp>
      <p:sp>
        <p:nvSpPr>
          <p:cNvPr id="10242" name="Rectangle 1026">
            <a:extLst>
              <a:ext uri="{FF2B5EF4-FFF2-40B4-BE49-F238E27FC236}">
                <a16:creationId xmlns:a16="http://schemas.microsoft.com/office/drawing/2014/main" id="{1E792C67-B2A5-4737-AC0F-7DA943DD882B}"/>
              </a:ext>
            </a:extLst>
          </p:cNvPr>
          <p:cNvSpPr>
            <a:spLocks noGrp="1" noChangeArrowheads="1"/>
          </p:cNvSpPr>
          <p:nvPr>
            <p:ph type="title"/>
          </p:nvPr>
        </p:nvSpPr>
        <p:spPr/>
        <p:txBody>
          <a:bodyPr/>
          <a:lstStyle/>
          <a:p>
            <a:pPr eaLnBrk="1" hangingPunct="1"/>
            <a:r>
              <a:rPr lang="en-US" altLang="en-US" dirty="0"/>
              <a:t>Analysis</a:t>
            </a:r>
          </a:p>
        </p:txBody>
      </p:sp>
      <p:sp>
        <p:nvSpPr>
          <p:cNvPr id="4" name="Marcador de contenido 3">
            <a:extLst>
              <a:ext uri="{FF2B5EF4-FFF2-40B4-BE49-F238E27FC236}">
                <a16:creationId xmlns:a16="http://schemas.microsoft.com/office/drawing/2014/main" id="{5BACD58C-C3EE-47C2-9F05-683EF2622394}"/>
              </a:ext>
            </a:extLst>
          </p:cNvPr>
          <p:cNvSpPr>
            <a:spLocks noGrp="1"/>
          </p:cNvSpPr>
          <p:nvPr>
            <p:ph sz="half" idx="1"/>
          </p:nvPr>
        </p:nvSpPr>
        <p:spPr>
          <a:xfrm>
            <a:off x="533400" y="1905000"/>
            <a:ext cx="3810000" cy="4114800"/>
          </a:xfrm>
        </p:spPr>
        <p:txBody>
          <a:bodyPr/>
          <a:lstStyle/>
          <a:p>
            <a:pPr eaLnBrk="1" hangingPunct="1"/>
            <a:endParaRPr lang="en-US" altLang="en-US" sz="1600" dirty="0"/>
          </a:p>
        </p:txBody>
      </p:sp>
      <p:sp>
        <p:nvSpPr>
          <p:cNvPr id="5" name="Marcador de contenido 4">
            <a:extLst>
              <a:ext uri="{FF2B5EF4-FFF2-40B4-BE49-F238E27FC236}">
                <a16:creationId xmlns:a16="http://schemas.microsoft.com/office/drawing/2014/main" id="{E68E3CA3-AF01-42DF-801B-922C07189579}"/>
              </a:ext>
            </a:extLst>
          </p:cNvPr>
          <p:cNvSpPr>
            <a:spLocks noGrp="1"/>
          </p:cNvSpPr>
          <p:nvPr>
            <p:ph sz="half" idx="2"/>
          </p:nvPr>
        </p:nvSpPr>
        <p:spPr>
          <a:xfrm>
            <a:off x="4419600" y="1828800"/>
            <a:ext cx="4648200" cy="4267200"/>
          </a:xfrm>
        </p:spPr>
        <p:txBody>
          <a:bodyPr/>
          <a:lstStyle/>
          <a:p>
            <a:pPr eaLnBrk="1" hangingPunct="1"/>
            <a:r>
              <a:rPr lang="en-US" altLang="en-US" sz="1600" dirty="0"/>
              <a:t>Remember: anonymity </a:t>
            </a:r>
            <a:r>
              <a:rPr lang="en-US" altLang="en-US" sz="1600" dirty="0">
                <a:sym typeface="Wingdings" panose="05000000000000000000" pitchFamily="2" charset="2"/>
              </a:rPr>
              <a:t> </a:t>
            </a:r>
            <a:r>
              <a:rPr lang="en-US" altLang="en-US" sz="1600" dirty="0"/>
              <a:t>Reciprocity not caused by expectations of future gains</a:t>
            </a:r>
          </a:p>
          <a:p>
            <a:pPr eaLnBrk="1" hangingPunct="1"/>
            <a:r>
              <a:rPr lang="en-US" altLang="en-US" sz="1600" dirty="0"/>
              <a:t>Employers: Greater effort desired, </a:t>
            </a:r>
            <a:r>
              <a:rPr lang="en-US" altLang="en-US" sz="1600" i="1" dirty="0"/>
              <a:t>ê</a:t>
            </a:r>
            <a:r>
              <a:rPr lang="en-US" altLang="en-US" sz="1600" dirty="0"/>
              <a:t> </a:t>
            </a:r>
            <a:r>
              <a:rPr lang="en-US" altLang="en-US" sz="1600" dirty="0">
                <a:sym typeface="Wingdings" panose="05000000000000000000" pitchFamily="2" charset="2"/>
              </a:rPr>
              <a:t> </a:t>
            </a:r>
            <a:br>
              <a:rPr lang="en-US" altLang="en-US" sz="1600" dirty="0">
                <a:sym typeface="Wingdings" panose="05000000000000000000" pitchFamily="2" charset="2"/>
              </a:rPr>
            </a:br>
            <a:r>
              <a:rPr lang="en-US" altLang="en-US" sz="1600" dirty="0">
                <a:sym typeface="Wingdings" panose="05000000000000000000" pitchFamily="2" charset="2"/>
              </a:rPr>
              <a:t> greater wage offered, </a:t>
            </a:r>
            <a:r>
              <a:rPr lang="en-US" altLang="en-US" sz="1600" i="1" dirty="0">
                <a:sym typeface="Wingdings" panose="05000000000000000000" pitchFamily="2" charset="2"/>
              </a:rPr>
              <a:t>w</a:t>
            </a:r>
            <a:r>
              <a:rPr lang="en-US" altLang="en-US" sz="1600" dirty="0">
                <a:sym typeface="Wingdings" panose="05000000000000000000" pitchFamily="2" charset="2"/>
              </a:rPr>
              <a:t>  </a:t>
            </a:r>
            <a:br>
              <a:rPr lang="en-US" altLang="en-US" sz="1600" dirty="0">
                <a:sym typeface="Wingdings" panose="05000000000000000000" pitchFamily="2" charset="2"/>
              </a:rPr>
            </a:br>
            <a:r>
              <a:rPr lang="en-US" altLang="en-US" sz="1600" dirty="0">
                <a:sym typeface="Wingdings" panose="05000000000000000000" pitchFamily="2" charset="2"/>
              </a:rPr>
              <a:t> greater rent </a:t>
            </a:r>
            <a:r>
              <a:rPr lang="en-US" altLang="en-US" sz="1600" i="1" dirty="0">
                <a:sym typeface="Wingdings" panose="05000000000000000000" pitchFamily="2" charset="2"/>
              </a:rPr>
              <a:t>w - c(e)</a:t>
            </a:r>
          </a:p>
          <a:p>
            <a:pPr marL="914400" lvl="2" indent="0" eaLnBrk="1" hangingPunct="1">
              <a:buNone/>
            </a:pPr>
            <a:r>
              <a:rPr lang="en-US" altLang="en-US" sz="1050" dirty="0"/>
              <a:t>Important check: employers offer less if </a:t>
            </a:r>
            <a:r>
              <a:rPr lang="en-US" altLang="en-US" sz="1050" i="1" dirty="0"/>
              <a:t>e</a:t>
            </a:r>
            <a:r>
              <a:rPr lang="en-US" altLang="en-US" sz="1050" dirty="0"/>
              <a:t> exogenous </a:t>
            </a:r>
            <a:r>
              <a:rPr lang="en-US" altLang="en-US" sz="1050" dirty="0">
                <a:sym typeface="Wingdings" panose="05000000000000000000" pitchFamily="2" charset="2"/>
              </a:rPr>
              <a:t></a:t>
            </a:r>
            <a:r>
              <a:rPr lang="en-US" altLang="en-US" sz="1050" dirty="0"/>
              <a:t> they’re looking for reciprocity, not for “sharing” gains</a:t>
            </a:r>
          </a:p>
          <a:p>
            <a:pPr eaLnBrk="1" hangingPunct="1"/>
            <a:r>
              <a:rPr lang="en-US" altLang="en-US" sz="1600" dirty="0">
                <a:sym typeface="Wingdings" panose="05000000000000000000" pitchFamily="2" charset="2"/>
              </a:rPr>
              <a:t>Employees: Greater rent offered  </a:t>
            </a:r>
            <a:br>
              <a:rPr lang="en-US" altLang="en-US" sz="1600" dirty="0">
                <a:sym typeface="Wingdings" panose="05000000000000000000" pitchFamily="2" charset="2"/>
              </a:rPr>
            </a:br>
            <a:r>
              <a:rPr lang="en-US" altLang="en-US" sz="1600" dirty="0">
                <a:sym typeface="Wingdings" panose="05000000000000000000" pitchFamily="2" charset="2"/>
              </a:rPr>
              <a:t> greater real effort, </a:t>
            </a:r>
            <a:r>
              <a:rPr lang="en-US" altLang="en-US" sz="1600" i="1" dirty="0">
                <a:sym typeface="Wingdings" panose="05000000000000000000" pitchFamily="2" charset="2"/>
              </a:rPr>
              <a:t>e</a:t>
            </a:r>
          </a:p>
          <a:p>
            <a:pPr lvl="1" eaLnBrk="1" hangingPunct="1"/>
            <a:r>
              <a:rPr lang="en-US" altLang="en-US" sz="1600" dirty="0">
                <a:sym typeface="Wingdings" panose="05000000000000000000" pitchFamily="2" charset="2"/>
              </a:rPr>
              <a:t>On average, they respond reciprocally </a:t>
            </a:r>
          </a:p>
          <a:p>
            <a:pPr eaLnBrk="1" hangingPunct="1"/>
            <a:r>
              <a:rPr lang="en-US" altLang="en-US" sz="1800" dirty="0">
                <a:sym typeface="Wingdings" panose="05000000000000000000" pitchFamily="2" charset="2"/>
              </a:rPr>
              <a:t>But:</a:t>
            </a:r>
          </a:p>
          <a:p>
            <a:pPr lvl="1" eaLnBrk="1" hangingPunct="1"/>
            <a:r>
              <a:rPr lang="en-US" altLang="en-US" sz="1600" dirty="0">
                <a:sym typeface="Wingdings" panose="05000000000000000000" pitchFamily="2" charset="2"/>
              </a:rPr>
              <a:t>Below “desired” level</a:t>
            </a:r>
          </a:p>
          <a:p>
            <a:pPr lvl="1" eaLnBrk="1" hangingPunct="1"/>
            <a:r>
              <a:rPr lang="en-US" altLang="en-US" sz="1600" dirty="0">
                <a:sym typeface="Wingdings" panose="05000000000000000000" pitchFamily="2" charset="2"/>
              </a:rPr>
              <a:t>40-60% of choose minimum effort</a:t>
            </a:r>
          </a:p>
        </p:txBody>
      </p:sp>
      <p:pic>
        <p:nvPicPr>
          <p:cNvPr id="8" name="Picture 3">
            <a:extLst>
              <a:ext uri="{FF2B5EF4-FFF2-40B4-BE49-F238E27FC236}">
                <a16:creationId xmlns:a16="http://schemas.microsoft.com/office/drawing/2014/main" id="{6F407432-AC9B-4643-95B9-36FD72833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03973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 CuadroTexto">
            <a:extLst>
              <a:ext uri="{FF2B5EF4-FFF2-40B4-BE49-F238E27FC236}">
                <a16:creationId xmlns:a16="http://schemas.microsoft.com/office/drawing/2014/main" id="{94A85EC2-B76B-4787-99A3-B2E38389F884}"/>
              </a:ext>
            </a:extLst>
          </p:cNvPr>
          <p:cNvSpPr txBox="1">
            <a:spLocks noChangeArrowheads="1"/>
          </p:cNvSpPr>
          <p:nvPr/>
        </p:nvSpPr>
        <p:spPr bwMode="auto">
          <a:xfrm>
            <a:off x="1837287" y="2052934"/>
            <a:ext cx="1309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1400" dirty="0">
                <a:solidFill>
                  <a:srgbClr val="FF0000"/>
                </a:solidFill>
                <a:latin typeface="+mj-lt"/>
              </a:rPr>
              <a:t>Desired effort</a:t>
            </a:r>
          </a:p>
        </p:txBody>
      </p:sp>
      <p:sp>
        <p:nvSpPr>
          <p:cNvPr id="10" name="4 CuadroTexto">
            <a:extLst>
              <a:ext uri="{FF2B5EF4-FFF2-40B4-BE49-F238E27FC236}">
                <a16:creationId xmlns:a16="http://schemas.microsoft.com/office/drawing/2014/main" id="{86DADB49-E709-4723-9D6C-20299DBAF91D}"/>
              </a:ext>
            </a:extLst>
          </p:cNvPr>
          <p:cNvSpPr txBox="1">
            <a:spLocks noChangeArrowheads="1"/>
          </p:cNvSpPr>
          <p:nvPr/>
        </p:nvSpPr>
        <p:spPr bwMode="auto">
          <a:xfrm>
            <a:off x="3146312" y="2642657"/>
            <a:ext cx="9030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1400" dirty="0">
                <a:solidFill>
                  <a:srgbClr val="FF0000"/>
                </a:solidFill>
                <a:latin typeface="+mj-lt"/>
              </a:rPr>
              <a:t>Real exerted effort</a:t>
            </a:r>
          </a:p>
        </p:txBody>
      </p:sp>
      <p:sp>
        <p:nvSpPr>
          <p:cNvPr id="14" name="5 Rectángulo">
            <a:extLst>
              <a:ext uri="{FF2B5EF4-FFF2-40B4-BE49-F238E27FC236}">
                <a16:creationId xmlns:a16="http://schemas.microsoft.com/office/drawing/2014/main" id="{95446C94-69E1-4941-8E81-2D79C1EF88A8}"/>
              </a:ext>
            </a:extLst>
          </p:cNvPr>
          <p:cNvSpPr/>
          <p:nvPr/>
        </p:nvSpPr>
        <p:spPr>
          <a:xfrm>
            <a:off x="2590800" y="3424534"/>
            <a:ext cx="1458538" cy="694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b="1" dirty="0">
              <a:solidFill>
                <a:schemeClr val="bg1"/>
              </a:solidFill>
              <a:latin typeface="Arial Narrow" pitchFamily="34" charset="0"/>
            </a:endParaRPr>
          </a:p>
        </p:txBody>
      </p:sp>
    </p:spTree>
    <p:extLst>
      <p:ext uri="{BB962C8B-B14F-4D97-AF65-F5344CB8AC3E}">
        <p14:creationId xmlns:p14="http://schemas.microsoft.com/office/powerpoint/2010/main" val="589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35E5EB7-6309-4B4A-A2F1-F362350C83B5}"/>
              </a:ext>
            </a:extLst>
          </p:cNvPr>
          <p:cNvSpPr>
            <a:spLocks noGrp="1" noChangeArrowheads="1"/>
          </p:cNvSpPr>
          <p:nvPr>
            <p:ph type="title"/>
          </p:nvPr>
        </p:nvSpPr>
        <p:spPr>
          <a:xfrm>
            <a:off x="685800" y="304800"/>
            <a:ext cx="7772400" cy="1143000"/>
          </a:xfrm>
        </p:spPr>
        <p:txBody>
          <a:bodyPr/>
          <a:lstStyle/>
          <a:p>
            <a:pPr eaLnBrk="1" hangingPunct="1"/>
            <a:r>
              <a:rPr lang="en-US" altLang="en-US" dirty="0"/>
              <a:t>Applications of </a:t>
            </a:r>
            <a:r>
              <a:rPr lang="en-US" altLang="en-US" dirty="0">
                <a:sym typeface="Wingdings" panose="05000000000000000000" pitchFamily="2" charset="2"/>
              </a:rPr>
              <a:t>reciprocity-driven voluntary cooperation </a:t>
            </a:r>
            <a:endParaRPr lang="en-US" altLang="en-US" dirty="0"/>
          </a:p>
        </p:txBody>
      </p:sp>
      <p:sp>
        <p:nvSpPr>
          <p:cNvPr id="199683" name="Rectangle 3">
            <a:extLst>
              <a:ext uri="{FF2B5EF4-FFF2-40B4-BE49-F238E27FC236}">
                <a16:creationId xmlns:a16="http://schemas.microsoft.com/office/drawing/2014/main" id="{C14598CD-C4B0-4FFD-BE3D-C387F095A7EC}"/>
              </a:ext>
            </a:extLst>
          </p:cNvPr>
          <p:cNvSpPr>
            <a:spLocks noGrp="1" noChangeArrowheads="1"/>
          </p:cNvSpPr>
          <p:nvPr>
            <p:ph type="body" idx="1"/>
          </p:nvPr>
        </p:nvSpPr>
        <p:spPr>
          <a:xfrm>
            <a:off x="381000" y="1752600"/>
            <a:ext cx="8458200" cy="4495800"/>
          </a:xfrm>
        </p:spPr>
        <p:txBody>
          <a:bodyPr/>
          <a:lstStyle/>
          <a:p>
            <a:pPr eaLnBrk="1" hangingPunct="1"/>
            <a:r>
              <a:rPr lang="en-US" altLang="en-US" dirty="0">
                <a:sym typeface="Wingdings" panose="05000000000000000000" pitchFamily="2" charset="2"/>
              </a:rPr>
              <a:t>If employees have discretion, motivation cannot be based only on incentives</a:t>
            </a:r>
            <a:endParaRPr lang="en-US" altLang="en-US" dirty="0"/>
          </a:p>
          <a:p>
            <a:pPr eaLnBrk="1" hangingPunct="1"/>
            <a:r>
              <a:rPr lang="en-US" altLang="en-US" dirty="0"/>
              <a:t>Importance of </a:t>
            </a:r>
          </a:p>
          <a:p>
            <a:pPr lvl="1" eaLnBrk="1" hangingPunct="1"/>
            <a:r>
              <a:rPr lang="en-US" altLang="en-US" dirty="0"/>
              <a:t>Selection: (firing) &amp; recruiting (un)cooperative types</a:t>
            </a:r>
          </a:p>
          <a:p>
            <a:pPr lvl="2" eaLnBrk="1" hangingPunct="1"/>
            <a:r>
              <a:rPr lang="en-US" altLang="en-US" dirty="0"/>
              <a:t>remember that 40-60% chose minimum effort</a:t>
            </a:r>
          </a:p>
          <a:p>
            <a:pPr lvl="1" eaLnBrk="1" hangingPunct="1"/>
            <a:r>
              <a:rPr lang="en-US" altLang="en-US" dirty="0"/>
              <a:t>Careful management of beliefs to induce cooperation</a:t>
            </a:r>
          </a:p>
          <a:p>
            <a:pPr lvl="2" eaLnBrk="1" hangingPunct="1"/>
            <a:r>
              <a:rPr lang="en-US" altLang="en-US" dirty="0">
                <a:sym typeface="Wingdings" panose="05000000000000000000" pitchFamily="2" charset="2"/>
              </a:rPr>
              <a:t>Reciprocity could explain d</a:t>
            </a:r>
            <a:r>
              <a:rPr lang="en-US" altLang="en-US" dirty="0"/>
              <a:t>ownward wage “rigidity”</a:t>
            </a:r>
            <a:endParaRPr lang="en-US" alt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additive="base">
                                        <p:cTn id="7" dur="500" fill="hold"/>
                                        <p:tgtEl>
                                          <p:spTgt spid="199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96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9683">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additive="base">
                                        <p:cTn id="13" dur="500" fill="hold"/>
                                        <p:tgtEl>
                                          <p:spTgt spid="199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96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9683">
                                            <p:txEl>
                                              <p:pRg st="1" end="1"/>
                                            </p:txEl>
                                          </p:spTgt>
                                        </p:tgtEl>
                                        <p:attrNameLst>
                                          <p:attrName>ppt_c</p:attrName>
                                        </p:attrNameLst>
                                      </p:cBhvr>
                                      <p:to>
                                        <a:schemeClr val="folHlink"/>
                                      </p:to>
                                    </p:animClr>
                                  </p:subTnLst>
                                </p:cTn>
                              </p:par>
                              <p:par>
                                <p:cTn id="15" presetID="2" presetClass="entr" presetSubtype="8" fill="hold" grpId="0" nodeType="withEffect">
                                  <p:stCondLst>
                                    <p:cond delay="0"/>
                                  </p:stCondLst>
                                  <p:childTnLst>
                                    <p:set>
                                      <p:cBhvr>
                                        <p:cTn id="16" dur="1" fill="hold">
                                          <p:stCondLst>
                                            <p:cond delay="0"/>
                                          </p:stCondLst>
                                        </p:cTn>
                                        <p:tgtEl>
                                          <p:spTgt spid="199683">
                                            <p:txEl>
                                              <p:pRg st="2" end="2"/>
                                            </p:txEl>
                                          </p:spTgt>
                                        </p:tgtEl>
                                        <p:attrNameLst>
                                          <p:attrName>style.visibility</p:attrName>
                                        </p:attrNameLst>
                                      </p:cBhvr>
                                      <p:to>
                                        <p:strVal val="visible"/>
                                      </p:to>
                                    </p:set>
                                    <p:anim calcmode="lin" valueType="num">
                                      <p:cBhvr additive="base">
                                        <p:cTn id="17" dur="500" fill="hold"/>
                                        <p:tgtEl>
                                          <p:spTgt spid="1996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96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9683">
                                            <p:txEl>
                                              <p:pRg st="2" end="2"/>
                                            </p:txEl>
                                          </p:spTgt>
                                        </p:tgtEl>
                                        <p:attrNameLst>
                                          <p:attrName>ppt_c</p:attrName>
                                        </p:attrNameLst>
                                      </p:cBhvr>
                                      <p:to>
                                        <a:schemeClr val="folHlink"/>
                                      </p:to>
                                    </p:animClr>
                                  </p:subTnLst>
                                </p:cTn>
                              </p:par>
                              <p:par>
                                <p:cTn id="19" presetID="2" presetClass="entr" presetSubtype="8" fill="hold" grpId="0" nodeType="withEffect">
                                  <p:stCondLst>
                                    <p:cond delay="0"/>
                                  </p:stCondLst>
                                  <p:childTnLst>
                                    <p:set>
                                      <p:cBhvr>
                                        <p:cTn id="20" dur="1" fill="hold">
                                          <p:stCondLst>
                                            <p:cond delay="0"/>
                                          </p:stCondLst>
                                        </p:cTn>
                                        <p:tgtEl>
                                          <p:spTgt spid="199683">
                                            <p:txEl>
                                              <p:pRg st="3" end="3"/>
                                            </p:txEl>
                                          </p:spTgt>
                                        </p:tgtEl>
                                        <p:attrNameLst>
                                          <p:attrName>style.visibility</p:attrName>
                                        </p:attrNameLst>
                                      </p:cBhvr>
                                      <p:to>
                                        <p:strVal val="visible"/>
                                      </p:to>
                                    </p:set>
                                    <p:anim calcmode="lin" valueType="num">
                                      <p:cBhvr additive="base">
                                        <p:cTn id="21" dur="500" fill="hold"/>
                                        <p:tgtEl>
                                          <p:spTgt spid="19968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968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9683">
                                            <p:txEl>
                                              <p:pRg st="3" end="3"/>
                                            </p:txEl>
                                          </p:spTgt>
                                        </p:tgtEl>
                                        <p:attrNameLst>
                                          <p:attrName>ppt_c</p:attrName>
                                        </p:attrNameLst>
                                      </p:cBhvr>
                                      <p:to>
                                        <a:schemeClr val="folHlink"/>
                                      </p:to>
                                    </p:animClr>
                                  </p:subTnLst>
                                </p:cTn>
                              </p:par>
                              <p:par>
                                <p:cTn id="23" presetID="2" presetClass="entr" presetSubtype="8" fill="hold" grpId="0" nodeType="withEffect">
                                  <p:stCondLst>
                                    <p:cond delay="0"/>
                                  </p:stCondLst>
                                  <p:childTnLst>
                                    <p:set>
                                      <p:cBhvr>
                                        <p:cTn id="24" dur="1" fill="hold">
                                          <p:stCondLst>
                                            <p:cond delay="0"/>
                                          </p:stCondLst>
                                        </p:cTn>
                                        <p:tgtEl>
                                          <p:spTgt spid="199683">
                                            <p:txEl>
                                              <p:pRg st="4" end="4"/>
                                            </p:txEl>
                                          </p:spTgt>
                                        </p:tgtEl>
                                        <p:attrNameLst>
                                          <p:attrName>style.visibility</p:attrName>
                                        </p:attrNameLst>
                                      </p:cBhvr>
                                      <p:to>
                                        <p:strVal val="visible"/>
                                      </p:to>
                                    </p:set>
                                    <p:anim calcmode="lin" valueType="num">
                                      <p:cBhvr additive="base">
                                        <p:cTn id="25" dur="500" fill="hold"/>
                                        <p:tgtEl>
                                          <p:spTgt spid="1996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968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9683">
                                            <p:txEl>
                                              <p:pRg st="4" end="4"/>
                                            </p:txEl>
                                          </p:spTgt>
                                        </p:tgtEl>
                                        <p:attrNameLst>
                                          <p:attrName>ppt_c</p:attrName>
                                        </p:attrNameLst>
                                      </p:cBhvr>
                                      <p:to>
                                        <a:schemeClr val="folHlink"/>
                                      </p:to>
                                    </p:animClr>
                                  </p:subTnLst>
                                </p:cTn>
                              </p:par>
                              <p:par>
                                <p:cTn id="27" presetID="2" presetClass="entr" presetSubtype="8" fill="hold" grpId="0" nodeType="withEffect">
                                  <p:stCondLst>
                                    <p:cond delay="0"/>
                                  </p:stCondLst>
                                  <p:childTnLst>
                                    <p:set>
                                      <p:cBhvr>
                                        <p:cTn id="28" dur="1" fill="hold">
                                          <p:stCondLst>
                                            <p:cond delay="0"/>
                                          </p:stCondLst>
                                        </p:cTn>
                                        <p:tgtEl>
                                          <p:spTgt spid="199683">
                                            <p:txEl>
                                              <p:pRg st="5" end="5"/>
                                            </p:txEl>
                                          </p:spTgt>
                                        </p:tgtEl>
                                        <p:attrNameLst>
                                          <p:attrName>style.visibility</p:attrName>
                                        </p:attrNameLst>
                                      </p:cBhvr>
                                      <p:to>
                                        <p:strVal val="visible"/>
                                      </p:to>
                                    </p:set>
                                    <p:anim calcmode="lin" valueType="num">
                                      <p:cBhvr additive="base">
                                        <p:cTn id="29" dur="500" fill="hold"/>
                                        <p:tgtEl>
                                          <p:spTgt spid="19968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968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9683">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6FA64FD-2DE8-4C95-A5EB-7F77D440541C}"/>
              </a:ext>
            </a:extLst>
          </p:cNvPr>
          <p:cNvSpPr>
            <a:spLocks noGrp="1" noChangeArrowheads="1"/>
          </p:cNvSpPr>
          <p:nvPr>
            <p:ph type="title"/>
          </p:nvPr>
        </p:nvSpPr>
        <p:spPr>
          <a:xfrm>
            <a:off x="1219200" y="381000"/>
            <a:ext cx="6705600" cy="1143000"/>
          </a:xfrm>
        </p:spPr>
        <p:txBody>
          <a:bodyPr/>
          <a:lstStyle/>
          <a:p>
            <a:pPr eaLnBrk="1" hangingPunct="1"/>
            <a:r>
              <a:rPr lang="en-US" altLang="en-US"/>
              <a:t>2. Explicit incentives and voluntary cooperation</a:t>
            </a:r>
          </a:p>
        </p:txBody>
      </p:sp>
      <p:sp>
        <p:nvSpPr>
          <p:cNvPr id="12291" name="Rectangle 3">
            <a:extLst>
              <a:ext uri="{FF2B5EF4-FFF2-40B4-BE49-F238E27FC236}">
                <a16:creationId xmlns:a16="http://schemas.microsoft.com/office/drawing/2014/main" id="{E0080C2E-AA99-4D29-8B5E-6C3E25EB6C63}"/>
              </a:ext>
            </a:extLst>
          </p:cNvPr>
          <p:cNvSpPr>
            <a:spLocks noGrp="1" noChangeArrowheads="1"/>
          </p:cNvSpPr>
          <p:nvPr>
            <p:ph type="body" idx="1"/>
          </p:nvPr>
        </p:nvSpPr>
        <p:spPr/>
        <p:txBody>
          <a:bodyPr/>
          <a:lstStyle/>
          <a:p>
            <a:pPr eaLnBrk="1" hangingPunct="1"/>
            <a:r>
              <a:rPr lang="en-US" altLang="en-US" dirty="0"/>
              <a:t>Experiment with employers that contract using three alternative treatments: </a:t>
            </a:r>
          </a:p>
          <a:p>
            <a:pPr lvl="1" eaLnBrk="1" hangingPunct="1"/>
            <a:r>
              <a:rPr lang="en-US" altLang="en-US" dirty="0"/>
              <a:t>As before (“no incentive”)</a:t>
            </a:r>
          </a:p>
          <a:p>
            <a:pPr lvl="1" eaLnBrk="1" hangingPunct="1"/>
            <a:r>
              <a:rPr lang="en-US" altLang="en-US" dirty="0"/>
              <a:t>With “wage deduction” (fine) charged with probability 1/3 to shirkers (“negatively framed”)</a:t>
            </a:r>
          </a:p>
          <a:p>
            <a:pPr lvl="2" eaLnBrk="1" hangingPunct="1"/>
            <a:r>
              <a:rPr lang="en-US" altLang="en-US" dirty="0"/>
              <a:t>with self-interested workers, better (max)fine</a:t>
            </a:r>
          </a:p>
          <a:p>
            <a:pPr lvl="1" eaLnBrk="1" hangingPunct="1"/>
            <a:r>
              <a:rPr lang="en-US" altLang="en-US" dirty="0"/>
              <a:t>With “bonus payment” (“positively framed”), also paid with probability 1/3, thus producing the same compensation function as a fine</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745AD7-366F-41F4-9241-5F986CF7E7FC}"/>
              </a:ext>
            </a:extLst>
          </p:cNvPr>
          <p:cNvSpPr>
            <a:spLocks noGrp="1" noChangeArrowheads="1"/>
          </p:cNvSpPr>
          <p:nvPr>
            <p:ph type="title"/>
          </p:nvPr>
        </p:nvSpPr>
        <p:spPr>
          <a:xfrm>
            <a:off x="76200" y="152400"/>
            <a:ext cx="8915400" cy="1219200"/>
          </a:xfrm>
        </p:spPr>
        <p:txBody>
          <a:bodyPr/>
          <a:lstStyle/>
          <a:p>
            <a:pPr eaLnBrk="1" hangingPunct="1"/>
            <a:r>
              <a:rPr lang="en-US" altLang="en-US" sz="3200"/>
              <a:t>Fig. 2. The impact of explicit incentives on actual average effort (Fehr and Gächter, 2000b).</a:t>
            </a:r>
            <a:endParaRPr lang="en-US" altLang="en-US" sz="3200">
              <a:latin typeface="MacmillanRoman" charset="0"/>
            </a:endParaRPr>
          </a:p>
        </p:txBody>
      </p:sp>
      <p:pic>
        <p:nvPicPr>
          <p:cNvPr id="13315" name="Picture 3">
            <a:extLst>
              <a:ext uri="{FF2B5EF4-FFF2-40B4-BE49-F238E27FC236}">
                <a16:creationId xmlns:a16="http://schemas.microsoft.com/office/drawing/2014/main" id="{011CEF7E-D9FE-4367-A154-B7442524B1BA}"/>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09600" y="1524000"/>
            <a:ext cx="8001000" cy="5105400"/>
          </a:xfrm>
        </p:spPr>
      </p:pic>
      <p:sp>
        <p:nvSpPr>
          <p:cNvPr id="13316" name="Rectangle 6">
            <a:extLst>
              <a:ext uri="{FF2B5EF4-FFF2-40B4-BE49-F238E27FC236}">
                <a16:creationId xmlns:a16="http://schemas.microsoft.com/office/drawing/2014/main" id="{0D2F57EC-8B4B-4DEF-BEB6-325D6AC1D3CE}"/>
              </a:ext>
            </a:extLst>
          </p:cNvPr>
          <p:cNvSpPr>
            <a:spLocks noChangeArrowheads="1"/>
          </p:cNvSpPr>
          <p:nvPr/>
        </p:nvSpPr>
        <p:spPr bwMode="auto">
          <a:xfrm>
            <a:off x="3581400" y="1676400"/>
            <a:ext cx="2514600" cy="4419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6E3BA91-F866-4C17-8F38-315170832F48}"/>
              </a:ext>
            </a:extLst>
          </p:cNvPr>
          <p:cNvSpPr>
            <a:spLocks noGrp="1" noChangeArrowheads="1"/>
          </p:cNvSpPr>
          <p:nvPr>
            <p:ph type="title"/>
          </p:nvPr>
        </p:nvSpPr>
        <p:spPr>
          <a:xfrm>
            <a:off x="685800" y="228600"/>
            <a:ext cx="7772400" cy="990600"/>
          </a:xfrm>
        </p:spPr>
        <p:txBody>
          <a:bodyPr/>
          <a:lstStyle/>
          <a:p>
            <a:pPr eaLnBrk="1" hangingPunct="1"/>
            <a:r>
              <a:rPr lang="en-US" altLang="en-US"/>
              <a:t>Analysis</a:t>
            </a:r>
          </a:p>
        </p:txBody>
      </p:sp>
      <p:sp>
        <p:nvSpPr>
          <p:cNvPr id="201731" name="Rectangle 3">
            <a:extLst>
              <a:ext uri="{FF2B5EF4-FFF2-40B4-BE49-F238E27FC236}">
                <a16:creationId xmlns:a16="http://schemas.microsoft.com/office/drawing/2014/main" id="{7121B2BF-F304-4AC8-8190-70817BC7E79F}"/>
              </a:ext>
            </a:extLst>
          </p:cNvPr>
          <p:cNvSpPr>
            <a:spLocks noGrp="1" noChangeArrowheads="1"/>
          </p:cNvSpPr>
          <p:nvPr>
            <p:ph type="body" idx="1"/>
          </p:nvPr>
        </p:nvSpPr>
        <p:spPr>
          <a:xfrm>
            <a:off x="76200" y="1219200"/>
            <a:ext cx="8839200" cy="5410200"/>
          </a:xfrm>
        </p:spPr>
        <p:txBody>
          <a:bodyPr>
            <a:normAutofit/>
          </a:bodyPr>
          <a:lstStyle/>
          <a:p>
            <a:pPr eaLnBrk="1" hangingPunct="1">
              <a:lnSpc>
                <a:spcPct val="90000"/>
              </a:lnSpc>
            </a:pPr>
            <a:r>
              <a:rPr lang="en-US" altLang="en-US" dirty="0">
                <a:sym typeface="Wingdings" panose="05000000000000000000" pitchFamily="2" charset="2"/>
              </a:rPr>
              <a:t>When they could set fines</a:t>
            </a:r>
          </a:p>
          <a:p>
            <a:pPr lvl="1" eaLnBrk="1" hangingPunct="1">
              <a:lnSpc>
                <a:spcPct val="90000"/>
              </a:lnSpc>
            </a:pPr>
            <a:r>
              <a:rPr lang="en-US" altLang="en-US" dirty="0">
                <a:sym typeface="Wingdings" panose="05000000000000000000" pitchFamily="2" charset="2"/>
              </a:rPr>
              <a:t>Most (98.5%) did and chose the maximum (69%)</a:t>
            </a:r>
          </a:p>
          <a:p>
            <a:pPr lvl="1" eaLnBrk="1" hangingPunct="1">
              <a:lnSpc>
                <a:spcPct val="90000"/>
              </a:lnSpc>
            </a:pPr>
            <a:r>
              <a:rPr lang="en-US" altLang="en-US" dirty="0">
                <a:sym typeface="Wingdings" panose="05000000000000000000" pitchFamily="2" charset="2"/>
              </a:rPr>
              <a:t>Voluntary cooperation disappears (“</a:t>
            </a:r>
            <a:r>
              <a:rPr lang="en-US" altLang="en-US" dirty="0">
                <a:solidFill>
                  <a:srgbClr val="FF0000"/>
                </a:solidFill>
                <a:sym typeface="Wingdings" panose="05000000000000000000" pitchFamily="2" charset="2"/>
              </a:rPr>
              <a:t>crowding out</a:t>
            </a:r>
            <a:r>
              <a:rPr lang="en-US" altLang="en-US" dirty="0">
                <a:sym typeface="Wingdings" panose="05000000000000000000" pitchFamily="2" charset="2"/>
              </a:rPr>
              <a:t>”)</a:t>
            </a:r>
          </a:p>
          <a:p>
            <a:pPr lvl="2" eaLnBrk="1" hangingPunct="1">
              <a:lnSpc>
                <a:spcPct val="90000"/>
              </a:lnSpc>
            </a:pPr>
            <a:r>
              <a:rPr lang="en-US" altLang="en-US" dirty="0">
                <a:sym typeface="Wingdings" panose="05000000000000000000" pitchFamily="2" charset="2"/>
              </a:rPr>
              <a:t>Even when high rent offered </a:t>
            </a:r>
          </a:p>
          <a:p>
            <a:pPr lvl="2" eaLnBrk="1" hangingPunct="1">
              <a:lnSpc>
                <a:spcPct val="90000"/>
              </a:lnSpc>
            </a:pPr>
            <a:r>
              <a:rPr lang="en-US" altLang="en-US" dirty="0">
                <a:sym typeface="Wingdings" panose="05000000000000000000" pitchFamily="2" charset="2"/>
              </a:rPr>
              <a:t>Causes lower surplus, lower wages &amp; higher employers’ profits</a:t>
            </a:r>
          </a:p>
          <a:p>
            <a:pPr lvl="1" eaLnBrk="1" hangingPunct="1">
              <a:lnSpc>
                <a:spcPct val="90000"/>
              </a:lnSpc>
            </a:pPr>
            <a:r>
              <a:rPr lang="en-US" altLang="en-US" dirty="0">
                <a:sym typeface="Wingdings" panose="05000000000000000000" pitchFamily="2" charset="2"/>
              </a:rPr>
              <a:t>Why does voluntary cooperation disappear? </a:t>
            </a:r>
          </a:p>
          <a:p>
            <a:pPr lvl="2" eaLnBrk="1" hangingPunct="1">
              <a:lnSpc>
                <a:spcPct val="90000"/>
              </a:lnSpc>
            </a:pPr>
            <a:r>
              <a:rPr lang="en-US" altLang="en-US" dirty="0">
                <a:sym typeface="Wingdings" panose="05000000000000000000" pitchFamily="2" charset="2"/>
              </a:rPr>
              <a:t>Introducing a fine is seen as and/or reveals distrust: contradiction between fine and generosity</a:t>
            </a:r>
          </a:p>
          <a:p>
            <a:pPr lvl="2" eaLnBrk="1" hangingPunct="1">
              <a:lnSpc>
                <a:spcPct val="90000"/>
              </a:lnSpc>
            </a:pPr>
            <a:r>
              <a:rPr lang="en-US" altLang="en-US" dirty="0">
                <a:sym typeface="Wingdings" panose="05000000000000000000" pitchFamily="2" charset="2"/>
              </a:rPr>
              <a:t>Logic from Evolutionary Psychology: type identification (?)</a:t>
            </a:r>
          </a:p>
          <a:p>
            <a:pPr eaLnBrk="1" hangingPunct="1">
              <a:lnSpc>
                <a:spcPct val="90000"/>
              </a:lnSpc>
            </a:pPr>
            <a:r>
              <a:rPr lang="en-US" altLang="en-US" dirty="0"/>
              <a:t>Mathematically identical “bonuses”</a:t>
            </a:r>
          </a:p>
          <a:p>
            <a:pPr lvl="1" eaLnBrk="1" hangingPunct="1">
              <a:lnSpc>
                <a:spcPct val="90000"/>
              </a:lnSpc>
            </a:pPr>
            <a:r>
              <a:rPr lang="en-US" altLang="en-US" dirty="0"/>
              <a:t>A bit worst than w/o incentives but </a:t>
            </a:r>
            <a:br>
              <a:rPr lang="en-US" altLang="en-US" dirty="0"/>
            </a:br>
            <a:r>
              <a:rPr lang="en-US" altLang="en-US" dirty="0"/>
              <a:t>small sign. effect </a:t>
            </a:r>
            <a:r>
              <a:rPr lang="en-US" altLang="en-US" dirty="0">
                <a:sym typeface="Wingdings" panose="05000000000000000000" pitchFamily="2" charset="2"/>
              </a:rPr>
              <a:t></a:t>
            </a:r>
          </a:p>
          <a:p>
            <a:pPr lvl="1" eaLnBrk="1" hangingPunct="1">
              <a:lnSpc>
                <a:spcPct val="90000"/>
              </a:lnSpc>
            </a:pPr>
            <a:r>
              <a:rPr lang="en-US" altLang="en-US" dirty="0">
                <a:sym typeface="Wingdings" panose="05000000000000000000" pitchFamily="2" charset="2"/>
              </a:rPr>
              <a:t>“</a:t>
            </a:r>
            <a:r>
              <a:rPr lang="en-US" altLang="en-US" dirty="0">
                <a:solidFill>
                  <a:srgbClr val="FF0000"/>
                </a:solidFill>
                <a:sym typeface="Wingdings" panose="05000000000000000000" pitchFamily="2" charset="2"/>
              </a:rPr>
              <a:t>Framing</a:t>
            </a:r>
            <a:r>
              <a:rPr lang="en-US" altLang="en-US" dirty="0">
                <a:sym typeface="Wingdings" panose="05000000000000000000" pitchFamily="2" charset="2"/>
              </a:rPr>
              <a:t>” essential in incentives</a:t>
            </a:r>
            <a:endParaRPr lang="en-US" altLang="en-US" dirty="0"/>
          </a:p>
          <a:p>
            <a:pPr lvl="1" eaLnBrk="1" hangingPunct="1">
              <a:lnSpc>
                <a:spcPct val="90000"/>
              </a:lnSpc>
            </a:pPr>
            <a:endParaRPr lang="en-US" altLang="en-US" dirty="0"/>
          </a:p>
        </p:txBody>
      </p:sp>
      <p:pic>
        <p:nvPicPr>
          <p:cNvPr id="2" name="Picture 3">
            <a:extLst>
              <a:ext uri="{FF2B5EF4-FFF2-40B4-BE49-F238E27FC236}">
                <a16:creationId xmlns:a16="http://schemas.microsoft.com/office/drawing/2014/main" id="{BF208E0F-5CA7-A54F-EB7A-AF63AD237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352" y="4648200"/>
            <a:ext cx="298544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395C2012-EE58-EE4F-9DBD-212D00C0139E}"/>
              </a:ext>
            </a:extLst>
          </p:cNvPr>
          <p:cNvSpPr>
            <a:spLocks noChangeArrowheads="1"/>
          </p:cNvSpPr>
          <p:nvPr/>
        </p:nvSpPr>
        <p:spPr bwMode="auto">
          <a:xfrm>
            <a:off x="7217391" y="4724400"/>
            <a:ext cx="914400" cy="16002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Tree>
    <p:extLst>
      <p:ext uri="{BB962C8B-B14F-4D97-AF65-F5344CB8AC3E}">
        <p14:creationId xmlns:p14="http://schemas.microsoft.com/office/powerpoint/2010/main" val="1779735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additive="base">
                                        <p:cTn id="7" dur="500" fill="hold"/>
                                        <p:tgtEl>
                                          <p:spTgt spid="201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1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 calcmode="lin" valueType="num">
                                      <p:cBhvr additive="base">
                                        <p:cTn id="19" dur="500" fill="hold"/>
                                        <p:tgtEl>
                                          <p:spTgt spid="201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173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1731">
                                            <p:txEl>
                                              <p:pRg st="3" end="3"/>
                                            </p:txEl>
                                          </p:spTgt>
                                        </p:tgtEl>
                                        <p:attrNameLst>
                                          <p:attrName>style.visibility</p:attrName>
                                        </p:attrNameLst>
                                      </p:cBhvr>
                                      <p:to>
                                        <p:strVal val="visible"/>
                                      </p:to>
                                    </p:set>
                                    <p:anim calcmode="lin" valueType="num">
                                      <p:cBhvr additive="base">
                                        <p:cTn id="23" dur="500" fill="hold"/>
                                        <p:tgtEl>
                                          <p:spTgt spid="20173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173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1731">
                                            <p:txEl>
                                              <p:pRg st="4" end="4"/>
                                            </p:txEl>
                                          </p:spTgt>
                                        </p:tgtEl>
                                        <p:attrNameLst>
                                          <p:attrName>style.visibility</p:attrName>
                                        </p:attrNameLst>
                                      </p:cBhvr>
                                      <p:to>
                                        <p:strVal val="visible"/>
                                      </p:to>
                                    </p:set>
                                    <p:anim calcmode="lin" valueType="num">
                                      <p:cBhvr additive="base">
                                        <p:cTn id="27" dur="500" fill="hold"/>
                                        <p:tgtEl>
                                          <p:spTgt spid="2017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1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1731">
                                            <p:txEl>
                                              <p:pRg st="5" end="5"/>
                                            </p:txEl>
                                          </p:spTgt>
                                        </p:tgtEl>
                                        <p:attrNameLst>
                                          <p:attrName>style.visibility</p:attrName>
                                        </p:attrNameLst>
                                      </p:cBhvr>
                                      <p:to>
                                        <p:strVal val="visible"/>
                                      </p:to>
                                    </p:set>
                                    <p:anim calcmode="lin" valueType="num">
                                      <p:cBhvr additive="base">
                                        <p:cTn id="33" dur="500" fill="hold"/>
                                        <p:tgtEl>
                                          <p:spTgt spid="20173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173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1731">
                                            <p:txEl>
                                              <p:pRg st="6" end="6"/>
                                            </p:txEl>
                                          </p:spTgt>
                                        </p:tgtEl>
                                        <p:attrNameLst>
                                          <p:attrName>style.visibility</p:attrName>
                                        </p:attrNameLst>
                                      </p:cBhvr>
                                      <p:to>
                                        <p:strVal val="visible"/>
                                      </p:to>
                                    </p:set>
                                    <p:anim calcmode="lin" valueType="num">
                                      <p:cBhvr additive="base">
                                        <p:cTn id="37" dur="500" fill="hold"/>
                                        <p:tgtEl>
                                          <p:spTgt spid="2017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173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1731">
                                            <p:txEl>
                                              <p:pRg st="7" end="7"/>
                                            </p:txEl>
                                          </p:spTgt>
                                        </p:tgtEl>
                                        <p:attrNameLst>
                                          <p:attrName>style.visibility</p:attrName>
                                        </p:attrNameLst>
                                      </p:cBhvr>
                                      <p:to>
                                        <p:strVal val="visible"/>
                                      </p:to>
                                    </p:set>
                                    <p:anim calcmode="lin" valueType="num">
                                      <p:cBhvr additive="base">
                                        <p:cTn id="41" dur="500" fill="hold"/>
                                        <p:tgtEl>
                                          <p:spTgt spid="20173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017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1731">
                                            <p:txEl>
                                              <p:pRg st="8" end="8"/>
                                            </p:txEl>
                                          </p:spTgt>
                                        </p:tgtEl>
                                        <p:attrNameLst>
                                          <p:attrName>style.visibility</p:attrName>
                                        </p:attrNameLst>
                                      </p:cBhvr>
                                      <p:to>
                                        <p:strVal val="visible"/>
                                      </p:to>
                                    </p:set>
                                    <p:anim calcmode="lin" valueType="num">
                                      <p:cBhvr additive="base">
                                        <p:cTn id="47" dur="500" fill="hold"/>
                                        <p:tgtEl>
                                          <p:spTgt spid="201731">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0173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01731">
                                            <p:txEl>
                                              <p:pRg st="9" end="9"/>
                                            </p:txEl>
                                          </p:spTgt>
                                        </p:tgtEl>
                                        <p:attrNameLst>
                                          <p:attrName>style.visibility</p:attrName>
                                        </p:attrNameLst>
                                      </p:cBhvr>
                                      <p:to>
                                        <p:strVal val="visible"/>
                                      </p:to>
                                    </p:set>
                                    <p:anim calcmode="lin" valueType="num">
                                      <p:cBhvr additive="base">
                                        <p:cTn id="53" dur="500" fill="hold"/>
                                        <p:tgtEl>
                                          <p:spTgt spid="201731">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0173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01731">
                                            <p:txEl>
                                              <p:pRg st="10" end="10"/>
                                            </p:txEl>
                                          </p:spTgt>
                                        </p:tgtEl>
                                        <p:attrNameLst>
                                          <p:attrName>style.visibility</p:attrName>
                                        </p:attrNameLst>
                                      </p:cBhvr>
                                      <p:to>
                                        <p:strVal val="visible"/>
                                      </p:to>
                                    </p:set>
                                    <p:anim calcmode="lin" valueType="num">
                                      <p:cBhvr additive="base">
                                        <p:cTn id="59" dur="500" fill="hold"/>
                                        <p:tgtEl>
                                          <p:spTgt spid="201731">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0173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C350C80-5B66-4753-A7B5-F83C8729EA63}"/>
              </a:ext>
            </a:extLst>
          </p:cNvPr>
          <p:cNvSpPr>
            <a:spLocks noGrp="1" noChangeArrowheads="1"/>
          </p:cNvSpPr>
          <p:nvPr>
            <p:ph type="title"/>
          </p:nvPr>
        </p:nvSpPr>
        <p:spPr>
          <a:xfrm>
            <a:off x="0" y="152400"/>
            <a:ext cx="9144000" cy="990600"/>
          </a:xfrm>
        </p:spPr>
        <p:txBody>
          <a:bodyPr/>
          <a:lstStyle/>
          <a:p>
            <a:pPr eaLnBrk="1" hangingPunct="1"/>
            <a:r>
              <a:rPr lang="en-US" altLang="en-US"/>
              <a:t>Abstaining from stipulating fines</a:t>
            </a:r>
          </a:p>
        </p:txBody>
      </p:sp>
      <p:sp>
        <p:nvSpPr>
          <p:cNvPr id="202755" name="Rectangle 3">
            <a:extLst>
              <a:ext uri="{FF2B5EF4-FFF2-40B4-BE49-F238E27FC236}">
                <a16:creationId xmlns:a16="http://schemas.microsoft.com/office/drawing/2014/main" id="{A4824754-1D30-4730-8A29-82C1773FE7DC}"/>
              </a:ext>
            </a:extLst>
          </p:cNvPr>
          <p:cNvSpPr>
            <a:spLocks noGrp="1" noChangeArrowheads="1"/>
          </p:cNvSpPr>
          <p:nvPr>
            <p:ph type="body" idx="1"/>
          </p:nvPr>
        </p:nvSpPr>
        <p:spPr>
          <a:xfrm>
            <a:off x="304800" y="1371600"/>
            <a:ext cx="8686800" cy="5029200"/>
          </a:xfrm>
        </p:spPr>
        <p:txBody>
          <a:bodyPr/>
          <a:lstStyle/>
          <a:p>
            <a:pPr eaLnBrk="1" hangingPunct="1"/>
            <a:r>
              <a:rPr lang="en-US" altLang="en-US">
                <a:sym typeface="Wingdings" panose="05000000000000000000" pitchFamily="2" charset="2"/>
              </a:rPr>
              <a:t>Trust game, one-shot</a:t>
            </a:r>
          </a:p>
          <a:p>
            <a:pPr lvl="1" eaLnBrk="1" hangingPunct="1"/>
            <a:r>
              <a:rPr lang="en-US" altLang="en-US">
                <a:sym typeface="Wingdings" panose="05000000000000000000" pitchFamily="2" charset="2"/>
              </a:rPr>
              <a:t>Endow A and B with 10€</a:t>
            </a:r>
          </a:p>
          <a:p>
            <a:pPr lvl="1" eaLnBrk="1" hangingPunct="1"/>
            <a:r>
              <a:rPr lang="en-US" altLang="en-US">
                <a:sym typeface="Wingdings" panose="05000000000000000000" pitchFamily="2" charset="2"/>
              </a:rPr>
              <a:t>A give </a:t>
            </a:r>
            <a:r>
              <a:rPr lang="en-US" altLang="en-US" i="1">
                <a:sym typeface="Wingdings" panose="05000000000000000000" pitchFamily="2" charset="2"/>
              </a:rPr>
              <a:t>x</a:t>
            </a:r>
            <a:r>
              <a:rPr lang="en-US" altLang="en-US">
                <a:sym typeface="Wingdings" panose="05000000000000000000" pitchFamily="2" charset="2"/>
              </a:rPr>
              <a:t>€ to B, says that expected to receive </a:t>
            </a:r>
            <a:r>
              <a:rPr lang="en-US" altLang="en-US" i="1">
                <a:sym typeface="Wingdings" panose="05000000000000000000" pitchFamily="2" charset="2"/>
              </a:rPr>
              <a:t>y</a:t>
            </a:r>
            <a:r>
              <a:rPr lang="en-US" altLang="en-US" i="1" baseline="30000">
                <a:sym typeface="Wingdings" panose="05000000000000000000" pitchFamily="2" charset="2"/>
              </a:rPr>
              <a:t>e </a:t>
            </a:r>
            <a:r>
              <a:rPr lang="en-US" altLang="en-US">
                <a:sym typeface="Wingdings" panose="05000000000000000000" pitchFamily="2" charset="2"/>
              </a:rPr>
              <a:t>back, and </a:t>
            </a:r>
            <a:r>
              <a:rPr lang="en-US" altLang="en-US" i="1">
                <a:solidFill>
                  <a:srgbClr val="FF0000"/>
                </a:solidFill>
                <a:sym typeface="Wingdings" panose="05000000000000000000" pitchFamily="2" charset="2"/>
              </a:rPr>
              <a:t>can</a:t>
            </a:r>
            <a:r>
              <a:rPr lang="en-US" altLang="en-US">
                <a:sym typeface="Wingdings" panose="05000000000000000000" pitchFamily="2" charset="2"/>
              </a:rPr>
              <a:t> stipulate a fine &lt;4€ if B transfers back </a:t>
            </a:r>
            <a:r>
              <a:rPr lang="en-US" altLang="en-US" i="1">
                <a:sym typeface="Wingdings" panose="05000000000000000000" pitchFamily="2" charset="2"/>
              </a:rPr>
              <a:t>y</a:t>
            </a:r>
            <a:r>
              <a:rPr lang="en-US" altLang="en-US">
                <a:sym typeface="Wingdings" panose="05000000000000000000" pitchFamily="2" charset="2"/>
              </a:rPr>
              <a:t> &lt; </a:t>
            </a:r>
            <a:r>
              <a:rPr lang="en-US" altLang="en-US" i="1">
                <a:sym typeface="Wingdings" panose="05000000000000000000" pitchFamily="2" charset="2"/>
              </a:rPr>
              <a:t>y</a:t>
            </a:r>
            <a:r>
              <a:rPr lang="en-US" altLang="en-US" i="1" baseline="30000">
                <a:sym typeface="Wingdings" panose="05000000000000000000" pitchFamily="2" charset="2"/>
              </a:rPr>
              <a:t>e</a:t>
            </a:r>
          </a:p>
          <a:p>
            <a:pPr lvl="1" eaLnBrk="1" hangingPunct="1"/>
            <a:r>
              <a:rPr lang="en-US" altLang="en-US">
                <a:sym typeface="Wingdings" panose="05000000000000000000" pitchFamily="2" charset="2"/>
              </a:rPr>
              <a:t>B distributes 3</a:t>
            </a:r>
            <a:r>
              <a:rPr lang="en-US" altLang="en-US" i="1">
                <a:sym typeface="Wingdings" panose="05000000000000000000" pitchFamily="2" charset="2"/>
              </a:rPr>
              <a:t>x,</a:t>
            </a:r>
            <a:r>
              <a:rPr lang="en-US" altLang="en-US">
                <a:sym typeface="Wingdings" panose="05000000000000000000" pitchFamily="2" charset="2"/>
              </a:rPr>
              <a:t> giving </a:t>
            </a:r>
            <a:r>
              <a:rPr lang="en-US" altLang="en-US" i="1">
                <a:sym typeface="Wingdings" panose="05000000000000000000" pitchFamily="2" charset="2"/>
              </a:rPr>
              <a:t>y</a:t>
            </a:r>
            <a:r>
              <a:rPr lang="en-US" altLang="en-US">
                <a:sym typeface="Wingdings" panose="05000000000000000000" pitchFamily="2" charset="2"/>
              </a:rPr>
              <a:t> to A</a:t>
            </a:r>
            <a:endParaRPr lang="en-US" altLang="en-US" i="1">
              <a:sym typeface="Wingdings" panose="05000000000000000000" pitchFamily="2" charset="2"/>
            </a:endParaRPr>
          </a:p>
          <a:p>
            <a:pPr eaLnBrk="1" hangingPunct="1"/>
            <a:r>
              <a:rPr lang="en-US" altLang="en-US"/>
              <a:t>Results</a:t>
            </a:r>
          </a:p>
          <a:p>
            <a:pPr lvl="1" eaLnBrk="1" hangingPunct="1"/>
            <a:r>
              <a:rPr lang="en-US" altLang="en-US"/>
              <a:t>“Rational”: </a:t>
            </a:r>
            <a:r>
              <a:rPr lang="en-US" altLang="en-US" i="1"/>
              <a:t>x</a:t>
            </a:r>
            <a:r>
              <a:rPr lang="en-US" altLang="en-US"/>
              <a:t> = </a:t>
            </a:r>
            <a:r>
              <a:rPr lang="en-US" altLang="en-US" i="1"/>
              <a:t>y</a:t>
            </a:r>
            <a:r>
              <a:rPr lang="en-US" altLang="en-US"/>
              <a:t> = 0; x = 1 ó 2 </a:t>
            </a:r>
          </a:p>
          <a:p>
            <a:pPr lvl="1" eaLnBrk="1" hangingPunct="1"/>
            <a:r>
              <a:rPr lang="en-US" altLang="en-US"/>
              <a:t>Real¨: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additive="base">
                                        <p:cTn id="7" dur="500" fill="hold"/>
                                        <p:tgtEl>
                                          <p:spTgt spid="202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2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anim calcmode="lin" valueType="num">
                                      <p:cBhvr additive="base">
                                        <p:cTn id="13" dur="500" fill="hold"/>
                                        <p:tgtEl>
                                          <p:spTgt spid="202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2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2755">
                                            <p:txEl>
                                              <p:pRg st="2" end="2"/>
                                            </p:txEl>
                                          </p:spTgt>
                                        </p:tgtEl>
                                        <p:attrNameLst>
                                          <p:attrName>style.visibility</p:attrName>
                                        </p:attrNameLst>
                                      </p:cBhvr>
                                      <p:to>
                                        <p:strVal val="visible"/>
                                      </p:to>
                                    </p:set>
                                    <p:anim calcmode="lin" valueType="num">
                                      <p:cBhvr additive="base">
                                        <p:cTn id="19" dur="500" fill="hold"/>
                                        <p:tgtEl>
                                          <p:spTgt spid="202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2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2755">
                                            <p:txEl>
                                              <p:pRg st="3" end="3"/>
                                            </p:txEl>
                                          </p:spTgt>
                                        </p:tgtEl>
                                        <p:attrNameLst>
                                          <p:attrName>style.visibility</p:attrName>
                                        </p:attrNameLst>
                                      </p:cBhvr>
                                      <p:to>
                                        <p:strVal val="visible"/>
                                      </p:to>
                                    </p:set>
                                    <p:anim calcmode="lin" valueType="num">
                                      <p:cBhvr additive="base">
                                        <p:cTn id="25" dur="500" fill="hold"/>
                                        <p:tgtEl>
                                          <p:spTgt spid="202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2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2755">
                                            <p:txEl>
                                              <p:pRg st="4" end="4"/>
                                            </p:txEl>
                                          </p:spTgt>
                                        </p:tgtEl>
                                        <p:attrNameLst>
                                          <p:attrName>style.visibility</p:attrName>
                                        </p:attrNameLst>
                                      </p:cBhvr>
                                      <p:to>
                                        <p:strVal val="visible"/>
                                      </p:to>
                                    </p:set>
                                    <p:anim calcmode="lin" valueType="num">
                                      <p:cBhvr additive="base">
                                        <p:cTn id="31" dur="500" fill="hold"/>
                                        <p:tgtEl>
                                          <p:spTgt spid="202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2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2755">
                                            <p:txEl>
                                              <p:pRg st="5" end="5"/>
                                            </p:txEl>
                                          </p:spTgt>
                                        </p:tgtEl>
                                        <p:attrNameLst>
                                          <p:attrName>style.visibility</p:attrName>
                                        </p:attrNameLst>
                                      </p:cBhvr>
                                      <p:to>
                                        <p:strVal val="visible"/>
                                      </p:to>
                                    </p:set>
                                    <p:anim calcmode="lin" valueType="num">
                                      <p:cBhvr additive="base">
                                        <p:cTn id="37" dur="500" fill="hold"/>
                                        <p:tgtEl>
                                          <p:spTgt spid="202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2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2755">
                                            <p:txEl>
                                              <p:pRg st="6" end="6"/>
                                            </p:txEl>
                                          </p:spTgt>
                                        </p:tgtEl>
                                        <p:attrNameLst>
                                          <p:attrName>style.visibility</p:attrName>
                                        </p:attrNameLst>
                                      </p:cBhvr>
                                      <p:to>
                                        <p:strVal val="visible"/>
                                      </p:to>
                                    </p:set>
                                    <p:anim calcmode="lin" valueType="num">
                                      <p:cBhvr additive="base">
                                        <p:cTn id="43" dur="500" fill="hold"/>
                                        <p:tgtEl>
                                          <p:spTgt spid="2027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27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5809F1E-A830-4FBC-8E9F-E41BA1A7AEA0}"/>
              </a:ext>
            </a:extLst>
          </p:cNvPr>
          <p:cNvSpPr>
            <a:spLocks noGrp="1" noChangeArrowheads="1"/>
          </p:cNvSpPr>
          <p:nvPr>
            <p:ph type="title"/>
          </p:nvPr>
        </p:nvSpPr>
        <p:spPr>
          <a:xfrm>
            <a:off x="609600" y="228600"/>
            <a:ext cx="7924800" cy="1371600"/>
          </a:xfrm>
        </p:spPr>
        <p:txBody>
          <a:bodyPr/>
          <a:lstStyle/>
          <a:p>
            <a:pPr eaLnBrk="1" hangingPunct="1"/>
            <a:r>
              <a:rPr lang="en-US" altLang="en-US" sz="3200"/>
              <a:t>Fig. 3. Responders’ back-transfers as a function of the investors’ transfers </a:t>
            </a:r>
            <a:br>
              <a:rPr lang="en-US" altLang="en-US" sz="3200"/>
            </a:br>
            <a:r>
              <a:rPr lang="en-US" altLang="en-US" sz="3200"/>
              <a:t>(Fehr and Rockenbach, 2001)</a:t>
            </a:r>
            <a:endParaRPr lang="en-US" altLang="en-US" sz="3200">
              <a:latin typeface="MacmillanRoman" charset="0"/>
            </a:endParaRPr>
          </a:p>
        </p:txBody>
      </p:sp>
      <p:pic>
        <p:nvPicPr>
          <p:cNvPr id="16387" name="Picture 3">
            <a:extLst>
              <a:ext uri="{FF2B5EF4-FFF2-40B4-BE49-F238E27FC236}">
                <a16:creationId xmlns:a16="http://schemas.microsoft.com/office/drawing/2014/main" id="{1AF4E934-3596-4665-9F44-9523EF05CC5E}"/>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85800" y="1828800"/>
            <a:ext cx="7772400" cy="4876800"/>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3D1C4F9-5624-45CD-AC9B-6409E2B36AA0}"/>
              </a:ext>
            </a:extLst>
          </p:cNvPr>
          <p:cNvSpPr>
            <a:spLocks noGrp="1" noChangeArrowheads="1"/>
          </p:cNvSpPr>
          <p:nvPr>
            <p:ph type="title"/>
          </p:nvPr>
        </p:nvSpPr>
        <p:spPr>
          <a:xfrm>
            <a:off x="685800" y="304800"/>
            <a:ext cx="7772400" cy="1143000"/>
          </a:xfrm>
        </p:spPr>
        <p:txBody>
          <a:bodyPr/>
          <a:lstStyle/>
          <a:p>
            <a:pPr eaLnBrk="1" hangingPunct="1"/>
            <a:r>
              <a:rPr lang="en-US" altLang="en-US"/>
              <a:t>Analysis</a:t>
            </a:r>
          </a:p>
        </p:txBody>
      </p:sp>
      <p:sp>
        <p:nvSpPr>
          <p:cNvPr id="203779" name="Rectangle 3">
            <a:extLst>
              <a:ext uri="{FF2B5EF4-FFF2-40B4-BE49-F238E27FC236}">
                <a16:creationId xmlns:a16="http://schemas.microsoft.com/office/drawing/2014/main" id="{7BF69EA9-7849-41F0-982C-228EB179C954}"/>
              </a:ext>
            </a:extLst>
          </p:cNvPr>
          <p:cNvSpPr>
            <a:spLocks noGrp="1" noChangeArrowheads="1"/>
          </p:cNvSpPr>
          <p:nvPr>
            <p:ph type="body" idx="1"/>
          </p:nvPr>
        </p:nvSpPr>
        <p:spPr>
          <a:xfrm>
            <a:off x="304800" y="1600200"/>
            <a:ext cx="8458200" cy="4800600"/>
          </a:xfrm>
        </p:spPr>
        <p:txBody>
          <a:bodyPr/>
          <a:lstStyle/>
          <a:p>
            <a:pPr eaLnBrk="1" hangingPunct="1"/>
            <a:r>
              <a:rPr lang="en-US" altLang="en-US">
                <a:sym typeface="Wingdings" panose="05000000000000000000" pitchFamily="2" charset="2"/>
              </a:rPr>
              <a:t>Results</a:t>
            </a:r>
            <a:endParaRPr lang="en-US" altLang="en-US"/>
          </a:p>
          <a:p>
            <a:pPr lvl="1" eaLnBrk="1" hangingPunct="1"/>
            <a:r>
              <a:rPr lang="en-US" altLang="en-US"/>
              <a:t>Common</a:t>
            </a:r>
          </a:p>
          <a:p>
            <a:pPr lvl="2" eaLnBrk="1" hangingPunct="1"/>
            <a:r>
              <a:rPr lang="en-US" altLang="en-US"/>
              <a:t>Positive initial transfers</a:t>
            </a:r>
          </a:p>
          <a:p>
            <a:pPr lvl="2" eaLnBrk="1" hangingPunct="1"/>
            <a:r>
              <a:rPr lang="en-US" altLang="en-US"/>
              <a:t>Back transfers increase with initial transfers</a:t>
            </a:r>
          </a:p>
          <a:p>
            <a:pPr lvl="2" eaLnBrk="1" hangingPunct="1"/>
            <a:r>
              <a:rPr lang="en-US" altLang="en-US"/>
              <a:t>Greater effects for managers than students</a:t>
            </a:r>
          </a:p>
          <a:p>
            <a:pPr lvl="1" eaLnBrk="1" hangingPunct="1"/>
            <a:r>
              <a:rPr lang="en-US" altLang="en-US"/>
              <a:t>Important: Back transfers smaller (greater) when stipulating (not stipulating) an available fine</a:t>
            </a:r>
          </a:p>
          <a:p>
            <a:pPr lvl="2" eaLnBrk="1" hangingPunct="1"/>
            <a:r>
              <a:rPr lang="es-ES" altLang="en-US"/>
              <a:t>Average (y/3x) = 30.3%; 47.6%; 40.6%</a:t>
            </a:r>
          </a:p>
          <a:p>
            <a:pPr eaLnBrk="1" hangingPunct="1"/>
            <a:r>
              <a:rPr lang="en-US" altLang="en-US"/>
              <a:t>Explicit incentive perceived as hostile triggers perverse effects: eliminates voluntary cooperation</a:t>
            </a:r>
          </a:p>
          <a:p>
            <a:pPr eaLnBrk="1" hangingPunct="1"/>
            <a:r>
              <a:rPr lang="en-US" altLang="en-US"/>
              <a:t>Application: marriage contracts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3779">
                                            <p:txEl>
                                              <p:pRg st="2" end="2"/>
                                            </p:txEl>
                                          </p:spTgt>
                                        </p:tgtEl>
                                        <p:attrNameLst>
                                          <p:attrName>style.visibility</p:attrName>
                                        </p:attrNameLst>
                                      </p:cBhvr>
                                      <p:to>
                                        <p:strVal val="visible"/>
                                      </p:to>
                                    </p:set>
                                    <p:anim calcmode="lin" valueType="num">
                                      <p:cBhvr additive="base">
                                        <p:cTn id="17" dur="500" fill="hold"/>
                                        <p:tgtEl>
                                          <p:spTgt spid="2037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377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03779">
                                            <p:txEl>
                                              <p:pRg st="3" end="3"/>
                                            </p:txEl>
                                          </p:spTgt>
                                        </p:tgtEl>
                                        <p:attrNameLst>
                                          <p:attrName>style.visibility</p:attrName>
                                        </p:attrNameLst>
                                      </p:cBhvr>
                                      <p:to>
                                        <p:strVal val="visible"/>
                                      </p:to>
                                    </p:set>
                                    <p:anim calcmode="lin" valueType="num">
                                      <p:cBhvr additive="base">
                                        <p:cTn id="21" dur="500" fill="hold"/>
                                        <p:tgtEl>
                                          <p:spTgt spid="20377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377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3779">
                                            <p:txEl>
                                              <p:pRg st="4" end="4"/>
                                            </p:txEl>
                                          </p:spTgt>
                                        </p:tgtEl>
                                        <p:attrNameLst>
                                          <p:attrName>style.visibility</p:attrName>
                                        </p:attrNameLst>
                                      </p:cBhvr>
                                      <p:to>
                                        <p:strVal val="visible"/>
                                      </p:to>
                                    </p:set>
                                    <p:anim calcmode="lin" valueType="num">
                                      <p:cBhvr additive="base">
                                        <p:cTn id="25" dur="500" fill="hold"/>
                                        <p:tgtEl>
                                          <p:spTgt spid="2037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3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3779">
                                            <p:txEl>
                                              <p:pRg st="5" end="5"/>
                                            </p:txEl>
                                          </p:spTgt>
                                        </p:tgtEl>
                                        <p:attrNameLst>
                                          <p:attrName>style.visibility</p:attrName>
                                        </p:attrNameLst>
                                      </p:cBhvr>
                                      <p:to>
                                        <p:strVal val="visible"/>
                                      </p:to>
                                    </p:set>
                                    <p:anim calcmode="lin" valueType="num">
                                      <p:cBhvr additive="base">
                                        <p:cTn id="31" dur="500" fill="hold"/>
                                        <p:tgtEl>
                                          <p:spTgt spid="20377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377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3779">
                                            <p:txEl>
                                              <p:pRg st="6" end="6"/>
                                            </p:txEl>
                                          </p:spTgt>
                                        </p:tgtEl>
                                        <p:attrNameLst>
                                          <p:attrName>style.visibility</p:attrName>
                                        </p:attrNameLst>
                                      </p:cBhvr>
                                      <p:to>
                                        <p:strVal val="visible"/>
                                      </p:to>
                                    </p:set>
                                    <p:anim calcmode="lin" valueType="num">
                                      <p:cBhvr additive="base">
                                        <p:cTn id="35" dur="500" fill="hold"/>
                                        <p:tgtEl>
                                          <p:spTgt spid="20377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37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3779">
                                            <p:txEl>
                                              <p:pRg st="7" end="7"/>
                                            </p:txEl>
                                          </p:spTgt>
                                        </p:tgtEl>
                                        <p:attrNameLst>
                                          <p:attrName>style.visibility</p:attrName>
                                        </p:attrNameLst>
                                      </p:cBhvr>
                                      <p:to>
                                        <p:strVal val="visible"/>
                                      </p:to>
                                    </p:set>
                                    <p:anim calcmode="lin" valueType="num">
                                      <p:cBhvr additive="base">
                                        <p:cTn id="41" dur="500" fill="hold"/>
                                        <p:tgtEl>
                                          <p:spTgt spid="20377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037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3779">
                                            <p:txEl>
                                              <p:pRg st="8" end="8"/>
                                            </p:txEl>
                                          </p:spTgt>
                                        </p:tgtEl>
                                        <p:attrNameLst>
                                          <p:attrName>style.visibility</p:attrName>
                                        </p:attrNameLst>
                                      </p:cBhvr>
                                      <p:to>
                                        <p:strVal val="visible"/>
                                      </p:to>
                                    </p:set>
                                    <p:anim calcmode="lin" valueType="num">
                                      <p:cBhvr additive="base">
                                        <p:cTn id="47" dur="500" fill="hold"/>
                                        <p:tgtEl>
                                          <p:spTgt spid="20377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037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73F0D6C6-C030-4916-95F7-3D3F80767CB0}"/>
              </a:ext>
            </a:extLst>
          </p:cNvPr>
          <p:cNvSpPr>
            <a:spLocks noGrp="1" noChangeArrowheads="1"/>
          </p:cNvSpPr>
          <p:nvPr>
            <p:ph type="title"/>
          </p:nvPr>
        </p:nvSpPr>
        <p:spPr>
          <a:xfrm>
            <a:off x="1409700" y="228600"/>
            <a:ext cx="6324600" cy="1371600"/>
          </a:xfrm>
        </p:spPr>
        <p:txBody>
          <a:bodyPr/>
          <a:lstStyle/>
          <a:p>
            <a:pPr eaLnBrk="1" hangingPunct="1"/>
            <a:r>
              <a:rPr lang="en-US" altLang="en-US" dirty="0"/>
              <a:t>3. Reciprocity as support for “relational” incentives</a:t>
            </a:r>
          </a:p>
        </p:txBody>
      </p:sp>
      <p:sp>
        <p:nvSpPr>
          <p:cNvPr id="205827" name="Rectangle 1027">
            <a:extLst>
              <a:ext uri="{FF2B5EF4-FFF2-40B4-BE49-F238E27FC236}">
                <a16:creationId xmlns:a16="http://schemas.microsoft.com/office/drawing/2014/main" id="{DBFF30DF-AA94-40A4-B333-25D4CD5686EB}"/>
              </a:ext>
            </a:extLst>
          </p:cNvPr>
          <p:cNvSpPr>
            <a:spLocks noGrp="1" noChangeArrowheads="1"/>
          </p:cNvSpPr>
          <p:nvPr>
            <p:ph type="body" idx="1"/>
          </p:nvPr>
        </p:nvSpPr>
        <p:spPr>
          <a:xfrm>
            <a:off x="762000" y="1676400"/>
            <a:ext cx="7620000" cy="5029200"/>
          </a:xfrm>
        </p:spPr>
        <p:txBody>
          <a:bodyPr/>
          <a:lstStyle/>
          <a:p>
            <a:pPr eaLnBrk="1" hangingPunct="1"/>
            <a:r>
              <a:rPr lang="en-US" altLang="en-US"/>
              <a:t>Same experiment  (“gift exchange”, anonymous, no repetition) </a:t>
            </a:r>
          </a:p>
          <a:p>
            <a:pPr eaLnBrk="1" hangingPunct="1"/>
            <a:r>
              <a:rPr lang="en-US" altLang="en-US"/>
              <a:t>but</a:t>
            </a:r>
          </a:p>
          <a:p>
            <a:pPr lvl="1" eaLnBrk="1" hangingPunct="1"/>
            <a:r>
              <a:rPr lang="en-US" altLang="en-US" i="1"/>
              <a:t>employer observes real effort</a:t>
            </a:r>
            <a:r>
              <a:rPr lang="en-US" altLang="en-US"/>
              <a:t> and</a:t>
            </a:r>
          </a:p>
          <a:p>
            <a:pPr lvl="1" eaLnBrk="1" hangingPunct="1"/>
            <a:r>
              <a:rPr lang="en-US" altLang="en-US" i="1">
                <a:solidFill>
                  <a:srgbClr val="FF0000"/>
                </a:solidFill>
              </a:rPr>
              <a:t>Can </a:t>
            </a:r>
            <a:r>
              <a:rPr lang="en-US" altLang="en-US"/>
              <a:t>reward (punish) higher (lower) effort,</a:t>
            </a:r>
          </a:p>
          <a:p>
            <a:pPr lvl="2" eaLnBrk="1" hangingPunct="1"/>
            <a:r>
              <a:rPr lang="en-US" altLang="en-US"/>
              <a:t>spending up to 10€ so that each </a:t>
            </a:r>
            <a:r>
              <a:rPr lang="en-US" altLang="en-US">
                <a:sym typeface="Symbol" panose="05050102010706020507" pitchFamily="18" charset="2"/>
              </a:rPr>
              <a:t></a:t>
            </a:r>
            <a:r>
              <a:rPr lang="en-US" altLang="en-US"/>
              <a:t>1€ spent in reward / punishment generates </a:t>
            </a:r>
            <a:r>
              <a:rPr lang="en-US" altLang="en-US">
                <a:sym typeface="Symbol" panose="05050102010706020507" pitchFamily="18" charset="2"/>
              </a:rPr>
              <a:t></a:t>
            </a:r>
            <a:r>
              <a:rPr lang="en-US" altLang="en-US"/>
              <a:t>2.5€ for the employee</a:t>
            </a:r>
          </a:p>
          <a:p>
            <a:pPr lvl="1"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2 Título">
            <a:extLst>
              <a:ext uri="{FF2B5EF4-FFF2-40B4-BE49-F238E27FC236}">
                <a16:creationId xmlns:a16="http://schemas.microsoft.com/office/drawing/2014/main" id="{AC1A0795-1FBF-420C-9B6C-63BFE9DAEF3B}"/>
              </a:ext>
            </a:extLst>
          </p:cNvPr>
          <p:cNvSpPr>
            <a:spLocks noGrp="1"/>
          </p:cNvSpPr>
          <p:nvPr>
            <p:ph type="title"/>
          </p:nvPr>
        </p:nvSpPr>
        <p:spPr>
          <a:xfrm>
            <a:off x="685800" y="0"/>
            <a:ext cx="7772400" cy="1143000"/>
          </a:xfrm>
        </p:spPr>
        <p:txBody>
          <a:bodyPr/>
          <a:lstStyle/>
          <a:p>
            <a:r>
              <a:rPr lang="en-US" altLang="en-US"/>
              <a:t>Results</a:t>
            </a:r>
          </a:p>
        </p:txBody>
      </p:sp>
      <p:sp>
        <p:nvSpPr>
          <p:cNvPr id="204803" name="Rectangle 3">
            <a:extLst>
              <a:ext uri="{FF2B5EF4-FFF2-40B4-BE49-F238E27FC236}">
                <a16:creationId xmlns:a16="http://schemas.microsoft.com/office/drawing/2014/main" id="{E192C5DC-80DE-4FCE-B0CB-E9616556EFEC}"/>
              </a:ext>
            </a:extLst>
          </p:cNvPr>
          <p:cNvSpPr>
            <a:spLocks noGrp="1" noChangeArrowheads="1"/>
          </p:cNvSpPr>
          <p:nvPr>
            <p:ph idx="1"/>
          </p:nvPr>
        </p:nvSpPr>
        <p:spPr>
          <a:xfrm>
            <a:off x="304800" y="1143000"/>
            <a:ext cx="8382000" cy="5334000"/>
          </a:xfrm>
        </p:spPr>
        <p:txBody>
          <a:bodyPr/>
          <a:lstStyle/>
          <a:p>
            <a:pPr eaLnBrk="1" hangingPunct="1">
              <a:lnSpc>
                <a:spcPct val="90000"/>
              </a:lnSpc>
            </a:pPr>
            <a:r>
              <a:rPr lang="en-US" altLang="en-US" sz="2600" dirty="0"/>
              <a:t>Although it is “irrational” to reward or punish, most do:</a:t>
            </a:r>
          </a:p>
          <a:p>
            <a:pPr lvl="1" eaLnBrk="1" hangingPunct="1">
              <a:lnSpc>
                <a:spcPct val="90000"/>
              </a:lnSpc>
            </a:pPr>
            <a:r>
              <a:rPr lang="en-US" altLang="en-US" sz="2200" dirty="0"/>
              <a:t>If </a:t>
            </a:r>
            <a:r>
              <a:rPr lang="en-US" altLang="en-US" sz="2200" i="1" dirty="0"/>
              <a:t>e</a:t>
            </a:r>
            <a:r>
              <a:rPr lang="en-US" altLang="en-US" sz="2200" dirty="0"/>
              <a:t> </a:t>
            </a:r>
            <a:r>
              <a:rPr lang="en-US" altLang="en-US" sz="2200" dirty="0">
                <a:sym typeface="Symbol" panose="05050102010706020507" pitchFamily="18" charset="2"/>
              </a:rPr>
              <a:t>&lt;</a:t>
            </a:r>
            <a:r>
              <a:rPr lang="en-US" altLang="en-US" sz="2200" dirty="0"/>
              <a:t> </a:t>
            </a:r>
            <a:r>
              <a:rPr lang="en-US" altLang="en-US" sz="2200" i="1" dirty="0"/>
              <a:t>ê</a:t>
            </a:r>
            <a:r>
              <a:rPr lang="en-US" altLang="en-US" sz="2200" dirty="0"/>
              <a:t> 68% punish, with 7€ on average</a:t>
            </a:r>
          </a:p>
          <a:p>
            <a:pPr lvl="1" eaLnBrk="1" hangingPunct="1">
              <a:lnSpc>
                <a:spcPct val="90000"/>
              </a:lnSpc>
            </a:pPr>
            <a:r>
              <a:rPr lang="en-US" altLang="en-US" sz="2200" dirty="0"/>
              <a:t>If </a:t>
            </a:r>
            <a:r>
              <a:rPr lang="en-US" altLang="en-US" sz="2200" i="1" dirty="0"/>
              <a:t>e</a:t>
            </a:r>
            <a:r>
              <a:rPr lang="en-US" altLang="en-US" sz="2200" dirty="0"/>
              <a:t> </a:t>
            </a:r>
            <a:r>
              <a:rPr lang="en-US" altLang="en-US" sz="2200" dirty="0">
                <a:sym typeface="Symbol" panose="05050102010706020507" pitchFamily="18" charset="2"/>
              </a:rPr>
              <a:t>&gt;</a:t>
            </a:r>
            <a:r>
              <a:rPr lang="en-US" altLang="en-US" sz="2200" dirty="0"/>
              <a:t> </a:t>
            </a:r>
            <a:r>
              <a:rPr lang="en-US" altLang="en-US" sz="2200" i="1" dirty="0"/>
              <a:t>ê</a:t>
            </a:r>
            <a:r>
              <a:rPr lang="en-US" altLang="en-US" sz="2200" dirty="0"/>
              <a:t> 70% reward, with 7€ on average</a:t>
            </a:r>
          </a:p>
          <a:p>
            <a:pPr lvl="1" eaLnBrk="1" hangingPunct="1">
              <a:lnSpc>
                <a:spcPct val="90000"/>
              </a:lnSpc>
            </a:pPr>
            <a:r>
              <a:rPr lang="en-US" altLang="en-US" sz="2200" dirty="0"/>
              <a:t>If </a:t>
            </a:r>
            <a:r>
              <a:rPr lang="en-US" altLang="en-US" sz="2200" i="1" dirty="0"/>
              <a:t>e</a:t>
            </a:r>
            <a:r>
              <a:rPr lang="en-US" altLang="en-US" sz="2200" dirty="0"/>
              <a:t> </a:t>
            </a:r>
            <a:r>
              <a:rPr lang="en-US" altLang="en-US" sz="2200" dirty="0">
                <a:sym typeface="Symbol" panose="05050102010706020507" pitchFamily="18" charset="2"/>
              </a:rPr>
              <a:t>=</a:t>
            </a:r>
            <a:r>
              <a:rPr lang="en-US" altLang="en-US" sz="2200" dirty="0"/>
              <a:t> </a:t>
            </a:r>
            <a:r>
              <a:rPr lang="en-US" altLang="en-US" sz="2200" i="1" dirty="0"/>
              <a:t>ê</a:t>
            </a:r>
            <a:r>
              <a:rPr lang="en-US" altLang="en-US" sz="2200" dirty="0"/>
              <a:t> 41% reward, with 4,5€ on average</a:t>
            </a:r>
          </a:p>
          <a:p>
            <a:pPr eaLnBrk="1" hangingPunct="1">
              <a:lnSpc>
                <a:spcPct val="90000"/>
              </a:lnSpc>
            </a:pPr>
            <a:r>
              <a:rPr lang="en-US" altLang="en-US" sz="2600" dirty="0"/>
              <a:t>Employees </a:t>
            </a:r>
          </a:p>
          <a:p>
            <a:pPr lvl="1" eaLnBrk="1" hangingPunct="1">
              <a:lnSpc>
                <a:spcPct val="90000"/>
              </a:lnSpc>
            </a:pPr>
            <a:r>
              <a:rPr lang="en-US" altLang="en-US" sz="2200" dirty="0"/>
              <a:t>anticipate reciprocity (54-98%)</a:t>
            </a:r>
          </a:p>
          <a:p>
            <a:pPr lvl="1" eaLnBrk="1" hangingPunct="1">
              <a:lnSpc>
                <a:spcPct val="90000"/>
              </a:lnSpc>
            </a:pPr>
            <a:r>
              <a:rPr lang="en-US" altLang="en-US" sz="2200" dirty="0"/>
              <a:t>raise effort (from 0,37 to 0,65 on average); and </a:t>
            </a:r>
          </a:p>
          <a:p>
            <a:pPr lvl="1" eaLnBrk="1" hangingPunct="1">
              <a:lnSpc>
                <a:spcPct val="90000"/>
              </a:lnSpc>
            </a:pPr>
            <a:r>
              <a:rPr lang="en-US" altLang="en-US" sz="2200" dirty="0"/>
              <a:t>adjust real to requested effort</a:t>
            </a:r>
          </a:p>
          <a:p>
            <a:pPr eaLnBrk="1" hangingPunct="1">
              <a:lnSpc>
                <a:spcPct val="90000"/>
              </a:lnSpc>
            </a:pPr>
            <a:r>
              <a:rPr lang="en-US" altLang="en-US" sz="2600" dirty="0"/>
              <a:t>Net surplus increases 40%, despite expenditure in punishment</a:t>
            </a:r>
          </a:p>
          <a:p>
            <a:pPr eaLnBrk="1" hangingPunct="1">
              <a:lnSpc>
                <a:spcPct val="90000"/>
              </a:lnSpc>
            </a:pPr>
            <a:r>
              <a:rPr lang="en-US" altLang="en-US" sz="2600" dirty="0"/>
              <a:t>Application: </a:t>
            </a:r>
          </a:p>
          <a:p>
            <a:pPr lvl="1" eaLnBrk="1" hangingPunct="1">
              <a:lnSpc>
                <a:spcPct val="90000"/>
              </a:lnSpc>
            </a:pPr>
            <a:r>
              <a:rPr lang="en-US" altLang="en-US" sz="2200" dirty="0"/>
              <a:t>Contracting without verifiability by 3</a:t>
            </a:r>
            <a:r>
              <a:rPr lang="en-US" altLang="en-US" sz="2200" baseline="30000" dirty="0"/>
              <a:t>rd</a:t>
            </a:r>
            <a:r>
              <a:rPr lang="en-US" altLang="en-US" sz="2200" dirty="0"/>
              <a:t> parties (judges) </a:t>
            </a:r>
            <a:r>
              <a:rPr lang="en-US" altLang="en-US" sz="2200" dirty="0">
                <a:sym typeface="Wingdings" panose="05000000000000000000" pitchFamily="2" charset="2"/>
              </a:rPr>
              <a:t> </a:t>
            </a:r>
            <a:r>
              <a:rPr lang="en-US" altLang="en-US" sz="2200" dirty="0"/>
              <a:t>“implicit” contracting with “2</a:t>
            </a:r>
            <a:r>
              <a:rPr lang="en-US" altLang="en-US" sz="2200" baseline="30000" dirty="0"/>
              <a:t>nd</a:t>
            </a:r>
            <a:r>
              <a:rPr lang="en-US" altLang="en-US" sz="2200" dirty="0"/>
              <a:t> party relational enforcement”</a:t>
            </a:r>
          </a:p>
          <a:p>
            <a:pPr lvl="2" eaLnBrk="1" hangingPunct="1">
              <a:lnSpc>
                <a:spcPct val="90000"/>
              </a:lnSpc>
            </a:pPr>
            <a:r>
              <a:rPr lang="en-US" altLang="en-US" sz="1900" dirty="0"/>
              <a:t>Viable with mandatory 3</a:t>
            </a:r>
            <a:r>
              <a:rPr lang="en-US" altLang="en-US" sz="1900" baseline="30000" dirty="0"/>
              <a:t>rd</a:t>
            </a:r>
            <a:r>
              <a:rPr lang="en-US" altLang="en-US" sz="1900" dirty="0"/>
              <a:t> party enforcement?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0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0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0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0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0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8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Contents</a:t>
            </a:r>
            <a:endParaRPr lang="en-US" i="1" dirty="0">
              <a:solidFill>
                <a:srgbClr val="FF0000"/>
              </a:solidFill>
            </a:endParaRPr>
          </a:p>
        </p:txBody>
      </p:sp>
      <p:sp>
        <p:nvSpPr>
          <p:cNvPr id="10243" name="Rectangle 3"/>
          <p:cNvSpPr>
            <a:spLocks noGrp="1" noChangeArrowheads="1"/>
          </p:cNvSpPr>
          <p:nvPr>
            <p:ph type="body" idx="1"/>
          </p:nvPr>
        </p:nvSpPr>
        <p:spPr/>
        <p:txBody>
          <a:bodyPr/>
          <a:lstStyle/>
          <a:p>
            <a:pPr eaLnBrk="1" hangingPunct="1"/>
            <a:r>
              <a:rPr lang="en-US" sz="2000" dirty="0">
                <a:solidFill>
                  <a:schemeClr val="bg2">
                    <a:lumMod val="75000"/>
                  </a:schemeClr>
                </a:solidFill>
              </a:rPr>
              <a:t>0. Kick-of sessions</a:t>
            </a:r>
          </a:p>
          <a:p>
            <a:pPr lvl="1" eaLnBrk="1" hangingPunct="1">
              <a:buNone/>
            </a:pPr>
            <a:r>
              <a:rPr lang="en-US" sz="2000" dirty="0">
                <a:solidFill>
                  <a:schemeClr val="bg2">
                    <a:lumMod val="75000"/>
                  </a:schemeClr>
                </a:solidFill>
              </a:rPr>
              <a:t>	</a:t>
            </a:r>
            <a:r>
              <a:rPr lang="en-US" sz="1800" dirty="0">
                <a:solidFill>
                  <a:schemeClr val="bg2">
                    <a:lumMod val="75000"/>
                  </a:schemeClr>
                </a:solidFill>
              </a:rPr>
              <a:t>- Applying through real cases what was learnt in 4 trimesters</a:t>
            </a:r>
          </a:p>
          <a:p>
            <a:pPr lvl="1" eaLnBrk="1" hangingPunct="1">
              <a:buNone/>
            </a:pPr>
            <a:r>
              <a:rPr lang="en-US" sz="2000" dirty="0">
                <a:solidFill>
                  <a:schemeClr val="bg2">
                    <a:lumMod val="75000"/>
                  </a:schemeClr>
                </a:solidFill>
              </a:rPr>
              <a:t>	</a:t>
            </a:r>
            <a:r>
              <a:rPr lang="en-US" sz="1800" dirty="0">
                <a:solidFill>
                  <a:schemeClr val="bg2">
                    <a:lumMod val="75000"/>
                  </a:schemeClr>
                </a:solidFill>
              </a:rPr>
              <a:t>- Identifying which additional tools we need to tackle them</a:t>
            </a:r>
          </a:p>
          <a:p>
            <a:pPr eaLnBrk="1" hangingPunct="1"/>
            <a:r>
              <a:rPr lang="en-US" sz="2000" dirty="0">
                <a:solidFill>
                  <a:schemeClr val="bg2">
                    <a:lumMod val="75000"/>
                  </a:schemeClr>
                </a:solidFill>
              </a:rPr>
              <a:t>I. </a:t>
            </a:r>
            <a:r>
              <a:rPr lang="es-ES" sz="2000" i="0" u="none" strike="noStrike" baseline="0" dirty="0">
                <a:solidFill>
                  <a:schemeClr val="bg2">
                    <a:lumMod val="75000"/>
                  </a:schemeClr>
                </a:solidFill>
                <a:latin typeface="Arial-BoldMT"/>
              </a:rPr>
              <a:t>Individual </a:t>
            </a:r>
            <a:r>
              <a:rPr lang="en-US" sz="2000" i="0" u="none" strike="noStrike" baseline="0" dirty="0">
                <a:solidFill>
                  <a:schemeClr val="bg2">
                    <a:lumMod val="75000"/>
                  </a:schemeClr>
                </a:solidFill>
                <a:latin typeface="Arial-BoldMT"/>
              </a:rPr>
              <a:t>behavior</a:t>
            </a:r>
            <a:r>
              <a:rPr lang="en-US" sz="2000" dirty="0">
                <a:solidFill>
                  <a:schemeClr val="bg2">
                    <a:lumMod val="75000"/>
                  </a:schemeClr>
                </a:solidFill>
              </a:rPr>
              <a:t> (opening the “black box” on individuals)</a:t>
            </a:r>
          </a:p>
          <a:p>
            <a:pPr lvl="1" eaLnBrk="1" hangingPunct="1">
              <a:buNone/>
            </a:pPr>
            <a:r>
              <a:rPr lang="en-US" sz="2000" dirty="0">
                <a:solidFill>
                  <a:schemeClr val="bg2">
                    <a:lumMod val="75000"/>
                  </a:schemeClr>
                </a:solidFill>
              </a:rPr>
              <a:t>	1. Role of rationality</a:t>
            </a:r>
          </a:p>
          <a:p>
            <a:pPr lvl="1" eaLnBrk="1" hangingPunct="1">
              <a:buNone/>
            </a:pPr>
            <a:r>
              <a:rPr lang="en-US" sz="2000" dirty="0"/>
              <a:t>	2. Managing incentives</a:t>
            </a:r>
          </a:p>
          <a:p>
            <a:pPr eaLnBrk="1" hangingPunct="1"/>
            <a:r>
              <a:rPr lang="en-US" sz="2000" dirty="0">
                <a:solidFill>
                  <a:schemeClr val="bg2">
                    <a:lumMod val="75000"/>
                  </a:schemeClr>
                </a:solidFill>
              </a:rPr>
              <a:t>II. Organization (the “inside” of firms)</a:t>
            </a:r>
          </a:p>
          <a:p>
            <a:pPr lvl="1" eaLnBrk="1" hangingPunct="1">
              <a:buNone/>
            </a:pPr>
            <a:r>
              <a:rPr lang="en-US" sz="2000" dirty="0">
                <a:solidFill>
                  <a:schemeClr val="bg2">
                    <a:lumMod val="75000"/>
                  </a:schemeClr>
                </a:solidFill>
              </a:rPr>
              <a:t>	</a:t>
            </a:r>
            <a:r>
              <a:rPr lang="en-US" sz="2000" dirty="0"/>
              <a:t>4</a:t>
            </a:r>
            <a:r>
              <a:rPr lang="en-US" sz="2000" dirty="0">
                <a:solidFill>
                  <a:schemeClr val="bg2">
                    <a:lumMod val="75000"/>
                  </a:schemeClr>
                </a:solidFill>
              </a:rPr>
              <a:t>. Markets &amp; organizations. Divisionalization</a:t>
            </a:r>
          </a:p>
          <a:p>
            <a:pPr lvl="1" eaLnBrk="1" hangingPunct="1">
              <a:buNone/>
            </a:pPr>
            <a:r>
              <a:rPr lang="en-US" sz="2000" dirty="0">
                <a:solidFill>
                  <a:schemeClr val="bg2">
                    <a:lumMod val="75000"/>
                  </a:schemeClr>
                </a:solidFill>
              </a:rPr>
              <a:t>	</a:t>
            </a:r>
            <a:r>
              <a:rPr lang="en-US" sz="2000" dirty="0"/>
              <a:t>3</a:t>
            </a:r>
            <a:r>
              <a:rPr lang="en-US" sz="2000" dirty="0">
                <a:solidFill>
                  <a:schemeClr val="bg2">
                    <a:lumMod val="75000"/>
                  </a:schemeClr>
                </a:solidFill>
              </a:rPr>
              <a:t>. Markets &amp; politics</a:t>
            </a:r>
          </a:p>
          <a:p>
            <a:pPr eaLnBrk="1" hangingPunct="1"/>
            <a:r>
              <a:rPr lang="en-US" sz="2000" dirty="0">
                <a:solidFill>
                  <a:schemeClr val="bg2">
                    <a:lumMod val="75000"/>
                  </a:schemeClr>
                </a:solidFill>
              </a:rPr>
              <a:t>III. Institutions (the “outside” of firms)</a:t>
            </a:r>
          </a:p>
          <a:p>
            <a:pPr lvl="1" eaLnBrk="1" hangingPunct="1">
              <a:buNone/>
            </a:pPr>
            <a:r>
              <a:rPr lang="en-US" sz="2000" dirty="0">
                <a:solidFill>
                  <a:schemeClr val="bg2">
                    <a:lumMod val="75000"/>
                  </a:schemeClr>
                </a:solidFill>
              </a:rPr>
              <a:t>	5. Institutional support of private contracting</a:t>
            </a:r>
          </a:p>
          <a:p>
            <a:pPr lvl="1" eaLnBrk="1" hangingPunct="1">
              <a:buNone/>
            </a:pPr>
            <a:r>
              <a:rPr lang="en-US" sz="2000" dirty="0">
                <a:solidFill>
                  <a:schemeClr val="bg2">
                    <a:lumMod val="75000"/>
                  </a:schemeClr>
                </a:solidFill>
              </a:rPr>
              <a:t>	6. The role of firms in society, CSR</a:t>
            </a:r>
          </a:p>
        </p:txBody>
      </p:sp>
    </p:spTree>
    <p:extLst>
      <p:ext uri="{BB962C8B-B14F-4D97-AF65-F5344CB8AC3E}">
        <p14:creationId xmlns:p14="http://schemas.microsoft.com/office/powerpoint/2010/main" val="93823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791FC976-EEE7-4135-AFBE-5BCE79EEDCA4}"/>
              </a:ext>
            </a:extLst>
          </p:cNvPr>
          <p:cNvSpPr>
            <a:spLocks noGrp="1" noChangeArrowheads="1"/>
          </p:cNvSpPr>
          <p:nvPr>
            <p:ph type="title"/>
          </p:nvPr>
        </p:nvSpPr>
        <p:spPr>
          <a:xfrm>
            <a:off x="685800" y="381000"/>
            <a:ext cx="7772400" cy="1143000"/>
          </a:xfrm>
        </p:spPr>
        <p:txBody>
          <a:bodyPr/>
          <a:lstStyle/>
          <a:p>
            <a:pPr eaLnBrk="1" hangingPunct="1"/>
            <a:r>
              <a:rPr lang="en-US" altLang="en-US"/>
              <a:t>Reciprocity and explicit contracts</a:t>
            </a:r>
          </a:p>
        </p:txBody>
      </p:sp>
      <p:sp>
        <p:nvSpPr>
          <p:cNvPr id="20483" name="Rectangle 1027">
            <a:extLst>
              <a:ext uri="{FF2B5EF4-FFF2-40B4-BE49-F238E27FC236}">
                <a16:creationId xmlns:a16="http://schemas.microsoft.com/office/drawing/2014/main" id="{B5F89F55-54BA-4850-A469-D0816C99EA60}"/>
              </a:ext>
            </a:extLst>
          </p:cNvPr>
          <p:cNvSpPr>
            <a:spLocks noGrp="1" noChangeArrowheads="1"/>
          </p:cNvSpPr>
          <p:nvPr>
            <p:ph type="body" idx="1"/>
          </p:nvPr>
        </p:nvSpPr>
        <p:spPr>
          <a:xfrm>
            <a:off x="228600" y="1676400"/>
            <a:ext cx="8686800" cy="4953000"/>
          </a:xfrm>
        </p:spPr>
        <p:txBody>
          <a:bodyPr/>
          <a:lstStyle/>
          <a:p>
            <a:pPr eaLnBrk="1" hangingPunct="1">
              <a:lnSpc>
                <a:spcPct val="90000"/>
              </a:lnSpc>
            </a:pPr>
            <a:r>
              <a:rPr lang="en-US" altLang="en-US"/>
              <a:t>Experiment</a:t>
            </a:r>
          </a:p>
          <a:p>
            <a:pPr lvl="1" eaLnBrk="1" hangingPunct="1">
              <a:lnSpc>
                <a:spcPct val="90000"/>
              </a:lnSpc>
            </a:pPr>
            <a:r>
              <a:rPr lang="en-US" altLang="en-US"/>
              <a:t>10 one-shot rounds</a:t>
            </a:r>
          </a:p>
          <a:p>
            <a:pPr lvl="1" eaLnBrk="1" hangingPunct="1">
              <a:lnSpc>
                <a:spcPct val="90000"/>
              </a:lnSpc>
            </a:pPr>
            <a:r>
              <a:rPr lang="en-US" altLang="en-US"/>
              <a:t>Two tasks, with efforts </a:t>
            </a:r>
            <a:r>
              <a:rPr lang="en-US" altLang="en-US" i="1"/>
              <a:t>e</a:t>
            </a:r>
            <a:r>
              <a:rPr lang="en-US" altLang="en-US" i="1" baseline="-25000"/>
              <a:t>1</a:t>
            </a:r>
            <a:r>
              <a:rPr lang="en-US" altLang="en-US"/>
              <a:t> y </a:t>
            </a:r>
            <a:r>
              <a:rPr lang="en-US" altLang="en-US" i="1"/>
              <a:t>e</a:t>
            </a:r>
            <a:r>
              <a:rPr lang="en-US" altLang="en-US" i="1" baseline="-25000"/>
              <a:t>2</a:t>
            </a:r>
            <a:r>
              <a:rPr lang="en-US" altLang="en-US"/>
              <a:t> (both between 1 and 10), observable, but </a:t>
            </a:r>
            <a:r>
              <a:rPr lang="en-US" altLang="en-US" i="1"/>
              <a:t>e</a:t>
            </a:r>
            <a:r>
              <a:rPr lang="en-US" altLang="en-US" i="1" baseline="-25000"/>
              <a:t>2</a:t>
            </a:r>
            <a:r>
              <a:rPr lang="en-US" altLang="en-US"/>
              <a:t> nonverifiable by third parties</a:t>
            </a:r>
          </a:p>
          <a:p>
            <a:pPr lvl="1" eaLnBrk="1" hangingPunct="1">
              <a:lnSpc>
                <a:spcPct val="90000"/>
              </a:lnSpc>
            </a:pPr>
            <a:r>
              <a:rPr lang="en-US" altLang="en-US"/>
              <a:t>Efforts are complementary: Principal’s revenue = 10 </a:t>
            </a:r>
            <a:r>
              <a:rPr lang="en-US" altLang="en-US" i="1"/>
              <a:t>e</a:t>
            </a:r>
            <a:r>
              <a:rPr lang="en-US" altLang="en-US" i="1" baseline="-25000"/>
              <a:t>1 </a:t>
            </a:r>
            <a:r>
              <a:rPr lang="en-US" altLang="en-US" i="1"/>
              <a:t>e</a:t>
            </a:r>
            <a:r>
              <a:rPr lang="en-US" altLang="en-US" i="1" baseline="-25000"/>
              <a:t>2</a:t>
            </a:r>
            <a:endParaRPr lang="en-US" altLang="en-US"/>
          </a:p>
          <a:p>
            <a:pPr lvl="1" eaLnBrk="1" hangingPunct="1">
              <a:lnSpc>
                <a:spcPct val="90000"/>
              </a:lnSpc>
            </a:pPr>
            <a:r>
              <a:rPr lang="en-US" altLang="en-US"/>
              <a:t>Cost of effort increases with (</a:t>
            </a:r>
            <a:r>
              <a:rPr lang="en-US" altLang="en-US" i="1"/>
              <a:t>e</a:t>
            </a:r>
            <a:r>
              <a:rPr lang="en-US" altLang="en-US" i="1" baseline="-25000"/>
              <a:t>1</a:t>
            </a:r>
            <a:r>
              <a:rPr lang="en-US" altLang="en-US"/>
              <a:t>+</a:t>
            </a:r>
            <a:r>
              <a:rPr lang="en-US" altLang="en-US" i="1"/>
              <a:t>e</a:t>
            </a:r>
            <a:r>
              <a:rPr lang="en-US" altLang="en-US" i="1" baseline="-25000"/>
              <a:t>2</a:t>
            </a:r>
            <a:r>
              <a:rPr lang="en-US" altLang="en-US"/>
              <a:t>), and convex</a:t>
            </a:r>
          </a:p>
          <a:p>
            <a:pPr lvl="1" eaLnBrk="1" hangingPunct="1">
              <a:lnSpc>
                <a:spcPct val="90000"/>
              </a:lnSpc>
            </a:pPr>
            <a:r>
              <a:rPr lang="en-US" altLang="en-US"/>
              <a:t>Principal chooses a contract for each period:</a:t>
            </a:r>
          </a:p>
          <a:p>
            <a:pPr lvl="2" eaLnBrk="1" hangingPunct="1">
              <a:lnSpc>
                <a:spcPct val="90000"/>
              </a:lnSpc>
            </a:pPr>
            <a:r>
              <a:rPr lang="en-US" altLang="en-US"/>
              <a:t>Piece rate: fixed + variable con </a:t>
            </a:r>
            <a:r>
              <a:rPr lang="en-US" altLang="en-US" i="1"/>
              <a:t>e</a:t>
            </a:r>
            <a:r>
              <a:rPr lang="en-US" altLang="en-US" i="1" baseline="-25000"/>
              <a:t>1</a:t>
            </a:r>
            <a:r>
              <a:rPr lang="en-US" altLang="en-US"/>
              <a:t> + “desired” </a:t>
            </a:r>
            <a:r>
              <a:rPr lang="en-US" altLang="en-US" i="1"/>
              <a:t>ê</a:t>
            </a:r>
            <a:r>
              <a:rPr lang="en-US" altLang="en-US" i="1" baseline="-25000"/>
              <a:t>1</a:t>
            </a:r>
            <a:r>
              <a:rPr lang="en-US" altLang="en-US"/>
              <a:t> y </a:t>
            </a:r>
            <a:r>
              <a:rPr lang="en-US" altLang="en-US" i="1"/>
              <a:t>ê</a:t>
            </a:r>
            <a:r>
              <a:rPr lang="en-US" altLang="en-US" i="1" baseline="-25000"/>
              <a:t>2</a:t>
            </a:r>
            <a:endParaRPr lang="en-US" altLang="en-US"/>
          </a:p>
          <a:p>
            <a:pPr lvl="2" eaLnBrk="1" hangingPunct="1">
              <a:lnSpc>
                <a:spcPct val="90000"/>
              </a:lnSpc>
            </a:pPr>
            <a:r>
              <a:rPr lang="en-US" altLang="en-US"/>
              <a:t>Bonus: fixed + “desired” </a:t>
            </a:r>
            <a:r>
              <a:rPr lang="en-US" altLang="en-US" i="1"/>
              <a:t>ê</a:t>
            </a:r>
            <a:r>
              <a:rPr lang="en-US" altLang="en-US" i="1" baseline="-25000"/>
              <a:t>1</a:t>
            </a:r>
            <a:r>
              <a:rPr lang="en-US" altLang="en-US"/>
              <a:t> y </a:t>
            </a:r>
            <a:r>
              <a:rPr lang="en-US" altLang="en-US" i="1"/>
              <a:t>ê</a:t>
            </a:r>
            <a:r>
              <a:rPr lang="en-US" altLang="en-US" i="1" baseline="-25000"/>
              <a:t>2</a:t>
            </a:r>
            <a:r>
              <a:rPr lang="en-US" altLang="en-US"/>
              <a:t> + bonus after observing </a:t>
            </a:r>
            <a:r>
              <a:rPr lang="en-US" altLang="en-US" i="1"/>
              <a:t>e</a:t>
            </a:r>
            <a:r>
              <a:rPr lang="en-US" altLang="en-US" i="1" baseline="-25000"/>
              <a:t>1</a:t>
            </a:r>
            <a:r>
              <a:rPr lang="en-US" altLang="en-US"/>
              <a:t> &amp; </a:t>
            </a:r>
            <a:r>
              <a:rPr lang="en-US" altLang="en-US" i="1"/>
              <a:t>e</a:t>
            </a:r>
            <a:r>
              <a:rPr lang="en-US" altLang="en-US" i="1" baseline="-25000"/>
              <a:t>2</a:t>
            </a:r>
            <a:r>
              <a:rPr lang="en-US" altLang="en-US"/>
              <a:t> </a:t>
            </a:r>
          </a:p>
          <a:p>
            <a:pPr eaLnBrk="1" hangingPunct="1">
              <a:lnSpc>
                <a:spcPct val="90000"/>
              </a:lnSpc>
            </a:pPr>
            <a:r>
              <a:rPr lang="en-US" altLang="en-US"/>
              <a:t>“Rational” response: given that efforts and bonus are mere promises, principals will offer piece rate and agents will minimize </a:t>
            </a:r>
            <a:r>
              <a:rPr lang="en-US" altLang="en-US" i="1"/>
              <a:t>e</a:t>
            </a:r>
            <a:r>
              <a:rPr lang="en-US" altLang="en-US" i="1" baseline="-25000"/>
              <a:t>2</a:t>
            </a:r>
            <a:r>
              <a:rPr lang="en-US" altLang="en-US"/>
              <a:t> . But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226C1F8-BF03-4433-982B-99A6F03DA2BE}"/>
              </a:ext>
            </a:extLst>
          </p:cNvPr>
          <p:cNvSpPr>
            <a:spLocks noGrp="1" noChangeArrowheads="1"/>
          </p:cNvSpPr>
          <p:nvPr>
            <p:ph type="title"/>
          </p:nvPr>
        </p:nvSpPr>
        <p:spPr>
          <a:xfrm>
            <a:off x="381000" y="381000"/>
            <a:ext cx="8458200" cy="1143000"/>
          </a:xfrm>
        </p:spPr>
        <p:txBody>
          <a:bodyPr/>
          <a:lstStyle/>
          <a:p>
            <a:pPr eaLnBrk="1" hangingPunct="1"/>
            <a:r>
              <a:rPr lang="en-US" altLang="en-US" sz="3200"/>
              <a:t>Fig. 4. Average effort in piece rate and bonus contracts (source: Fehr et al., 2001)</a:t>
            </a:r>
            <a:endParaRPr lang="en-US" altLang="en-US" sz="3200">
              <a:latin typeface="MacmillanRoman" charset="0"/>
            </a:endParaRPr>
          </a:p>
        </p:txBody>
      </p:sp>
      <p:pic>
        <p:nvPicPr>
          <p:cNvPr id="21507" name="Picture 3">
            <a:extLst>
              <a:ext uri="{FF2B5EF4-FFF2-40B4-BE49-F238E27FC236}">
                <a16:creationId xmlns:a16="http://schemas.microsoft.com/office/drawing/2014/main" id="{8D906344-7AF9-4607-82D5-B3DFB4A29852}"/>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85800" y="1676400"/>
            <a:ext cx="7772400" cy="4876800"/>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89683D2-4F5B-4A97-A252-841F949CFFE4}"/>
              </a:ext>
            </a:extLst>
          </p:cNvPr>
          <p:cNvSpPr>
            <a:spLocks noGrp="1" noChangeArrowheads="1"/>
          </p:cNvSpPr>
          <p:nvPr>
            <p:ph type="title"/>
          </p:nvPr>
        </p:nvSpPr>
        <p:spPr>
          <a:xfrm>
            <a:off x="685800" y="228600"/>
            <a:ext cx="7772400" cy="1143000"/>
          </a:xfrm>
        </p:spPr>
        <p:txBody>
          <a:bodyPr/>
          <a:lstStyle/>
          <a:p>
            <a:pPr eaLnBrk="1" hangingPunct="1"/>
            <a:r>
              <a:rPr lang="en-US" altLang="en-US"/>
              <a:t>Analysis of results</a:t>
            </a:r>
          </a:p>
        </p:txBody>
      </p:sp>
      <p:sp>
        <p:nvSpPr>
          <p:cNvPr id="209923" name="Rectangle 3">
            <a:extLst>
              <a:ext uri="{FF2B5EF4-FFF2-40B4-BE49-F238E27FC236}">
                <a16:creationId xmlns:a16="http://schemas.microsoft.com/office/drawing/2014/main" id="{4F788004-D021-4753-BB24-429E83A64C00}"/>
              </a:ext>
            </a:extLst>
          </p:cNvPr>
          <p:cNvSpPr>
            <a:spLocks noGrp="1" noChangeArrowheads="1"/>
          </p:cNvSpPr>
          <p:nvPr>
            <p:ph type="body" idx="1"/>
          </p:nvPr>
        </p:nvSpPr>
        <p:spPr>
          <a:xfrm>
            <a:off x="228600" y="1447800"/>
            <a:ext cx="8686800" cy="4953000"/>
          </a:xfrm>
        </p:spPr>
        <p:txBody>
          <a:bodyPr/>
          <a:lstStyle/>
          <a:p>
            <a:pPr eaLnBrk="1" hangingPunct="1"/>
            <a:r>
              <a:rPr lang="en-US" altLang="en-US"/>
              <a:t>Piece rate</a:t>
            </a:r>
          </a:p>
          <a:p>
            <a:pPr lvl="1" eaLnBrk="1" hangingPunct="1"/>
            <a:r>
              <a:rPr lang="en-US" altLang="en-US"/>
              <a:t>Efforts very unequal</a:t>
            </a:r>
          </a:p>
          <a:p>
            <a:pPr lvl="1" eaLnBrk="1" hangingPunct="1"/>
            <a:r>
              <a:rPr lang="en-US" altLang="en-US" i="1"/>
              <a:t>e</a:t>
            </a:r>
            <a:r>
              <a:rPr lang="en-US" altLang="en-US" i="1" baseline="-25000"/>
              <a:t>2</a:t>
            </a:r>
            <a:r>
              <a:rPr lang="en-US" altLang="en-US"/>
              <a:t> converges to the minimum</a:t>
            </a:r>
          </a:p>
          <a:p>
            <a:pPr eaLnBrk="1" hangingPunct="1"/>
            <a:r>
              <a:rPr lang="en-US" altLang="en-US"/>
              <a:t>Bonus (chosen by 81% of cases)</a:t>
            </a:r>
          </a:p>
          <a:p>
            <a:pPr lvl="1" eaLnBrk="1" hangingPunct="1"/>
            <a:r>
              <a:rPr lang="en-US" altLang="en-US"/>
              <a:t>Reciprocal employers offer bonuses increasing with total effort and decreasing with difference between efforts</a:t>
            </a:r>
          </a:p>
          <a:p>
            <a:pPr lvl="1" eaLnBrk="1" hangingPunct="1"/>
            <a:r>
              <a:rPr lang="en-US" altLang="en-US"/>
              <a:t>Reciprocal employees equalize efforts</a:t>
            </a:r>
          </a:p>
          <a:p>
            <a:pPr eaLnBrk="1" hangingPunct="1"/>
            <a:r>
              <a:rPr lang="en-US" altLang="en-US"/>
              <a:t>Applications: </a:t>
            </a:r>
          </a:p>
          <a:p>
            <a:pPr lvl="1" eaLnBrk="1" hangingPunct="1"/>
            <a:r>
              <a:rPr lang="en-US" altLang="en-US"/>
              <a:t>Avoid partial measurement of performance</a:t>
            </a:r>
          </a:p>
          <a:p>
            <a:pPr lvl="1" eaLnBrk="1" hangingPunct="1"/>
            <a:r>
              <a:rPr lang="en-US" altLang="en-US"/>
              <a:t>What is the consequence that parties have unforfeitable “right” to “appeal” to courts?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additive="base">
                                        <p:cTn id="7" dur="500" fill="hold"/>
                                        <p:tgtEl>
                                          <p:spTgt spid="209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99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anim calcmode="lin" valueType="num">
                                      <p:cBhvr additive="base">
                                        <p:cTn id="11" dur="500" fill="hold"/>
                                        <p:tgtEl>
                                          <p:spTgt spid="2099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99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anim calcmode="lin" valueType="num">
                                      <p:cBhvr additive="base">
                                        <p:cTn id="15" dur="500" fill="hold"/>
                                        <p:tgtEl>
                                          <p:spTgt spid="2099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09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09923">
                                            <p:txEl>
                                              <p:pRg st="3" end="3"/>
                                            </p:txEl>
                                          </p:spTgt>
                                        </p:tgtEl>
                                        <p:attrNameLst>
                                          <p:attrName>style.visibility</p:attrName>
                                        </p:attrNameLst>
                                      </p:cBhvr>
                                      <p:to>
                                        <p:strVal val="visible"/>
                                      </p:to>
                                    </p:set>
                                    <p:anim calcmode="lin" valueType="num">
                                      <p:cBhvr additive="base">
                                        <p:cTn id="21" dur="500" fill="hold"/>
                                        <p:tgtEl>
                                          <p:spTgt spid="2099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992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9923">
                                            <p:txEl>
                                              <p:pRg st="4" end="4"/>
                                            </p:txEl>
                                          </p:spTgt>
                                        </p:tgtEl>
                                        <p:attrNameLst>
                                          <p:attrName>style.visibility</p:attrName>
                                        </p:attrNameLst>
                                      </p:cBhvr>
                                      <p:to>
                                        <p:strVal val="visible"/>
                                      </p:to>
                                    </p:set>
                                    <p:anim calcmode="lin" valueType="num">
                                      <p:cBhvr additive="base">
                                        <p:cTn id="25" dur="500" fill="hold"/>
                                        <p:tgtEl>
                                          <p:spTgt spid="2099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992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9923">
                                            <p:txEl>
                                              <p:pRg st="5" end="5"/>
                                            </p:txEl>
                                          </p:spTgt>
                                        </p:tgtEl>
                                        <p:attrNameLst>
                                          <p:attrName>style.visibility</p:attrName>
                                        </p:attrNameLst>
                                      </p:cBhvr>
                                      <p:to>
                                        <p:strVal val="visible"/>
                                      </p:to>
                                    </p:set>
                                    <p:anim calcmode="lin" valueType="num">
                                      <p:cBhvr additive="base">
                                        <p:cTn id="29" dur="500" fill="hold"/>
                                        <p:tgtEl>
                                          <p:spTgt spid="2099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099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9923">
                                            <p:txEl>
                                              <p:pRg st="6" end="6"/>
                                            </p:txEl>
                                          </p:spTgt>
                                        </p:tgtEl>
                                        <p:attrNameLst>
                                          <p:attrName>style.visibility</p:attrName>
                                        </p:attrNameLst>
                                      </p:cBhvr>
                                      <p:to>
                                        <p:strVal val="visible"/>
                                      </p:to>
                                    </p:set>
                                    <p:anim calcmode="lin" valueType="num">
                                      <p:cBhvr additive="base">
                                        <p:cTn id="35" dur="500" fill="hold"/>
                                        <p:tgtEl>
                                          <p:spTgt spid="2099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992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9923">
                                            <p:txEl>
                                              <p:pRg st="7" end="7"/>
                                            </p:txEl>
                                          </p:spTgt>
                                        </p:tgtEl>
                                        <p:attrNameLst>
                                          <p:attrName>style.visibility</p:attrName>
                                        </p:attrNameLst>
                                      </p:cBhvr>
                                      <p:to>
                                        <p:strVal val="visible"/>
                                      </p:to>
                                    </p:set>
                                    <p:anim calcmode="lin" valueType="num">
                                      <p:cBhvr additive="base">
                                        <p:cTn id="39" dur="500" fill="hold"/>
                                        <p:tgtEl>
                                          <p:spTgt spid="20992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992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09923">
                                            <p:txEl>
                                              <p:pRg st="8" end="8"/>
                                            </p:txEl>
                                          </p:spTgt>
                                        </p:tgtEl>
                                        <p:attrNameLst>
                                          <p:attrName>style.visibility</p:attrName>
                                        </p:attrNameLst>
                                      </p:cBhvr>
                                      <p:to>
                                        <p:strVal val="visible"/>
                                      </p:to>
                                    </p:set>
                                    <p:anim calcmode="lin" valueType="num">
                                      <p:cBhvr additive="base">
                                        <p:cTn id="43" dur="500" fill="hold"/>
                                        <p:tgtEl>
                                          <p:spTgt spid="20992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99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572C34F0-8B4D-40EB-B343-0BBC3BEED30D}"/>
              </a:ext>
            </a:extLst>
          </p:cNvPr>
          <p:cNvSpPr>
            <a:spLocks noGrp="1" noChangeArrowheads="1"/>
          </p:cNvSpPr>
          <p:nvPr>
            <p:ph type="title"/>
          </p:nvPr>
        </p:nvSpPr>
        <p:spPr/>
        <p:txBody>
          <a:bodyPr/>
          <a:lstStyle/>
          <a:p>
            <a:pPr eaLnBrk="1" hangingPunct="1"/>
            <a:r>
              <a:rPr lang="en-US" altLang="en-US" dirty="0"/>
              <a:t>4. Incentives based on reciprocity and repetition</a:t>
            </a:r>
          </a:p>
        </p:txBody>
      </p:sp>
      <p:sp>
        <p:nvSpPr>
          <p:cNvPr id="23555" name="Rectangle 1027">
            <a:extLst>
              <a:ext uri="{FF2B5EF4-FFF2-40B4-BE49-F238E27FC236}">
                <a16:creationId xmlns:a16="http://schemas.microsoft.com/office/drawing/2014/main" id="{415CF35F-F1FF-4D1C-919D-15D7E5D4849E}"/>
              </a:ext>
            </a:extLst>
          </p:cNvPr>
          <p:cNvSpPr>
            <a:spLocks noGrp="1" noChangeArrowheads="1"/>
          </p:cNvSpPr>
          <p:nvPr>
            <p:ph type="body" idx="1"/>
          </p:nvPr>
        </p:nvSpPr>
        <p:spPr>
          <a:xfrm>
            <a:off x="381000" y="1981200"/>
            <a:ext cx="8458200" cy="4572000"/>
          </a:xfrm>
        </p:spPr>
        <p:txBody>
          <a:bodyPr/>
          <a:lstStyle/>
          <a:p>
            <a:pPr eaLnBrk="1" hangingPunct="1"/>
            <a:r>
              <a:rPr lang="en-US" altLang="en-US"/>
              <a:t>Experiment as in the first experiment (“gift exchange”), comparing:</a:t>
            </a:r>
          </a:p>
          <a:p>
            <a:pPr eaLnBrk="1" hangingPunct="1"/>
            <a:r>
              <a:rPr lang="en-US" altLang="en-US"/>
              <a:t>one-shot</a:t>
            </a:r>
          </a:p>
          <a:p>
            <a:pPr eaLnBrk="1" hangingPunct="1"/>
            <a:r>
              <a:rPr lang="en-US" altLang="en-US"/>
              <a:t>repeated interaction</a:t>
            </a:r>
          </a:p>
          <a:p>
            <a:pPr lvl="1" eaLnBrk="1" hangingPunct="1"/>
            <a:r>
              <a:rPr lang="en-US" altLang="en-US"/>
              <a:t>Repeated 15 times with t</a:t>
            </a:r>
            <a:r>
              <a:rPr lang="en-US" altLang="en-US" sz="2000"/>
              <a:t>raders identified with an ID number</a:t>
            </a:r>
          </a:p>
          <a:p>
            <a:pPr lvl="1" eaLnBrk="1" hangingPunct="1"/>
            <a:r>
              <a:rPr lang="en-US" altLang="en-US" sz="2000"/>
              <a:t>Offers include wage, </a:t>
            </a:r>
            <a:r>
              <a:rPr lang="en-US" altLang="en-US" sz="2000" i="1"/>
              <a:t>w</a:t>
            </a:r>
            <a:r>
              <a:rPr lang="en-US" altLang="en-US" sz="2000"/>
              <a:t>; desired effort, </a:t>
            </a:r>
            <a:r>
              <a:rPr lang="en-US" altLang="en-US" sz="2000" i="1"/>
              <a:t>ê</a:t>
            </a:r>
            <a:r>
              <a:rPr lang="en-US" altLang="en-US" sz="2000"/>
              <a:t>, employer ID) and can be</a:t>
            </a:r>
          </a:p>
          <a:p>
            <a:pPr lvl="2" eaLnBrk="1" hangingPunct="1"/>
            <a:r>
              <a:rPr lang="en-US" altLang="en-US"/>
              <a:t>Private to </a:t>
            </a:r>
            <a:r>
              <a:rPr lang="en-US" altLang="en-US" sz="1800"/>
              <a:t>as specific</a:t>
            </a:r>
            <a:r>
              <a:rPr lang="en-US" altLang="en-US"/>
              <a:t> worker </a:t>
            </a:r>
            <a:r>
              <a:rPr lang="en-US" altLang="en-US">
                <a:sym typeface="Wingdings" panose="05000000000000000000" pitchFamily="2" charset="2"/>
              </a:rPr>
              <a:t> long term relationship</a:t>
            </a:r>
            <a:endParaRPr lang="en-US" altLang="en-US"/>
          </a:p>
          <a:p>
            <a:pPr lvl="2" eaLnBrk="1" hangingPunct="1"/>
            <a:r>
              <a:rPr lang="en-US" altLang="en-US"/>
              <a:t>Public to all workers </a:t>
            </a:r>
          </a:p>
          <a:p>
            <a:pPr lvl="1" eaLnBrk="1" hangingPunct="1"/>
            <a:r>
              <a:rPr lang="en-US" altLang="en-US"/>
              <a:t>7 employers, 10 workers </a:t>
            </a:r>
            <a:r>
              <a:rPr lang="en-US" altLang="en-US">
                <a:sym typeface="Wingdings" panose="05000000000000000000" pitchFamily="2" charset="2"/>
              </a:rPr>
              <a:t> “firing” is a punishment</a:t>
            </a:r>
          </a:p>
          <a:p>
            <a:pPr lvl="1" eaLnBrk="1" hangingPunct="1"/>
            <a:r>
              <a:rPr lang="en-US" altLang="en-US">
                <a:sym typeface="Wingdings" panose="05000000000000000000" pitchFamily="2" charset="2"/>
              </a:rPr>
              <a:t>Will the availability of firing crowd out cooperation?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DA3BD2C-5376-40F3-B889-F822428E57DB}"/>
              </a:ext>
            </a:extLst>
          </p:cNvPr>
          <p:cNvSpPr>
            <a:spLocks noGrp="1" noChangeArrowheads="1"/>
          </p:cNvSpPr>
          <p:nvPr>
            <p:ph type="title"/>
          </p:nvPr>
        </p:nvSpPr>
        <p:spPr>
          <a:xfrm>
            <a:off x="304800" y="0"/>
            <a:ext cx="8458200" cy="1752600"/>
          </a:xfrm>
        </p:spPr>
        <p:txBody>
          <a:bodyPr/>
          <a:lstStyle/>
          <a:p>
            <a:pPr eaLnBrk="1" hangingPunct="1"/>
            <a:r>
              <a:rPr lang="en-US" altLang="en-US" sz="3200" dirty="0"/>
              <a:t>Fig. 5. Distribution of effort in one-shot and endogenously repeated gift exchange games (source: Brown et al., 2001)</a:t>
            </a:r>
            <a:endParaRPr lang="en-US" altLang="en-US" sz="3200" dirty="0">
              <a:latin typeface="MacmillanRoman" charset="0"/>
            </a:endParaRPr>
          </a:p>
        </p:txBody>
      </p:sp>
      <p:pic>
        <p:nvPicPr>
          <p:cNvPr id="24579" name="Picture 3">
            <a:extLst>
              <a:ext uri="{FF2B5EF4-FFF2-40B4-BE49-F238E27FC236}">
                <a16:creationId xmlns:a16="http://schemas.microsoft.com/office/drawing/2014/main" id="{98E99779-EB1C-4E3B-87B4-3E9BB23B2CF8}"/>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85800" y="1752600"/>
            <a:ext cx="7772400" cy="4876800"/>
          </a:xfr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47F3007-E23D-4E3D-8AA4-7DA576C84B91}"/>
              </a:ext>
            </a:extLst>
          </p:cNvPr>
          <p:cNvSpPr>
            <a:spLocks noGrp="1" noChangeArrowheads="1"/>
          </p:cNvSpPr>
          <p:nvPr>
            <p:ph type="title"/>
          </p:nvPr>
        </p:nvSpPr>
        <p:spPr>
          <a:xfrm>
            <a:off x="685800" y="381000"/>
            <a:ext cx="7772400" cy="1143000"/>
          </a:xfrm>
        </p:spPr>
        <p:txBody>
          <a:bodyPr/>
          <a:lstStyle/>
          <a:p>
            <a:pPr eaLnBrk="1" hangingPunct="1"/>
            <a:r>
              <a:rPr lang="en-US" altLang="en-US" dirty="0"/>
              <a:t>Analysis of results</a:t>
            </a:r>
          </a:p>
        </p:txBody>
      </p:sp>
      <p:sp>
        <p:nvSpPr>
          <p:cNvPr id="211971" name="Rectangle 3">
            <a:extLst>
              <a:ext uri="{FF2B5EF4-FFF2-40B4-BE49-F238E27FC236}">
                <a16:creationId xmlns:a16="http://schemas.microsoft.com/office/drawing/2014/main" id="{3B4AD944-CF56-4A17-A26A-1B3995379984}"/>
              </a:ext>
            </a:extLst>
          </p:cNvPr>
          <p:cNvSpPr>
            <a:spLocks noGrp="1" noChangeArrowheads="1"/>
          </p:cNvSpPr>
          <p:nvPr>
            <p:ph type="body" idx="1"/>
          </p:nvPr>
        </p:nvSpPr>
        <p:spPr>
          <a:xfrm>
            <a:off x="457200" y="1524000"/>
            <a:ext cx="8305800" cy="5029200"/>
          </a:xfrm>
        </p:spPr>
        <p:txBody>
          <a:bodyPr/>
          <a:lstStyle/>
          <a:p>
            <a:pPr eaLnBrk="1" hangingPunct="1"/>
            <a:r>
              <a:rPr lang="en-US" altLang="en-US"/>
              <a:t>One shot</a:t>
            </a:r>
          </a:p>
          <a:p>
            <a:pPr lvl="1" eaLnBrk="1" hangingPunct="1"/>
            <a:r>
              <a:rPr lang="en-US" altLang="en-US"/>
              <a:t>Mode at minimum effort (43% of selfish workers)</a:t>
            </a:r>
          </a:p>
          <a:p>
            <a:pPr lvl="1" eaLnBrk="1" hangingPunct="1"/>
            <a:r>
              <a:rPr lang="en-US" altLang="en-US"/>
              <a:t>Majority of efforts at greater than minimum</a:t>
            </a:r>
          </a:p>
          <a:p>
            <a:pPr eaLnBrk="1" hangingPunct="1"/>
            <a:r>
              <a:rPr lang="en-US" altLang="en-US"/>
              <a:t>Repeated</a:t>
            </a:r>
          </a:p>
          <a:p>
            <a:pPr lvl="1" eaLnBrk="1" hangingPunct="1"/>
            <a:r>
              <a:rPr lang="en-US" altLang="en-US"/>
              <a:t>Mode at maximum effort (35% of selfish workers)</a:t>
            </a:r>
          </a:p>
          <a:p>
            <a:pPr lvl="1" eaLnBrk="1" hangingPunct="1"/>
            <a:r>
              <a:rPr lang="en-US" altLang="en-US"/>
              <a:t>Majority of efforts lower than maximum</a:t>
            </a:r>
          </a:p>
          <a:p>
            <a:pPr eaLnBrk="1" hangingPunct="1"/>
            <a:r>
              <a:rPr lang="en-US" altLang="en-US"/>
              <a:t>Applications: </a:t>
            </a:r>
          </a:p>
          <a:p>
            <a:pPr lvl="1" eaLnBrk="1" hangingPunct="1"/>
            <a:r>
              <a:rPr lang="en-US" altLang="en-US"/>
              <a:t>Conventional reciprocity has a substantial effect</a:t>
            </a:r>
          </a:p>
          <a:p>
            <a:pPr lvl="1" eaLnBrk="1" hangingPunct="1"/>
            <a:r>
              <a:rPr lang="en-US" altLang="en-US"/>
              <a:t>Firing did not crowd out voluntary cooperation </a:t>
            </a:r>
            <a:r>
              <a:rPr lang="en-US" altLang="en-US">
                <a:sym typeface="Wingdings" panose="05000000000000000000" pitchFamily="2" charset="2"/>
              </a:rPr>
              <a:t> </a:t>
            </a:r>
            <a:r>
              <a:rPr lang="en-US" altLang="en-US"/>
              <a:t>Punishments should be implemented implicitly, without “offending” cooperators nor signaling to be a bad type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anim calcmode="lin" valueType="num">
                                      <p:cBhvr additive="base">
                                        <p:cTn id="11" dur="500" fill="hold"/>
                                        <p:tgtEl>
                                          <p:spTgt spid="2119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19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anim calcmode="lin" valueType="num">
                                      <p:cBhvr additive="base">
                                        <p:cTn id="15" dur="500" fill="hold"/>
                                        <p:tgtEl>
                                          <p:spTgt spid="2119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11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11971">
                                            <p:txEl>
                                              <p:pRg st="3" end="3"/>
                                            </p:txEl>
                                          </p:spTgt>
                                        </p:tgtEl>
                                        <p:attrNameLst>
                                          <p:attrName>style.visibility</p:attrName>
                                        </p:attrNameLst>
                                      </p:cBhvr>
                                      <p:to>
                                        <p:strVal val="visible"/>
                                      </p:to>
                                    </p:set>
                                    <p:anim calcmode="lin" valueType="num">
                                      <p:cBhvr additive="base">
                                        <p:cTn id="21" dur="500" fill="hold"/>
                                        <p:tgtEl>
                                          <p:spTgt spid="2119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1197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11971">
                                            <p:txEl>
                                              <p:pRg st="4" end="4"/>
                                            </p:txEl>
                                          </p:spTgt>
                                        </p:tgtEl>
                                        <p:attrNameLst>
                                          <p:attrName>style.visibility</p:attrName>
                                        </p:attrNameLst>
                                      </p:cBhvr>
                                      <p:to>
                                        <p:strVal val="visible"/>
                                      </p:to>
                                    </p:set>
                                    <p:anim calcmode="lin" valueType="num">
                                      <p:cBhvr additive="base">
                                        <p:cTn id="25" dur="500" fill="hold"/>
                                        <p:tgtEl>
                                          <p:spTgt spid="2119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197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1971">
                                            <p:txEl>
                                              <p:pRg st="5" end="5"/>
                                            </p:txEl>
                                          </p:spTgt>
                                        </p:tgtEl>
                                        <p:attrNameLst>
                                          <p:attrName>style.visibility</p:attrName>
                                        </p:attrNameLst>
                                      </p:cBhvr>
                                      <p:to>
                                        <p:strVal val="visible"/>
                                      </p:to>
                                    </p:set>
                                    <p:anim calcmode="lin" valueType="num">
                                      <p:cBhvr additive="base">
                                        <p:cTn id="29" dur="500" fill="hold"/>
                                        <p:tgtEl>
                                          <p:spTgt spid="21197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19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1971">
                                            <p:txEl>
                                              <p:pRg st="6" end="6"/>
                                            </p:txEl>
                                          </p:spTgt>
                                        </p:tgtEl>
                                        <p:attrNameLst>
                                          <p:attrName>style.visibility</p:attrName>
                                        </p:attrNameLst>
                                      </p:cBhvr>
                                      <p:to>
                                        <p:strVal val="visible"/>
                                      </p:to>
                                    </p:set>
                                    <p:anim calcmode="lin" valueType="num">
                                      <p:cBhvr additive="base">
                                        <p:cTn id="35" dur="500" fill="hold"/>
                                        <p:tgtEl>
                                          <p:spTgt spid="21197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197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1971">
                                            <p:txEl>
                                              <p:pRg st="7" end="7"/>
                                            </p:txEl>
                                          </p:spTgt>
                                        </p:tgtEl>
                                        <p:attrNameLst>
                                          <p:attrName>style.visibility</p:attrName>
                                        </p:attrNameLst>
                                      </p:cBhvr>
                                      <p:to>
                                        <p:strVal val="visible"/>
                                      </p:to>
                                    </p:set>
                                    <p:anim calcmode="lin" valueType="num">
                                      <p:cBhvr additive="base">
                                        <p:cTn id="39" dur="500" fill="hold"/>
                                        <p:tgtEl>
                                          <p:spTgt spid="21197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1197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1971">
                                            <p:txEl>
                                              <p:pRg st="8" end="8"/>
                                            </p:txEl>
                                          </p:spTgt>
                                        </p:tgtEl>
                                        <p:attrNameLst>
                                          <p:attrName>style.visibility</p:attrName>
                                        </p:attrNameLst>
                                      </p:cBhvr>
                                      <p:to>
                                        <p:strVal val="visible"/>
                                      </p:to>
                                    </p:set>
                                    <p:anim calcmode="lin" valueType="num">
                                      <p:cBhvr additive="base">
                                        <p:cTn id="43" dur="500" fill="hold"/>
                                        <p:tgtEl>
                                          <p:spTgt spid="21197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19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13218-330F-45DC-9CD5-1955265C137E}"/>
              </a:ext>
            </a:extLst>
          </p:cNvPr>
          <p:cNvSpPr>
            <a:spLocks noGrp="1"/>
          </p:cNvSpPr>
          <p:nvPr>
            <p:ph type="title"/>
          </p:nvPr>
        </p:nvSpPr>
        <p:spPr>
          <a:xfrm>
            <a:off x="685800" y="0"/>
            <a:ext cx="7772400" cy="1143000"/>
          </a:xfrm>
        </p:spPr>
        <p:txBody>
          <a:bodyPr/>
          <a:lstStyle/>
          <a:p>
            <a:r>
              <a:rPr lang="en-US" sz="3200" dirty="0"/>
              <a:t>How do you explain these differences?</a:t>
            </a:r>
          </a:p>
        </p:txBody>
      </p:sp>
      <p:graphicFrame>
        <p:nvGraphicFramePr>
          <p:cNvPr id="1026" name="Object 3">
            <a:extLst>
              <a:ext uri="{FF2B5EF4-FFF2-40B4-BE49-F238E27FC236}">
                <a16:creationId xmlns:a16="http://schemas.microsoft.com/office/drawing/2014/main" id="{E866DA2C-EC34-4B80-9310-0E3BA3F9AD43}"/>
              </a:ext>
            </a:extLst>
          </p:cNvPr>
          <p:cNvGraphicFramePr>
            <a:graphicFrameLocks noGrp="1" noChangeAspect="1"/>
          </p:cNvGraphicFramePr>
          <p:nvPr>
            <p:ph idx="1"/>
            <p:extLst>
              <p:ext uri="{D42A27DB-BD31-4B8C-83A1-F6EECF244321}">
                <p14:modId xmlns:p14="http://schemas.microsoft.com/office/powerpoint/2010/main" val="4057372239"/>
              </p:ext>
            </p:extLst>
          </p:nvPr>
        </p:nvGraphicFramePr>
        <p:xfrm>
          <a:off x="1605117" y="838200"/>
          <a:ext cx="6091083" cy="5038139"/>
        </p:xfrm>
        <a:graphic>
          <a:graphicData uri="http://schemas.openxmlformats.org/presentationml/2006/ole">
            <mc:AlternateContent xmlns:mc="http://schemas.openxmlformats.org/markup-compatibility/2006">
              <mc:Choice xmlns:v="urn:schemas-microsoft-com:vml" Requires="v">
                <p:oleObj r:id="rId3" imgW="4352381" imgH="3600000" progId="MSPhotoEd.3">
                  <p:embed/>
                </p:oleObj>
              </mc:Choice>
              <mc:Fallback>
                <p:oleObj r:id="rId3" imgW="4352381" imgH="3600000" progId="MSPhotoEd.3">
                  <p:embed/>
                  <p:pic>
                    <p:nvPicPr>
                      <p:cNvPr id="1026" name="Object 3">
                        <a:extLst>
                          <a:ext uri="{FF2B5EF4-FFF2-40B4-BE49-F238E27FC236}">
                            <a16:creationId xmlns:a16="http://schemas.microsoft.com/office/drawing/2014/main" id="{E866DA2C-EC34-4B80-9310-0E3BA3F9A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117" y="838200"/>
                        <a:ext cx="6091083" cy="5038139"/>
                      </a:xfrm>
                      <a:prstGeom prst="rect">
                        <a:avLst/>
                      </a:prstGeom>
                      <a:noFill/>
                      <a:ln>
                        <a:noFill/>
                      </a:ln>
                      <a:effectLst/>
                    </p:spPr>
                  </p:pic>
                </p:oleObj>
              </mc:Fallback>
            </mc:AlternateContent>
          </a:graphicData>
        </a:graphic>
      </p:graphicFrame>
      <p:sp>
        <p:nvSpPr>
          <p:cNvPr id="1027" name="Rectangle 2">
            <a:extLst>
              <a:ext uri="{FF2B5EF4-FFF2-40B4-BE49-F238E27FC236}">
                <a16:creationId xmlns:a16="http://schemas.microsoft.com/office/drawing/2014/main" id="{9BF42D36-858D-48A8-B7F7-AAB881231471}"/>
              </a:ext>
            </a:extLst>
          </p:cNvPr>
          <p:cNvSpPr>
            <a:spLocks noChangeArrowheads="1"/>
          </p:cNvSpPr>
          <p:nvPr/>
        </p:nvSpPr>
        <p:spPr bwMode="auto">
          <a:xfrm>
            <a:off x="2395538"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028" name="Text Box 4">
            <a:extLst>
              <a:ext uri="{FF2B5EF4-FFF2-40B4-BE49-F238E27FC236}">
                <a16:creationId xmlns:a16="http://schemas.microsoft.com/office/drawing/2014/main" id="{9C78FD41-9015-4D8E-8379-352B64814747}"/>
              </a:ext>
            </a:extLst>
          </p:cNvPr>
          <p:cNvSpPr txBox="1">
            <a:spLocks noChangeArrowheads="1"/>
          </p:cNvSpPr>
          <p:nvPr/>
        </p:nvSpPr>
        <p:spPr bwMode="auto">
          <a:xfrm>
            <a:off x="304800" y="5943600"/>
            <a:ext cx="845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dirty="0">
                <a:latin typeface="+mj-lt"/>
              </a:rPr>
              <a:t>Please</a:t>
            </a:r>
            <a:r>
              <a:rPr lang="es-ES_tradnl" altLang="en-US" sz="1400" dirty="0">
                <a:latin typeface="+mj-lt"/>
              </a:rPr>
              <a:t>, </a:t>
            </a:r>
            <a:r>
              <a:rPr lang="en-US" altLang="en-US" sz="1400" dirty="0">
                <a:latin typeface="+mj-lt"/>
              </a:rPr>
              <a:t>use insights from this topic, but also two basic some concepts studied in Business Economics. You may see </a:t>
            </a:r>
            <a:r>
              <a:rPr lang="en-US" altLang="en-US" sz="1400" dirty="0">
                <a:latin typeface="+mj-lt"/>
                <a:hlinkClick r:id="rId5"/>
              </a:rPr>
              <a:t>a description</a:t>
            </a:r>
            <a:r>
              <a:rPr lang="en-US" altLang="en-US" sz="1400" dirty="0">
                <a:latin typeface="+mj-lt"/>
              </a:rPr>
              <a:t> and discussion in </a:t>
            </a:r>
            <a:r>
              <a:rPr lang="en-US" altLang="en-US" sz="1400" dirty="0">
                <a:latin typeface="+mj-lt"/>
                <a:hlinkClick r:id="rId6"/>
              </a:rPr>
              <a:t>this paper</a:t>
            </a:r>
            <a:r>
              <a:rPr lang="en-US" altLang="en-US" sz="1400" dirty="0">
                <a:latin typeface="+mj-lt"/>
              </a:rPr>
              <a:t>. </a:t>
            </a:r>
            <a:r>
              <a:rPr lang="en-US" altLang="en-US" sz="1400" dirty="0" err="1">
                <a:solidFill>
                  <a:schemeClr val="bg1"/>
                </a:solidFill>
                <a:latin typeface="+mj-lt"/>
              </a:rPr>
              <a:t>er</a:t>
            </a:r>
            <a:r>
              <a:rPr lang="en-US" altLang="en-US" sz="1400" dirty="0">
                <a:solidFill>
                  <a:schemeClr val="bg1"/>
                </a:solidFill>
                <a:latin typeface="+mj-lt"/>
              </a:rPr>
              <a:t> ‘0</a:t>
            </a:r>
            <a:r>
              <a:rPr lang="en-US" altLang="en-US" sz="1200" dirty="0">
                <a:solidFill>
                  <a:schemeClr val="bg1"/>
                </a:solidFill>
              </a:rPr>
              <a:t>4</a:t>
            </a:r>
            <a:endParaRPr lang="en-US" altLang="en-US" dirty="0">
              <a:solidFill>
                <a:schemeClr val="bg1"/>
              </a:solidFill>
            </a:endParaRPr>
          </a:p>
        </p:txBody>
      </p:sp>
    </p:spTree>
    <p:extLst>
      <p:ext uri="{BB962C8B-B14F-4D97-AF65-F5344CB8AC3E}">
        <p14:creationId xmlns:p14="http://schemas.microsoft.com/office/powerpoint/2010/main" val="3772944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A3E4DD3-E6E4-47FA-8066-53B440934795}"/>
              </a:ext>
            </a:extLst>
          </p:cNvPr>
          <p:cNvSpPr>
            <a:spLocks noGrp="1" noChangeArrowheads="1"/>
          </p:cNvSpPr>
          <p:nvPr>
            <p:ph type="title"/>
          </p:nvPr>
        </p:nvSpPr>
        <p:spPr/>
        <p:txBody>
          <a:bodyPr/>
          <a:lstStyle/>
          <a:p>
            <a:pPr eaLnBrk="1" hangingPunct="1"/>
            <a:r>
              <a:rPr lang="en-US" altLang="en-US" dirty="0"/>
              <a:t>II. Social approval</a:t>
            </a:r>
          </a:p>
        </p:txBody>
      </p:sp>
      <p:sp>
        <p:nvSpPr>
          <p:cNvPr id="26627" name="Rectangle 3">
            <a:extLst>
              <a:ext uri="{FF2B5EF4-FFF2-40B4-BE49-F238E27FC236}">
                <a16:creationId xmlns:a16="http://schemas.microsoft.com/office/drawing/2014/main" id="{128A8EBF-777E-4A0A-8DB4-95BA6E1B9361}"/>
              </a:ext>
            </a:extLst>
          </p:cNvPr>
          <p:cNvSpPr>
            <a:spLocks noGrp="1" noChangeArrowheads="1"/>
          </p:cNvSpPr>
          <p:nvPr>
            <p:ph type="body" idx="1"/>
          </p:nvPr>
        </p:nvSpPr>
        <p:spPr/>
        <p:txBody>
          <a:bodyPr/>
          <a:lstStyle/>
          <a:p>
            <a:pPr eaLnBrk="1" hangingPunct="1">
              <a:lnSpc>
                <a:spcPct val="90000"/>
              </a:lnSpc>
            </a:pPr>
            <a:r>
              <a:rPr lang="en-US" altLang="en-US" sz="2400" dirty="0"/>
              <a:t>Social approval and disapproval modify conduct, not only because they generate future benefits but because they</a:t>
            </a:r>
            <a:r>
              <a:rPr lang="en-US" altLang="en-US" sz="2400" i="1" dirty="0"/>
              <a:t> trigger emotions</a:t>
            </a:r>
          </a:p>
          <a:p>
            <a:pPr eaLnBrk="1" hangingPunct="1">
              <a:lnSpc>
                <a:spcPct val="90000"/>
              </a:lnSpc>
            </a:pPr>
            <a:r>
              <a:rPr lang="en-US" altLang="en-US" sz="2400" dirty="0"/>
              <a:t>Experiment</a:t>
            </a:r>
          </a:p>
          <a:p>
            <a:pPr lvl="1" eaLnBrk="1" hangingPunct="1">
              <a:lnSpc>
                <a:spcPct val="90000"/>
              </a:lnSpc>
            </a:pPr>
            <a:r>
              <a:rPr lang="en-US" altLang="en-US" sz="2000" dirty="0"/>
              <a:t>Each one of 10 strangers contributes x€ to a common pool, the pool is doubled and divided equally among the 10 </a:t>
            </a:r>
            <a:r>
              <a:rPr lang="en-US" altLang="en-US" sz="2000" dirty="0">
                <a:sym typeface="Wingdings" panose="05000000000000000000" pitchFamily="2" charset="2"/>
              </a:rPr>
              <a:t> </a:t>
            </a:r>
            <a:r>
              <a:rPr lang="en-US" altLang="en-US" sz="2000" dirty="0"/>
              <a:t>the individual contributing 1€ loses 0.2€</a:t>
            </a:r>
          </a:p>
          <a:p>
            <a:pPr lvl="1" eaLnBrk="1" hangingPunct="1">
              <a:lnSpc>
                <a:spcPct val="90000"/>
              </a:lnSpc>
            </a:pPr>
            <a:r>
              <a:rPr lang="en-US" altLang="en-US" sz="2000" dirty="0"/>
              <a:t>Two cases, depending on contributions being: </a:t>
            </a:r>
          </a:p>
          <a:p>
            <a:pPr lvl="2" eaLnBrk="1" hangingPunct="1">
              <a:lnSpc>
                <a:spcPct val="90000"/>
              </a:lnSpc>
            </a:pPr>
            <a:r>
              <a:rPr lang="en-US" altLang="en-US" sz="1800" dirty="0"/>
              <a:t>Anonymous </a:t>
            </a:r>
            <a:r>
              <a:rPr lang="en-US" altLang="en-US" sz="1800" dirty="0">
                <a:sym typeface="Wingdings" panose="05000000000000000000" pitchFamily="2" charset="2"/>
              </a:rPr>
              <a:t> they contribute 34% of endowment</a:t>
            </a:r>
          </a:p>
          <a:p>
            <a:pPr lvl="2" eaLnBrk="1" hangingPunct="1">
              <a:lnSpc>
                <a:spcPct val="90000"/>
              </a:lnSpc>
            </a:pPr>
            <a:r>
              <a:rPr lang="en-US" altLang="en-US" sz="1800" dirty="0"/>
              <a:t>Public </a:t>
            </a:r>
            <a:r>
              <a:rPr lang="en-US" altLang="en-US" sz="1800" dirty="0">
                <a:sym typeface="Wingdings" panose="05000000000000000000" pitchFamily="2" charset="2"/>
              </a:rPr>
              <a:t> idem </a:t>
            </a:r>
            <a:r>
              <a:rPr lang="en-US" altLang="en-US" sz="1800">
                <a:sym typeface="Wingdings" panose="05000000000000000000" pitchFamily="2" charset="2"/>
              </a:rPr>
              <a:t>68%</a:t>
            </a:r>
            <a:endParaRPr lang="en-US" altLang="en-US" sz="1800" dirty="0">
              <a:sym typeface="Wingdings" panose="05000000000000000000" pitchFamily="2" charset="2"/>
            </a:endParaRPr>
          </a:p>
        </p:txBody>
      </p:sp>
      <p:sp>
        <p:nvSpPr>
          <p:cNvPr id="2" name="CuadroTexto 1">
            <a:extLst>
              <a:ext uri="{FF2B5EF4-FFF2-40B4-BE49-F238E27FC236}">
                <a16:creationId xmlns:a16="http://schemas.microsoft.com/office/drawing/2014/main" id="{FF1BABAB-2E93-82D7-F66D-5DB8CDAED8CF}"/>
              </a:ext>
            </a:extLst>
          </p:cNvPr>
          <p:cNvSpPr txBox="1"/>
          <p:nvPr/>
        </p:nvSpPr>
        <p:spPr>
          <a:xfrm>
            <a:off x="2505694" y="843148"/>
            <a:ext cx="184731" cy="461665"/>
          </a:xfrm>
          <a:prstGeom prst="rect">
            <a:avLst/>
          </a:prstGeom>
          <a:noFill/>
        </p:spPr>
        <p:txBody>
          <a:bodyPr wrap="none" rtlCol="0">
            <a:spAutoFit/>
          </a:bodyPr>
          <a:lstStyle/>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a:extLst>
              <a:ext uri="{FF2B5EF4-FFF2-40B4-BE49-F238E27FC236}">
                <a16:creationId xmlns:a16="http://schemas.microsoft.com/office/drawing/2014/main" id="{07D9C79A-305F-40BA-AB4D-4A50D01A5310}"/>
              </a:ext>
            </a:extLst>
          </p:cNvPr>
          <p:cNvSpPr>
            <a:spLocks noGrp="1" noChangeArrowheads="1"/>
          </p:cNvSpPr>
          <p:nvPr>
            <p:ph type="title"/>
          </p:nvPr>
        </p:nvSpPr>
        <p:spPr>
          <a:xfrm>
            <a:off x="685800" y="228600"/>
            <a:ext cx="7772400" cy="1143000"/>
          </a:xfrm>
        </p:spPr>
        <p:txBody>
          <a:bodyPr/>
          <a:lstStyle/>
          <a:p>
            <a:pPr eaLnBrk="1" hangingPunct="1"/>
            <a:r>
              <a:rPr lang="en-US" altLang="en-US" dirty="0"/>
              <a:t>Reciprocity in public goods</a:t>
            </a:r>
          </a:p>
        </p:txBody>
      </p:sp>
      <p:sp>
        <p:nvSpPr>
          <p:cNvPr id="198659" name="Rectangle 1027">
            <a:extLst>
              <a:ext uri="{FF2B5EF4-FFF2-40B4-BE49-F238E27FC236}">
                <a16:creationId xmlns:a16="http://schemas.microsoft.com/office/drawing/2014/main" id="{E2D1C7C7-B1E6-40B5-AFF0-D8DF56A3D3DB}"/>
              </a:ext>
            </a:extLst>
          </p:cNvPr>
          <p:cNvSpPr>
            <a:spLocks noGrp="1" noChangeArrowheads="1"/>
          </p:cNvSpPr>
          <p:nvPr>
            <p:ph type="body" idx="1"/>
          </p:nvPr>
        </p:nvSpPr>
        <p:spPr>
          <a:xfrm>
            <a:off x="152400" y="1295400"/>
            <a:ext cx="8839200" cy="5181600"/>
          </a:xfrm>
        </p:spPr>
        <p:txBody>
          <a:bodyPr>
            <a:normAutofit fontScale="92500" lnSpcReduction="10000"/>
          </a:bodyPr>
          <a:lstStyle/>
          <a:p>
            <a:pPr eaLnBrk="1" hangingPunct="1">
              <a:defRPr/>
            </a:pPr>
            <a:r>
              <a:rPr lang="en-US" dirty="0">
                <a:cs typeface="Times New Roman" pitchFamily="18" charset="0"/>
              </a:rPr>
              <a:t>Individuals contribute money to a common pool, expecting an equal share in a multiple of the pool</a:t>
            </a:r>
          </a:p>
          <a:p>
            <a:pPr lvl="1" eaLnBrk="1" hangingPunct="1">
              <a:defRPr/>
            </a:pPr>
            <a:r>
              <a:rPr lang="en-US" sz="2200" dirty="0">
                <a:cs typeface="Times New Roman" pitchFamily="18" charset="0"/>
              </a:rPr>
              <a:t>People start contributing more but their contributions decay with time and approach zero at the end</a:t>
            </a:r>
          </a:p>
          <a:p>
            <a:pPr lvl="1" eaLnBrk="1" hangingPunct="1">
              <a:defRPr/>
            </a:pPr>
            <a:r>
              <a:rPr lang="en-US" sz="2200" dirty="0">
                <a:cs typeface="Times New Roman" pitchFamily="18" charset="0"/>
              </a:rPr>
              <a:t>When contributors can punish free-riders even at a cost (“strong reciprocity”), they do it, motivating cooperation</a:t>
            </a:r>
          </a:p>
          <a:p>
            <a:pPr eaLnBrk="1" hangingPunct="1">
              <a:defRPr/>
            </a:pPr>
            <a:r>
              <a:rPr lang="en-US" dirty="0">
                <a:cs typeface="Times New Roman" pitchFamily="18" charset="0"/>
              </a:rPr>
              <a:t>Depending on punishing circumstances, </a:t>
            </a:r>
          </a:p>
          <a:p>
            <a:pPr lvl="1" eaLnBrk="1" hangingPunct="1">
              <a:defRPr/>
            </a:pPr>
            <a:r>
              <a:rPr lang="en-US" sz="2200" dirty="0">
                <a:cs typeface="Times New Roman" pitchFamily="18" charset="0"/>
              </a:rPr>
              <a:t>free riders lead incapable-to-retaliate contributors to free ride</a:t>
            </a:r>
          </a:p>
          <a:p>
            <a:pPr lvl="1" eaLnBrk="1" hangingPunct="1">
              <a:defRPr/>
            </a:pPr>
            <a:r>
              <a:rPr lang="en-US" sz="2200" dirty="0">
                <a:cs typeface="Times New Roman" pitchFamily="18" charset="0"/>
              </a:rPr>
              <a:t>contributors willing to costly retaliate lead fee riders to contribute</a:t>
            </a:r>
            <a:r>
              <a:rPr lang="en-US" sz="2200" dirty="0"/>
              <a:t> </a:t>
            </a:r>
          </a:p>
          <a:p>
            <a:pPr eaLnBrk="1" hangingPunct="1">
              <a:defRPr/>
            </a:pPr>
            <a:r>
              <a:rPr lang="en-US" sz="2400" dirty="0"/>
              <a:t>But also “</a:t>
            </a:r>
            <a:r>
              <a:rPr lang="en-US" sz="2400" dirty="0">
                <a:solidFill>
                  <a:srgbClr val="FF0000"/>
                </a:solidFill>
              </a:rPr>
              <a:t>antisocial punishment</a:t>
            </a:r>
            <a:r>
              <a:rPr lang="en-US" sz="2400" dirty="0"/>
              <a:t>”: cheaters punish cooperators</a:t>
            </a:r>
          </a:p>
          <a:p>
            <a:pPr lvl="1" eaLnBrk="1" hangingPunct="1">
              <a:defRPr/>
            </a:pPr>
            <a:r>
              <a:rPr lang="en-US" sz="2000" dirty="0"/>
              <a:t>Key: the role of culture, in both firms and societies (next slides)</a:t>
            </a:r>
          </a:p>
          <a:p>
            <a:pPr lvl="1" eaLnBrk="1" hangingPunct="1">
              <a:defRPr/>
            </a:pPr>
            <a:r>
              <a:rPr lang="en-US" sz="2000" dirty="0"/>
              <a:t>Managerial applications</a:t>
            </a:r>
          </a:p>
          <a:p>
            <a:pPr lvl="2" eaLnBrk="1" hangingPunct="1">
              <a:defRPr/>
            </a:pPr>
            <a:r>
              <a:rPr lang="en-US" sz="1600" dirty="0"/>
              <a:t>Manage expectations</a:t>
            </a:r>
          </a:p>
          <a:p>
            <a:pPr lvl="2" eaLnBrk="1" hangingPunct="1">
              <a:defRPr/>
            </a:pPr>
            <a:r>
              <a:rPr lang="en-US" sz="1600" dirty="0"/>
              <a:t>Select </a:t>
            </a:r>
            <a:r>
              <a:rPr lang="en-US" sz="1600" dirty="0" err="1"/>
              <a:t>loyals</a:t>
            </a:r>
            <a:endParaRPr lang="en-US" sz="1600" dirty="0"/>
          </a:p>
          <a:p>
            <a:pPr lvl="2" eaLnBrk="1" hangingPunct="1">
              <a:defRPr/>
            </a:pPr>
            <a:r>
              <a:rPr lang="en-US" sz="1600" dirty="0"/>
              <a:t>Dismiss free riders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86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5" end="5"/>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86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865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865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8" end="8"/>
                                            </p:txEl>
                                          </p:spTgt>
                                        </p:tgtEl>
                                        <p:attrNameLst>
                                          <p:attrName>ppt_c</p:attrName>
                                        </p:attrNameLst>
                                      </p:cBhvr>
                                      <p:to>
                                        <a:schemeClr val="bg2"/>
                                      </p:to>
                                    </p:animClr>
                                  </p:subTnLst>
                                </p:cTn>
                              </p:par>
                              <p:par>
                                <p:cTn id="39" presetID="1" presetClass="entr" presetSubtype="0" fill="hold" grpId="0" nodeType="withEffect">
                                  <p:stCondLst>
                                    <p:cond delay="0"/>
                                  </p:stCondLst>
                                  <p:childTnLst>
                                    <p:set>
                                      <p:cBhvr>
                                        <p:cTn id="40" dur="1" fill="hold">
                                          <p:stCondLst>
                                            <p:cond delay="0"/>
                                          </p:stCondLst>
                                        </p:cTn>
                                        <p:tgtEl>
                                          <p:spTgt spid="19865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9" end="9"/>
                                            </p:txEl>
                                          </p:spTgt>
                                        </p:tgtEl>
                                        <p:attrNameLst>
                                          <p:attrName>ppt_c</p:attrName>
                                        </p:attrNameLst>
                                      </p:cBhvr>
                                      <p:to>
                                        <a:schemeClr val="bg2"/>
                                      </p:to>
                                    </p:animClr>
                                  </p:subTnLst>
                                </p:cTn>
                              </p:par>
                              <p:par>
                                <p:cTn id="41" presetID="1" presetClass="entr" presetSubtype="0" fill="hold" grpId="0" nodeType="withEffect">
                                  <p:stCondLst>
                                    <p:cond delay="0"/>
                                  </p:stCondLst>
                                  <p:childTnLst>
                                    <p:set>
                                      <p:cBhvr>
                                        <p:cTn id="42" dur="1" fill="hold">
                                          <p:stCondLst>
                                            <p:cond delay="0"/>
                                          </p:stCondLst>
                                        </p:cTn>
                                        <p:tgtEl>
                                          <p:spTgt spid="19865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10" end="10"/>
                                            </p:txEl>
                                          </p:spTgt>
                                        </p:tgtEl>
                                        <p:attrNameLst>
                                          <p:attrName>ppt_c</p:attrName>
                                        </p:attrNameLst>
                                      </p:cBhvr>
                                      <p:to>
                                        <a:schemeClr val="bg2"/>
                                      </p:to>
                                    </p:animClr>
                                  </p:subTnLst>
                                </p:cTn>
                              </p:par>
                              <p:par>
                                <p:cTn id="43" presetID="1" presetClass="entr" presetSubtype="0" fill="hold" grpId="0" nodeType="withEffect">
                                  <p:stCondLst>
                                    <p:cond delay="0"/>
                                  </p:stCondLst>
                                  <p:childTnLst>
                                    <p:set>
                                      <p:cBhvr>
                                        <p:cTn id="44" dur="1" fill="hold">
                                          <p:stCondLst>
                                            <p:cond delay="0"/>
                                          </p:stCondLst>
                                        </p:cTn>
                                        <p:tgtEl>
                                          <p:spTgt spid="198659">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98659">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1143000"/>
          </a:xfrm>
        </p:spPr>
        <p:txBody>
          <a:bodyPr/>
          <a:lstStyle/>
          <a:p>
            <a:r>
              <a:rPr lang="en-US" sz="3200" noProof="0" dirty="0"/>
              <a:t>Social and antisocial punishment in different cultures</a:t>
            </a:r>
          </a:p>
        </p:txBody>
      </p:sp>
      <p:sp>
        <p:nvSpPr>
          <p:cNvPr id="3" name="Marcador de contenido 2">
            <a:extLst>
              <a:ext uri="{FF2B5EF4-FFF2-40B4-BE49-F238E27FC236}">
                <a16:creationId xmlns:a16="http://schemas.microsoft.com/office/drawing/2014/main" id="{39AF2E96-E4C5-48D8-A8F5-8F0D5D609E54}"/>
              </a:ext>
            </a:extLst>
          </p:cNvPr>
          <p:cNvSpPr>
            <a:spLocks noGrp="1"/>
          </p:cNvSpPr>
          <p:nvPr>
            <p:ph idx="1"/>
          </p:nvPr>
        </p:nvSpPr>
        <p:spPr>
          <a:xfrm>
            <a:off x="685800" y="1600200"/>
            <a:ext cx="7772400" cy="4114800"/>
          </a:xfrm>
        </p:spPr>
        <p:txBody>
          <a:bodyPr/>
          <a:lstStyle/>
          <a:p>
            <a:r>
              <a:rPr lang="en-US" dirty="0"/>
              <a:t>Two public-good experiments with and without costly punishment</a:t>
            </a:r>
          </a:p>
          <a:p>
            <a:pPr lvl="1"/>
            <a:r>
              <a:rPr lang="en-US" sz="1800" dirty="0"/>
              <a:t>N-condition	P-condition</a:t>
            </a:r>
            <a:br>
              <a:rPr lang="en-US" sz="1800" dirty="0"/>
            </a:br>
            <a:r>
              <a:rPr lang="en-US" sz="1800" dirty="0"/>
              <a:t>Without		With </a:t>
            </a:r>
            <a:br>
              <a:rPr lang="en-US" sz="1800" dirty="0"/>
            </a:br>
            <a:r>
              <a:rPr lang="en-US" sz="1800" dirty="0"/>
              <a:t>(left)		(right)</a:t>
            </a:r>
          </a:p>
        </p:txBody>
      </p:sp>
      <p:pic>
        <p:nvPicPr>
          <p:cNvPr id="5" name="Picture 2">
            <a:extLst>
              <a:ext uri="{FF2B5EF4-FFF2-40B4-BE49-F238E27FC236}">
                <a16:creationId xmlns:a16="http://schemas.microsoft.com/office/drawing/2014/main" id="{C8FC321B-B6E3-4EFF-A18F-EA8A1AD68E68}"/>
              </a:ext>
            </a:extLst>
          </p:cNvPr>
          <p:cNvPicPr>
            <a:picLocks noChangeAspect="1" noChangeArrowheads="1"/>
          </p:cNvPicPr>
          <p:nvPr/>
        </p:nvPicPr>
        <p:blipFill rotWithShape="1">
          <a:blip r:embed="rId2" cstate="print"/>
          <a:srcRect l="2566" t="7422" r="64048" b="55800"/>
          <a:stretch/>
        </p:blipFill>
        <p:spPr bwMode="auto">
          <a:xfrm>
            <a:off x="1219200" y="3505200"/>
            <a:ext cx="3276600" cy="2993572"/>
          </a:xfrm>
          <a:prstGeom prst="rect">
            <a:avLst/>
          </a:prstGeom>
          <a:noFill/>
          <a:ln w="9525">
            <a:noFill/>
            <a:miter lim="800000"/>
            <a:headEnd/>
            <a:tailEnd/>
          </a:ln>
        </p:spPr>
      </p:pic>
      <p:cxnSp>
        <p:nvCxnSpPr>
          <p:cNvPr id="6" name="Conector recto 5">
            <a:extLst>
              <a:ext uri="{FF2B5EF4-FFF2-40B4-BE49-F238E27FC236}">
                <a16:creationId xmlns:a16="http://schemas.microsoft.com/office/drawing/2014/main" id="{4C4D6799-2347-4226-9661-FF969D5BA909}"/>
              </a:ext>
            </a:extLst>
          </p:cNvPr>
          <p:cNvCxnSpPr/>
          <p:nvPr/>
        </p:nvCxnSpPr>
        <p:spPr>
          <a:xfrm>
            <a:off x="3124200" y="2590800"/>
            <a:ext cx="0" cy="383177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8299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E59672-53C7-4819-B4DC-8D6F0360C13A}"/>
              </a:ext>
            </a:extLst>
          </p:cNvPr>
          <p:cNvSpPr>
            <a:spLocks noGrp="1" noChangeArrowheads="1"/>
          </p:cNvSpPr>
          <p:nvPr>
            <p:ph type="ctrTitle"/>
          </p:nvPr>
        </p:nvSpPr>
        <p:spPr>
          <a:xfrm>
            <a:off x="685800" y="1447800"/>
            <a:ext cx="7772400" cy="2133600"/>
          </a:xfrm>
        </p:spPr>
        <p:txBody>
          <a:bodyPr wrap="none"/>
          <a:lstStyle/>
          <a:p>
            <a:pPr eaLnBrk="1" hangingPunct="1"/>
            <a:r>
              <a:rPr lang="en-US" altLang="en-US" sz="4400" b="1" dirty="0">
                <a:cs typeface="Times New Roman" panose="02020603050405020304" pitchFamily="18" charset="0"/>
              </a:rPr>
              <a:t>Managing incentives</a:t>
            </a:r>
            <a:endParaRPr lang="en-US" altLang="en-US" sz="4400" dirty="0"/>
          </a:p>
        </p:txBody>
      </p:sp>
      <p:sp>
        <p:nvSpPr>
          <p:cNvPr id="3075" name="Line 7">
            <a:extLst>
              <a:ext uri="{FF2B5EF4-FFF2-40B4-BE49-F238E27FC236}">
                <a16:creationId xmlns:a16="http://schemas.microsoft.com/office/drawing/2014/main" id="{99E26D65-8210-432B-8CBE-CA16DDBD117D}"/>
              </a:ext>
            </a:extLst>
          </p:cNvPr>
          <p:cNvSpPr>
            <a:spLocks noChangeShapeType="1"/>
          </p:cNvSpPr>
          <p:nvPr/>
        </p:nvSpPr>
        <p:spPr bwMode="auto">
          <a:xfrm>
            <a:off x="1139825" y="3200400"/>
            <a:ext cx="6784975"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4863" y="228600"/>
            <a:ext cx="7772400" cy="1143000"/>
          </a:xfrm>
        </p:spPr>
        <p:txBody>
          <a:bodyPr/>
          <a:lstStyle/>
          <a:p>
            <a:r>
              <a:rPr lang="en-US" sz="3200" noProof="0" dirty="0"/>
              <a:t>Social and antisocial punishment in different cultures</a:t>
            </a:r>
          </a:p>
        </p:txBody>
      </p:sp>
      <p:pic>
        <p:nvPicPr>
          <p:cNvPr id="173058" name="Picture 2"/>
          <p:cNvPicPr>
            <a:picLocks noChangeAspect="1" noChangeArrowheads="1"/>
          </p:cNvPicPr>
          <p:nvPr/>
        </p:nvPicPr>
        <p:blipFill>
          <a:blip r:embed="rId2" cstate="print"/>
          <a:srcRect/>
          <a:stretch>
            <a:fillRect/>
          </a:stretch>
        </p:blipFill>
        <p:spPr bwMode="auto">
          <a:xfrm>
            <a:off x="1295400" y="1395588"/>
            <a:ext cx="6586537" cy="5462412"/>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noProof="0" dirty="0"/>
              <a:t>Spain, intermediate results: like Italy, better than Greece, worst than, e.g., SWZ (prelim., </a:t>
            </a:r>
            <a:r>
              <a:rPr lang="en-US" sz="2400" noProof="0" dirty="0" err="1"/>
              <a:t>Arechar</a:t>
            </a:r>
            <a:r>
              <a:rPr lang="en-US" sz="2400" noProof="0" dirty="0"/>
              <a:t> 2013)</a:t>
            </a:r>
          </a:p>
        </p:txBody>
      </p:sp>
      <p:pic>
        <p:nvPicPr>
          <p:cNvPr id="174082" name="Picture 2"/>
          <p:cNvPicPr>
            <a:picLocks noChangeAspect="1" noChangeArrowheads="1"/>
          </p:cNvPicPr>
          <p:nvPr/>
        </p:nvPicPr>
        <p:blipFill>
          <a:blip r:embed="rId3" cstate="print"/>
          <a:srcRect/>
          <a:stretch>
            <a:fillRect/>
          </a:stretch>
        </p:blipFill>
        <p:spPr bwMode="auto">
          <a:xfrm>
            <a:off x="1219200" y="1905000"/>
            <a:ext cx="6683599" cy="4476750"/>
          </a:xfrm>
          <a:prstGeom prst="rect">
            <a:avLst/>
          </a:prstGeom>
          <a:noFill/>
          <a:ln w="9525">
            <a:noFill/>
            <a:miter lim="800000"/>
            <a:headEnd/>
            <a:tailEnd/>
          </a:ln>
        </p:spPr>
      </p:pic>
      <p:sp>
        <p:nvSpPr>
          <p:cNvPr id="5" name="4 Rectángulo"/>
          <p:cNvSpPr/>
          <p:nvPr/>
        </p:nvSpPr>
        <p:spPr>
          <a:xfrm>
            <a:off x="3048000" y="2286000"/>
            <a:ext cx="44958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5 Rectángulo"/>
          <p:cNvSpPr/>
          <p:nvPr/>
        </p:nvSpPr>
        <p:spPr>
          <a:xfrm>
            <a:off x="2667000" y="3581400"/>
            <a:ext cx="28956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6 Rectángulo"/>
          <p:cNvSpPr/>
          <p:nvPr/>
        </p:nvSpPr>
        <p:spPr>
          <a:xfrm>
            <a:off x="3048000" y="5867400"/>
            <a:ext cx="1676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7 Rectángulo"/>
          <p:cNvSpPr/>
          <p:nvPr/>
        </p:nvSpPr>
        <p:spPr>
          <a:xfrm>
            <a:off x="2514600" y="3810000"/>
            <a:ext cx="152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8 Rectángulo"/>
          <p:cNvSpPr/>
          <p:nvPr/>
        </p:nvSpPr>
        <p:spPr>
          <a:xfrm>
            <a:off x="2286000" y="4114800"/>
            <a:ext cx="152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BFDC1B27-2A2E-4615-B2C7-7E4B1B08C2E9}"/>
              </a:ext>
            </a:extLst>
          </p:cNvPr>
          <p:cNvSpPr>
            <a:spLocks noGrp="1"/>
          </p:cNvSpPr>
          <p:nvPr>
            <p:ph type="title"/>
          </p:nvPr>
        </p:nvSpPr>
        <p:spPr/>
        <p:txBody>
          <a:bodyPr/>
          <a:lstStyle/>
          <a:p>
            <a:r>
              <a:rPr lang="en-US" dirty="0"/>
              <a:t>Kinship traits that characterize WEIRD societies</a:t>
            </a:r>
          </a:p>
        </p:txBody>
      </p:sp>
      <p:sp>
        <p:nvSpPr>
          <p:cNvPr id="14" name="Marcador de contenido 13">
            <a:extLst>
              <a:ext uri="{FF2B5EF4-FFF2-40B4-BE49-F238E27FC236}">
                <a16:creationId xmlns:a16="http://schemas.microsoft.com/office/drawing/2014/main" id="{2918FDD9-252D-40E1-AE52-DD1730A8A437}"/>
              </a:ext>
            </a:extLst>
          </p:cNvPr>
          <p:cNvSpPr>
            <a:spLocks noGrp="1"/>
          </p:cNvSpPr>
          <p:nvPr>
            <p:ph idx="1"/>
          </p:nvPr>
        </p:nvSpPr>
        <p:spPr>
          <a:xfrm>
            <a:off x="685800" y="1981200"/>
            <a:ext cx="8001000" cy="4114800"/>
          </a:xfrm>
        </p:spPr>
        <p:txBody>
          <a:bodyPr/>
          <a:lstStyle/>
          <a:p>
            <a:pPr marL="0" indent="0">
              <a:buNone/>
            </a:pPr>
            <a:r>
              <a:rPr lang="en-US" sz="2400" dirty="0"/>
              <a:t>					% of 1,200 pre-</a:t>
            </a:r>
            <a:br>
              <a:rPr lang="en-US" sz="2400" dirty="0"/>
            </a:br>
            <a:r>
              <a:rPr lang="en-US" sz="2400" dirty="0"/>
              <a:t>					</a:t>
            </a:r>
            <a:r>
              <a:rPr lang="en-US" sz="2400" u="sng" dirty="0"/>
              <a:t>industrial societies   </a:t>
            </a:r>
          </a:p>
          <a:p>
            <a:r>
              <a:rPr lang="en-US" sz="2400" dirty="0"/>
              <a:t>bilateral descent (relatedness </a:t>
            </a:r>
            <a:br>
              <a:rPr lang="en-US" sz="2400" dirty="0"/>
            </a:br>
            <a:r>
              <a:rPr lang="en-US" sz="2400" dirty="0"/>
              <a:t>traced through both parents)		28%</a:t>
            </a:r>
          </a:p>
          <a:p>
            <a:r>
              <a:rPr lang="en-US" sz="2400" dirty="0"/>
              <a:t>little or no cousin marriage		15%</a:t>
            </a:r>
          </a:p>
          <a:p>
            <a:r>
              <a:rPr lang="en-US" sz="2400" dirty="0"/>
              <a:t>monogamous marriage only		25%</a:t>
            </a:r>
          </a:p>
          <a:p>
            <a:r>
              <a:rPr lang="en-US" sz="2400" dirty="0"/>
              <a:t>nuclear family households		8%</a:t>
            </a:r>
          </a:p>
          <a:p>
            <a:r>
              <a:rPr lang="en-US" sz="2400" dirty="0"/>
              <a:t>neolocal residence (new couples </a:t>
            </a:r>
            <a:br>
              <a:rPr lang="en-US" sz="2400" dirty="0"/>
            </a:br>
            <a:r>
              <a:rPr lang="en-US" sz="2400" dirty="0"/>
              <a:t>set up a separate household)		5%</a:t>
            </a:r>
          </a:p>
        </p:txBody>
      </p:sp>
    </p:spTree>
    <p:extLst>
      <p:ext uri="{BB962C8B-B14F-4D97-AF65-F5344CB8AC3E}">
        <p14:creationId xmlns:p14="http://schemas.microsoft.com/office/powerpoint/2010/main" val="625308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5918CB-B370-479B-BEF2-963B023E1723}"/>
              </a:ext>
            </a:extLst>
          </p:cNvPr>
          <p:cNvPicPr>
            <a:picLocks noChangeAspect="1"/>
          </p:cNvPicPr>
          <p:nvPr/>
        </p:nvPicPr>
        <p:blipFill rotWithShape="1">
          <a:blip r:embed="rId2"/>
          <a:srcRect t="6464"/>
          <a:stretch/>
        </p:blipFill>
        <p:spPr>
          <a:xfrm>
            <a:off x="0" y="1524000"/>
            <a:ext cx="9144000" cy="5334000"/>
          </a:xfrm>
          <a:prstGeom prst="rect">
            <a:avLst/>
          </a:prstGeom>
        </p:spPr>
      </p:pic>
      <p:sp>
        <p:nvSpPr>
          <p:cNvPr id="3" name="Título 2">
            <a:extLst>
              <a:ext uri="{FF2B5EF4-FFF2-40B4-BE49-F238E27FC236}">
                <a16:creationId xmlns:a16="http://schemas.microsoft.com/office/drawing/2014/main" id="{88C39605-EABB-4090-9C05-E7C0895ED9AA}"/>
              </a:ext>
            </a:extLst>
          </p:cNvPr>
          <p:cNvSpPr>
            <a:spLocks noGrp="1"/>
          </p:cNvSpPr>
          <p:nvPr>
            <p:ph type="title"/>
          </p:nvPr>
        </p:nvSpPr>
        <p:spPr>
          <a:xfrm>
            <a:off x="0" y="304800"/>
            <a:ext cx="9144000" cy="1143000"/>
          </a:xfrm>
        </p:spPr>
        <p:txBody>
          <a:bodyPr/>
          <a:lstStyle/>
          <a:p>
            <a:r>
              <a:rPr lang="en-US" sz="2400" dirty="0"/>
              <a:t>WEIRD hypothesis on 1st round contributions, </a:t>
            </a:r>
            <a:r>
              <a:rPr lang="en-US" sz="2400" u="sng" dirty="0"/>
              <a:t>no punishment</a:t>
            </a:r>
            <a:br>
              <a:rPr lang="en-US" sz="3600" dirty="0"/>
            </a:br>
            <a:r>
              <a:rPr lang="en-US" sz="1600" dirty="0"/>
              <a:t>WEIRD = Western, Educated, Industrialized, Rich, and Democratic</a:t>
            </a:r>
            <a:br>
              <a:rPr lang="en-US" sz="1600" dirty="0"/>
            </a:br>
            <a:r>
              <a:rPr lang="en-US" sz="1600" dirty="0"/>
              <a:t>Source: Henrich, J., </a:t>
            </a:r>
            <a:r>
              <a:rPr lang="en-US" sz="1600" i="1" dirty="0"/>
              <a:t>The </a:t>
            </a:r>
            <a:r>
              <a:rPr lang="en-US" sz="1600" i="1" dirty="0" err="1"/>
              <a:t>WEIRDest</a:t>
            </a:r>
            <a:r>
              <a:rPr lang="en-US" sz="1600" i="1" dirty="0"/>
              <a:t> People in the World</a:t>
            </a:r>
            <a:r>
              <a:rPr lang="en-US" sz="1600" dirty="0"/>
              <a:t>, 2020</a:t>
            </a:r>
            <a:endParaRPr lang="en-US" sz="2800" dirty="0"/>
          </a:p>
        </p:txBody>
      </p:sp>
    </p:spTree>
    <p:extLst>
      <p:ext uri="{BB962C8B-B14F-4D97-AF65-F5344CB8AC3E}">
        <p14:creationId xmlns:p14="http://schemas.microsoft.com/office/powerpoint/2010/main" val="1004519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8C39605-EABB-4090-9C05-E7C0895ED9AA}"/>
              </a:ext>
            </a:extLst>
          </p:cNvPr>
          <p:cNvSpPr>
            <a:spLocks noGrp="1"/>
          </p:cNvSpPr>
          <p:nvPr>
            <p:ph type="title"/>
          </p:nvPr>
        </p:nvSpPr>
        <p:spPr>
          <a:xfrm>
            <a:off x="0" y="304800"/>
            <a:ext cx="9220200" cy="1143000"/>
          </a:xfrm>
        </p:spPr>
        <p:txBody>
          <a:bodyPr/>
          <a:lstStyle/>
          <a:p>
            <a:r>
              <a:rPr lang="en-US" sz="2800" dirty="0"/>
              <a:t>The WEIRD hypothesis </a:t>
            </a:r>
            <a:r>
              <a:rPr lang="en-US" sz="2800" u="sng" dirty="0"/>
              <a:t>with punishment</a:t>
            </a:r>
            <a:br>
              <a:rPr lang="en-US" dirty="0"/>
            </a:br>
            <a:r>
              <a:rPr lang="en-US" sz="1400" dirty="0"/>
              <a:t>WEIRD = Western, Educated, Industrialized, Rich, and Democratic</a:t>
            </a:r>
            <a:br>
              <a:rPr lang="en-US" sz="1400" dirty="0"/>
            </a:br>
            <a:r>
              <a:rPr lang="en-US" sz="1400" dirty="0"/>
              <a:t>Source: Henrich, J., </a:t>
            </a:r>
            <a:r>
              <a:rPr lang="en-US" sz="1400" i="1" dirty="0"/>
              <a:t>The </a:t>
            </a:r>
            <a:r>
              <a:rPr lang="en-US" sz="1400" i="1" dirty="0" err="1"/>
              <a:t>WEIRDest</a:t>
            </a:r>
            <a:r>
              <a:rPr lang="en-US" sz="1400" i="1" dirty="0"/>
              <a:t> People in the World</a:t>
            </a:r>
            <a:r>
              <a:rPr lang="en-US" sz="1400" dirty="0"/>
              <a:t>, 2020</a:t>
            </a:r>
            <a:endParaRPr lang="en-US" sz="2800" dirty="0"/>
          </a:p>
        </p:txBody>
      </p:sp>
      <p:pic>
        <p:nvPicPr>
          <p:cNvPr id="7" name="Imagen 6">
            <a:extLst>
              <a:ext uri="{FF2B5EF4-FFF2-40B4-BE49-F238E27FC236}">
                <a16:creationId xmlns:a16="http://schemas.microsoft.com/office/drawing/2014/main" id="{AE39DD9D-3EB2-4B82-802F-BC24F95E3776}"/>
              </a:ext>
            </a:extLst>
          </p:cNvPr>
          <p:cNvPicPr>
            <a:picLocks noChangeAspect="1"/>
          </p:cNvPicPr>
          <p:nvPr/>
        </p:nvPicPr>
        <p:blipFill rotWithShape="1">
          <a:blip r:embed="rId2"/>
          <a:srcRect t="6480"/>
          <a:stretch/>
        </p:blipFill>
        <p:spPr>
          <a:xfrm>
            <a:off x="0" y="1524000"/>
            <a:ext cx="9144000" cy="5181600"/>
          </a:xfrm>
          <a:prstGeom prst="rect">
            <a:avLst/>
          </a:prstGeom>
        </p:spPr>
      </p:pic>
    </p:spTree>
    <p:extLst>
      <p:ext uri="{BB962C8B-B14F-4D97-AF65-F5344CB8AC3E}">
        <p14:creationId xmlns:p14="http://schemas.microsoft.com/office/powerpoint/2010/main" val="390241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D501A-4205-4305-966C-B20B9AFDE66B}"/>
              </a:ext>
            </a:extLst>
          </p:cNvPr>
          <p:cNvSpPr>
            <a:spLocks noGrp="1"/>
          </p:cNvSpPr>
          <p:nvPr>
            <p:ph type="title"/>
          </p:nvPr>
        </p:nvSpPr>
        <p:spPr/>
        <p:txBody>
          <a:bodyPr/>
          <a:lstStyle/>
          <a:p>
            <a:r>
              <a:rPr lang="en-US" sz="2800" dirty="0"/>
              <a:t>Possible explanation based on how societies sustain social norms through punishment </a:t>
            </a:r>
            <a:br>
              <a:rPr lang="en-US" sz="2800" dirty="0"/>
            </a:br>
            <a:r>
              <a:rPr lang="en-US" sz="1800" dirty="0"/>
              <a:t>(Henrich 2020: 221-ff)</a:t>
            </a:r>
            <a:endParaRPr lang="en-US" sz="2800" dirty="0"/>
          </a:p>
        </p:txBody>
      </p:sp>
      <p:sp>
        <p:nvSpPr>
          <p:cNvPr id="3" name="Marcador de contenido 2">
            <a:extLst>
              <a:ext uri="{FF2B5EF4-FFF2-40B4-BE49-F238E27FC236}">
                <a16:creationId xmlns:a16="http://schemas.microsoft.com/office/drawing/2014/main" id="{ED8A4806-A64B-475C-A7BE-9550AD5F0157}"/>
              </a:ext>
            </a:extLst>
          </p:cNvPr>
          <p:cNvSpPr>
            <a:spLocks noGrp="1"/>
          </p:cNvSpPr>
          <p:nvPr>
            <p:ph idx="1"/>
          </p:nvPr>
        </p:nvSpPr>
        <p:spPr>
          <a:xfrm>
            <a:off x="685800" y="1981200"/>
            <a:ext cx="8077200" cy="4114800"/>
          </a:xfrm>
        </p:spPr>
        <p:txBody>
          <a:bodyPr>
            <a:normAutofit fontScale="92500" lnSpcReduction="10000"/>
          </a:bodyPr>
          <a:lstStyle/>
          <a:p>
            <a:r>
              <a:rPr lang="en-US" dirty="0"/>
              <a:t>Kin-based societies</a:t>
            </a:r>
          </a:p>
          <a:p>
            <a:pPr lvl="1"/>
            <a:r>
              <a:rPr lang="en-US" dirty="0"/>
              <a:t>Norm-violators are punished by relatives or traditional authorities to preserve the clan’s collective reputation</a:t>
            </a:r>
          </a:p>
          <a:p>
            <a:pPr lvl="1"/>
            <a:r>
              <a:rPr lang="en-US" dirty="0"/>
              <a:t>Strangers not allowed to punish</a:t>
            </a:r>
          </a:p>
          <a:p>
            <a:pPr lvl="1"/>
            <a:r>
              <a:rPr lang="en-US" dirty="0"/>
              <a:t>In the experiment: low contributors end up retaliating against high contributors presumed to have been punishing them</a:t>
            </a:r>
          </a:p>
          <a:p>
            <a:r>
              <a:rPr lang="en-US" dirty="0"/>
              <a:t>Societies with weak kinship</a:t>
            </a:r>
          </a:p>
          <a:p>
            <a:pPr lvl="1"/>
            <a:r>
              <a:rPr lang="en-US" dirty="0"/>
              <a:t>Strangers can punish, no retaliation, ‘good’ equilibrium</a:t>
            </a:r>
          </a:p>
          <a:p>
            <a:r>
              <a:rPr lang="en-US" dirty="0"/>
              <a:t>But cross-cultural diffs. hotly debated: </a:t>
            </a:r>
          </a:p>
          <a:p>
            <a:pPr lvl="1"/>
            <a:r>
              <a:rPr lang="en-US" dirty="0"/>
              <a:t>e.g., skim metanalyses: </a:t>
            </a:r>
            <a:r>
              <a:rPr lang="en-US" dirty="0">
                <a:hlinkClick r:id="rId2"/>
              </a:rPr>
              <a:t>Thöny’18</a:t>
            </a:r>
            <a:r>
              <a:rPr lang="en-US" dirty="0"/>
              <a:t> &amp; </a:t>
            </a:r>
            <a:r>
              <a:rPr lang="en-US" dirty="0">
                <a:hlinkClick r:id="rId3"/>
              </a:rPr>
              <a:t>Spadaro et al.’22</a:t>
            </a:r>
            <a:endParaRPr lang="en-US" dirty="0"/>
          </a:p>
          <a:p>
            <a:pPr lvl="1"/>
            <a:endParaRPr lang="es-ES" dirty="0"/>
          </a:p>
          <a:p>
            <a:pPr lvl="1"/>
            <a:endParaRPr lang="es-ES" dirty="0"/>
          </a:p>
        </p:txBody>
      </p:sp>
    </p:spTree>
    <p:extLst>
      <p:ext uri="{BB962C8B-B14F-4D97-AF65-F5344CB8AC3E}">
        <p14:creationId xmlns:p14="http://schemas.microsoft.com/office/powerpoint/2010/main" val="1245414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8150DEC-0E03-4103-B2A2-E87878649154}"/>
              </a:ext>
            </a:extLst>
          </p:cNvPr>
          <p:cNvSpPr>
            <a:spLocks noGrp="1" noChangeArrowheads="1"/>
          </p:cNvSpPr>
          <p:nvPr>
            <p:ph type="title"/>
          </p:nvPr>
        </p:nvSpPr>
        <p:spPr/>
        <p:txBody>
          <a:bodyPr/>
          <a:lstStyle/>
          <a:p>
            <a:pPr eaLnBrk="1" hangingPunct="1"/>
            <a:r>
              <a:rPr lang="en-US" altLang="en-US"/>
              <a:t>II. Social approval</a:t>
            </a:r>
          </a:p>
        </p:txBody>
      </p:sp>
      <p:sp>
        <p:nvSpPr>
          <p:cNvPr id="28675" name="Rectangle 3">
            <a:extLst>
              <a:ext uri="{FF2B5EF4-FFF2-40B4-BE49-F238E27FC236}">
                <a16:creationId xmlns:a16="http://schemas.microsoft.com/office/drawing/2014/main" id="{12C11F16-77A2-4575-96D9-99F21A108CE6}"/>
              </a:ext>
            </a:extLst>
          </p:cNvPr>
          <p:cNvSpPr>
            <a:spLocks noGrp="1" noChangeArrowheads="1"/>
          </p:cNvSpPr>
          <p:nvPr>
            <p:ph type="body" idx="1"/>
          </p:nvPr>
        </p:nvSpPr>
        <p:spPr/>
        <p:txBody>
          <a:bodyPr/>
          <a:lstStyle/>
          <a:p>
            <a:pPr eaLnBrk="1" hangingPunct="1">
              <a:lnSpc>
                <a:spcPct val="90000"/>
              </a:lnSpc>
            </a:pPr>
            <a:r>
              <a:rPr lang="en-US" altLang="en-US" sz="2400">
                <a:solidFill>
                  <a:srgbClr val="B3B3B3"/>
                </a:solidFill>
              </a:rPr>
              <a:t>Social approval and disapproval modifies conduct, </a:t>
            </a:r>
            <a:r>
              <a:rPr lang="en-US" altLang="en-US" sz="2400" i="1">
                <a:solidFill>
                  <a:srgbClr val="B3B3B3"/>
                </a:solidFill>
              </a:rPr>
              <a:t>not only because it generates future benefits but because it triggers emotions</a:t>
            </a:r>
          </a:p>
          <a:p>
            <a:pPr eaLnBrk="1" hangingPunct="1">
              <a:lnSpc>
                <a:spcPct val="90000"/>
              </a:lnSpc>
            </a:pPr>
            <a:r>
              <a:rPr lang="en-US" altLang="en-US" sz="2400">
                <a:solidFill>
                  <a:srgbClr val="B3B3B3"/>
                </a:solidFill>
              </a:rPr>
              <a:t>Experiment</a:t>
            </a:r>
          </a:p>
          <a:p>
            <a:pPr lvl="1" eaLnBrk="1" hangingPunct="1">
              <a:lnSpc>
                <a:spcPct val="90000"/>
              </a:lnSpc>
            </a:pPr>
            <a:r>
              <a:rPr lang="en-US" altLang="en-US" sz="2000">
                <a:solidFill>
                  <a:srgbClr val="B3B3B3"/>
                </a:solidFill>
              </a:rPr>
              <a:t>Each one of 10 strangers contributes x€ to a common pool, the pool is doubled and divided equally among the 10 </a:t>
            </a:r>
            <a:r>
              <a:rPr lang="en-US" altLang="en-US" sz="2000">
                <a:solidFill>
                  <a:srgbClr val="B3B3B3"/>
                </a:solidFill>
                <a:sym typeface="Wingdings" panose="05000000000000000000" pitchFamily="2" charset="2"/>
              </a:rPr>
              <a:t> </a:t>
            </a:r>
            <a:r>
              <a:rPr lang="en-US" altLang="en-US" sz="2000">
                <a:solidFill>
                  <a:srgbClr val="B3B3B3"/>
                </a:solidFill>
              </a:rPr>
              <a:t>the individual contributing 1€ loses 0.2€</a:t>
            </a:r>
          </a:p>
          <a:p>
            <a:pPr lvl="1" eaLnBrk="1" hangingPunct="1">
              <a:lnSpc>
                <a:spcPct val="90000"/>
              </a:lnSpc>
            </a:pPr>
            <a:r>
              <a:rPr lang="en-US" altLang="en-US" sz="2000">
                <a:solidFill>
                  <a:srgbClr val="B3B3B3"/>
                </a:solidFill>
              </a:rPr>
              <a:t>Two cases, depending on contributions being: </a:t>
            </a:r>
          </a:p>
          <a:p>
            <a:pPr lvl="2" eaLnBrk="1" hangingPunct="1">
              <a:lnSpc>
                <a:spcPct val="90000"/>
              </a:lnSpc>
            </a:pPr>
            <a:r>
              <a:rPr lang="en-US" altLang="en-US" sz="1800">
                <a:solidFill>
                  <a:srgbClr val="B3B3B3"/>
                </a:solidFill>
              </a:rPr>
              <a:t>Anonymous </a:t>
            </a:r>
            <a:r>
              <a:rPr lang="en-US" altLang="en-US" sz="1800">
                <a:solidFill>
                  <a:srgbClr val="B3B3B3"/>
                </a:solidFill>
                <a:sym typeface="Wingdings" panose="05000000000000000000" pitchFamily="2" charset="2"/>
              </a:rPr>
              <a:t> they contribute 34% of endowment</a:t>
            </a:r>
          </a:p>
          <a:p>
            <a:pPr lvl="2" eaLnBrk="1" hangingPunct="1">
              <a:lnSpc>
                <a:spcPct val="90000"/>
              </a:lnSpc>
            </a:pPr>
            <a:r>
              <a:rPr lang="en-US" altLang="en-US" sz="1800">
                <a:solidFill>
                  <a:srgbClr val="B3B3B3"/>
                </a:solidFill>
              </a:rPr>
              <a:t>Public </a:t>
            </a:r>
            <a:r>
              <a:rPr lang="en-US" altLang="en-US" sz="1800">
                <a:solidFill>
                  <a:srgbClr val="B3B3B3"/>
                </a:solidFill>
                <a:sym typeface="Wingdings" panose="05000000000000000000" pitchFamily="2" charset="2"/>
              </a:rPr>
              <a:t> idem 68%</a:t>
            </a:r>
            <a:endParaRPr lang="en-US" altLang="en-US" sz="1800">
              <a:solidFill>
                <a:srgbClr val="B3B3B3"/>
              </a:solidFill>
            </a:endParaRPr>
          </a:p>
          <a:p>
            <a:pPr eaLnBrk="1" hangingPunct="1">
              <a:lnSpc>
                <a:spcPct val="90000"/>
              </a:lnSpc>
            </a:pPr>
            <a:r>
              <a:rPr lang="en-US" altLang="en-US" sz="2400"/>
              <a:t>Social approval incentives increase with average contribution </a:t>
            </a:r>
            <a:r>
              <a:rPr lang="en-US" altLang="en-US" sz="2400">
                <a:sym typeface="Wingdings" panose="05000000000000000000" pitchFamily="2" charset="2"/>
              </a:rPr>
              <a:t></a:t>
            </a:r>
            <a:r>
              <a:rPr lang="en-US" altLang="en-US" sz="2400"/>
              <a:t> Multiple equilibriums (</a:t>
            </a:r>
            <a:r>
              <a:rPr lang="en-US" altLang="en-US" sz="2400">
                <a:hlinkClick r:id="rId3" action="ppaction://hlinksldjump"/>
              </a:rPr>
              <a:t>Fig. 6</a:t>
            </a:r>
            <a:r>
              <a:rPr lang="en-US" altLang="en-US" sz="240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1F8CDD1-AD8D-4F97-8C89-8850C71AE8A4}"/>
              </a:ext>
            </a:extLst>
          </p:cNvPr>
          <p:cNvSpPr>
            <a:spLocks noGrp="1" noChangeArrowheads="1"/>
          </p:cNvSpPr>
          <p:nvPr>
            <p:ph type="title"/>
          </p:nvPr>
        </p:nvSpPr>
        <p:spPr>
          <a:xfrm>
            <a:off x="381000" y="228600"/>
            <a:ext cx="8229600" cy="1143000"/>
          </a:xfrm>
        </p:spPr>
        <p:txBody>
          <a:bodyPr/>
          <a:lstStyle/>
          <a:p>
            <a:pPr eaLnBrk="1" hangingPunct="1"/>
            <a:r>
              <a:rPr lang="en-US" altLang="en-US" sz="3200"/>
              <a:t>Fig. 6. Multiple equilibriums in the presence of social approval</a:t>
            </a:r>
            <a:br>
              <a:rPr lang="en-US" altLang="en-US" sz="3200"/>
            </a:br>
            <a:r>
              <a:rPr lang="en-US" altLang="en-US" sz="2000"/>
              <a:t>Shock C </a:t>
            </a:r>
            <a:r>
              <a:rPr lang="en-US" altLang="en-US" sz="2000">
                <a:sym typeface="Wingdings" panose="05000000000000000000" pitchFamily="2" charset="2"/>
              </a:rPr>
              <a:t> A </a:t>
            </a:r>
            <a:r>
              <a:rPr lang="en-US" altLang="en-US" sz="2000"/>
              <a:t>caused by an exogenous shock to the reaction function</a:t>
            </a:r>
            <a:endParaRPr lang="en-US" altLang="en-US" sz="3200">
              <a:latin typeface="MacmillanRoman" charset="0"/>
            </a:endParaRPr>
          </a:p>
        </p:txBody>
      </p:sp>
      <p:pic>
        <p:nvPicPr>
          <p:cNvPr id="29699" name="Picture 3">
            <a:extLst>
              <a:ext uri="{FF2B5EF4-FFF2-40B4-BE49-F238E27FC236}">
                <a16:creationId xmlns:a16="http://schemas.microsoft.com/office/drawing/2014/main" id="{B194FE19-3DAC-4639-9E00-2E35C50B7615}"/>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85800" y="1524000"/>
            <a:ext cx="7772400" cy="5105400"/>
          </a:xfrm>
        </p:spPr>
      </p:pic>
      <p:sp>
        <p:nvSpPr>
          <p:cNvPr id="5" name="4 CuadroTexto">
            <a:extLst>
              <a:ext uri="{FF2B5EF4-FFF2-40B4-BE49-F238E27FC236}">
                <a16:creationId xmlns:a16="http://schemas.microsoft.com/office/drawing/2014/main" id="{7360ADFC-A1D7-4822-B371-B80FE3A8D0DA}"/>
              </a:ext>
            </a:extLst>
          </p:cNvPr>
          <p:cNvSpPr txBox="1"/>
          <p:nvPr/>
        </p:nvSpPr>
        <p:spPr>
          <a:xfrm>
            <a:off x="1447800" y="3213100"/>
            <a:ext cx="2362200" cy="784225"/>
          </a:xfrm>
          <a:prstGeom prst="rect">
            <a:avLst/>
          </a:prstGeom>
          <a:solidFill>
            <a:schemeClr val="tx1"/>
          </a:solidFill>
        </p:spPr>
        <p:txBody>
          <a:bodyPr lIns="0" rIns="0" bIns="0" anchor="b">
            <a:spAutoFit/>
          </a:bodyPr>
          <a:lstStyle/>
          <a:p>
            <a:pPr algn="r">
              <a:defRPr/>
            </a:pPr>
            <a:r>
              <a:rPr lang="en-US" dirty="0">
                <a:solidFill>
                  <a:schemeClr val="bg1"/>
                </a:solidFill>
                <a:latin typeface="+mn-lt"/>
              </a:rPr>
              <a:t>Unstable equilibrium </a:t>
            </a:r>
            <a:r>
              <a:rPr lang="en-US" i="1" dirty="0">
                <a:solidFill>
                  <a:schemeClr val="bg1"/>
                </a:solidFill>
                <a:latin typeface="+mn-lt"/>
              </a:rPr>
              <a:t>B</a:t>
            </a:r>
          </a:p>
        </p:txBody>
      </p:sp>
      <p:sp>
        <p:nvSpPr>
          <p:cNvPr id="29701" name="5 CuadroTexto">
            <a:extLst>
              <a:ext uri="{FF2B5EF4-FFF2-40B4-BE49-F238E27FC236}">
                <a16:creationId xmlns:a16="http://schemas.microsoft.com/office/drawing/2014/main" id="{761813F7-B9AB-4240-BE6E-FE36BD99E902}"/>
              </a:ext>
            </a:extLst>
          </p:cNvPr>
          <p:cNvSpPr txBox="1">
            <a:spLocks noChangeArrowheads="1"/>
          </p:cNvSpPr>
          <p:nvPr/>
        </p:nvSpPr>
        <p:spPr bwMode="auto">
          <a:xfrm>
            <a:off x="4648200" y="4132263"/>
            <a:ext cx="3581400" cy="12779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latin typeface="Arial" panose="020B0604020202020204" pitchFamily="34" charset="0"/>
              </a:rPr>
              <a:t>Stable and good equilibrium, </a:t>
            </a:r>
            <a:r>
              <a:rPr lang="en-US" altLang="en-US" sz="2000" i="1">
                <a:solidFill>
                  <a:schemeClr val="bg1"/>
                </a:solidFill>
                <a:latin typeface="Arial" panose="020B0604020202020204" pitchFamily="34" charset="0"/>
              </a:rPr>
              <a:t>C</a:t>
            </a:r>
          </a:p>
          <a:p>
            <a:pPr eaLnBrk="1" hangingPunct="1"/>
            <a:endParaRPr lang="en-US" altLang="en-US" sz="2000">
              <a:solidFill>
                <a:schemeClr val="bg1"/>
              </a:solidFill>
              <a:latin typeface="Arial" panose="020B0604020202020204" pitchFamily="34" charset="0"/>
            </a:endParaRPr>
          </a:p>
          <a:p>
            <a:pPr eaLnBrk="1" hangingPunct="1"/>
            <a:endParaRPr lang="en-US" altLang="en-US" sz="2000">
              <a:solidFill>
                <a:schemeClr val="bg1"/>
              </a:solidFill>
              <a:latin typeface="Arial" panose="020B0604020202020204" pitchFamily="34" charset="0"/>
            </a:endParaRPr>
          </a:p>
          <a:p>
            <a:pPr eaLnBrk="1" hangingPunct="1"/>
            <a:r>
              <a:rPr lang="en-US" altLang="en-US" sz="2000">
                <a:solidFill>
                  <a:schemeClr val="bg1"/>
                </a:solidFill>
                <a:latin typeface="Arial" panose="020B0604020202020204" pitchFamily="34" charset="0"/>
              </a:rPr>
              <a:t>Stable but bad equilibrium, </a:t>
            </a:r>
            <a:r>
              <a:rPr lang="en-US" altLang="en-US" sz="2000" i="1">
                <a:solidFill>
                  <a:schemeClr val="bg1"/>
                </a:solidFill>
                <a:latin typeface="Arial" panose="020B0604020202020204" pitchFamily="34" charset="0"/>
              </a:rPr>
              <a:t>A</a:t>
            </a:r>
            <a:endParaRPr lang="en-US" altLang="en-US" sz="2000">
              <a:solidFill>
                <a:schemeClr val="bg1"/>
              </a:solidFill>
              <a:latin typeface="Arial" panose="020B0604020202020204" pitchFamily="34" charset="0"/>
            </a:endParaRPr>
          </a:p>
        </p:txBody>
      </p:sp>
      <p:cxnSp>
        <p:nvCxnSpPr>
          <p:cNvPr id="10" name="9 Conector recto de flecha">
            <a:extLst>
              <a:ext uri="{FF2B5EF4-FFF2-40B4-BE49-F238E27FC236}">
                <a16:creationId xmlns:a16="http://schemas.microsoft.com/office/drawing/2014/main" id="{DCB8523E-37AA-4B98-804C-51225FFA9CEF}"/>
              </a:ext>
            </a:extLst>
          </p:cNvPr>
          <p:cNvCxnSpPr/>
          <p:nvPr/>
        </p:nvCxnSpPr>
        <p:spPr>
          <a:xfrm flipV="1">
            <a:off x="4953000" y="31242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a:extLst>
              <a:ext uri="{FF2B5EF4-FFF2-40B4-BE49-F238E27FC236}">
                <a16:creationId xmlns:a16="http://schemas.microsoft.com/office/drawing/2014/main" id="{4373ACC7-93B2-41E5-AE1F-9FEFC293DE48}"/>
              </a:ext>
            </a:extLst>
          </p:cNvPr>
          <p:cNvCxnSpPr/>
          <p:nvPr/>
        </p:nvCxnSpPr>
        <p:spPr>
          <a:xfrm flipH="1">
            <a:off x="2286000" y="5562600"/>
            <a:ext cx="304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EB858EF-D5AB-4FC5-AA41-C983D81B3219}"/>
              </a:ext>
            </a:extLst>
          </p:cNvPr>
          <p:cNvSpPr>
            <a:spLocks noGrp="1" noChangeArrowheads="1"/>
          </p:cNvSpPr>
          <p:nvPr>
            <p:ph type="title"/>
          </p:nvPr>
        </p:nvSpPr>
        <p:spPr>
          <a:xfrm>
            <a:off x="381000" y="228600"/>
            <a:ext cx="8229600" cy="1143000"/>
          </a:xfrm>
        </p:spPr>
        <p:txBody>
          <a:bodyPr/>
          <a:lstStyle/>
          <a:p>
            <a:pPr eaLnBrk="1" hangingPunct="1"/>
            <a:r>
              <a:rPr lang="en-US" altLang="en-US" sz="3200"/>
              <a:t>Fig. 6. Multiple equilibriums in the presence of social approval</a:t>
            </a:r>
            <a:br>
              <a:rPr lang="en-US" altLang="en-US" sz="3200"/>
            </a:br>
            <a:r>
              <a:rPr lang="en-US" altLang="en-US" sz="2000"/>
              <a:t>Shock C </a:t>
            </a:r>
            <a:r>
              <a:rPr lang="en-US" altLang="en-US" sz="2000">
                <a:sym typeface="Wingdings" panose="05000000000000000000" pitchFamily="2" charset="2"/>
              </a:rPr>
              <a:t> A </a:t>
            </a:r>
            <a:r>
              <a:rPr lang="en-US" altLang="en-US" sz="2000"/>
              <a:t>caused by an exogenous shock to the reaction function</a:t>
            </a:r>
            <a:endParaRPr lang="en-US" altLang="en-US" sz="3200">
              <a:latin typeface="MacmillanRoman" charset="0"/>
            </a:endParaRPr>
          </a:p>
        </p:txBody>
      </p:sp>
      <p:pic>
        <p:nvPicPr>
          <p:cNvPr id="30723" name="Picture 3">
            <a:extLst>
              <a:ext uri="{FF2B5EF4-FFF2-40B4-BE49-F238E27FC236}">
                <a16:creationId xmlns:a16="http://schemas.microsoft.com/office/drawing/2014/main" id="{260211C9-C376-4681-AA45-D518ADCE506C}"/>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85800" y="1524000"/>
            <a:ext cx="7772400" cy="5105400"/>
          </a:xfrm>
        </p:spPr>
      </p:pic>
      <p:sp>
        <p:nvSpPr>
          <p:cNvPr id="5" name="4 CuadroTexto">
            <a:extLst>
              <a:ext uri="{FF2B5EF4-FFF2-40B4-BE49-F238E27FC236}">
                <a16:creationId xmlns:a16="http://schemas.microsoft.com/office/drawing/2014/main" id="{AF3AD288-1738-47BC-A451-2580965CA94F}"/>
              </a:ext>
            </a:extLst>
          </p:cNvPr>
          <p:cNvSpPr txBox="1"/>
          <p:nvPr/>
        </p:nvSpPr>
        <p:spPr>
          <a:xfrm>
            <a:off x="4724400" y="4038600"/>
            <a:ext cx="3200400" cy="1154113"/>
          </a:xfrm>
          <a:prstGeom prst="rect">
            <a:avLst/>
          </a:prstGeom>
          <a:solidFill>
            <a:schemeClr val="tx1"/>
          </a:solidFill>
        </p:spPr>
        <p:txBody>
          <a:bodyPr lIns="0" rIns="0" bIns="0" anchor="b">
            <a:spAutoFit/>
          </a:bodyPr>
          <a:lstStyle/>
          <a:p>
            <a:pPr algn="ctr">
              <a:defRPr/>
            </a:pPr>
            <a:r>
              <a:rPr lang="en-US" b="1" dirty="0">
                <a:solidFill>
                  <a:srgbClr val="FF0000"/>
                </a:solidFill>
                <a:latin typeface="+mn-lt"/>
              </a:rPr>
              <a:t>How do we jump from bad equilibrium </a:t>
            </a:r>
            <a:r>
              <a:rPr lang="en-US" b="1" i="1" dirty="0">
                <a:solidFill>
                  <a:srgbClr val="FF0000"/>
                </a:solidFill>
                <a:latin typeface="+mn-lt"/>
              </a:rPr>
              <a:t>A</a:t>
            </a:r>
            <a:r>
              <a:rPr lang="en-US" b="1" dirty="0">
                <a:solidFill>
                  <a:srgbClr val="FF0000"/>
                </a:solidFill>
                <a:latin typeface="+mn-lt"/>
              </a:rPr>
              <a:t> to good eq. </a:t>
            </a:r>
            <a:r>
              <a:rPr lang="en-US" b="1" i="1" dirty="0">
                <a:solidFill>
                  <a:srgbClr val="FF0000"/>
                </a:solidFill>
                <a:latin typeface="+mn-lt"/>
              </a:rPr>
              <a:t>C</a:t>
            </a:r>
            <a:r>
              <a:rPr lang="en-US" b="1" dirty="0">
                <a:solidFill>
                  <a:srgbClr val="FF0000"/>
                </a:solidFill>
                <a:latin typeface="+mn-lt"/>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3D3D3-1215-46E1-A185-247044425624}"/>
              </a:ext>
            </a:extLst>
          </p:cNvPr>
          <p:cNvSpPr>
            <a:spLocks noGrp="1"/>
          </p:cNvSpPr>
          <p:nvPr>
            <p:ph type="title"/>
          </p:nvPr>
        </p:nvSpPr>
        <p:spPr/>
        <p:txBody>
          <a:bodyPr/>
          <a:lstStyle/>
          <a:p>
            <a:r>
              <a:rPr lang="en-US" dirty="0"/>
              <a:t>Punishment more important than norm formation</a:t>
            </a:r>
          </a:p>
        </p:txBody>
      </p:sp>
      <p:sp>
        <p:nvSpPr>
          <p:cNvPr id="12" name="Marcador de contenido 11">
            <a:extLst>
              <a:ext uri="{FF2B5EF4-FFF2-40B4-BE49-F238E27FC236}">
                <a16:creationId xmlns:a16="http://schemas.microsoft.com/office/drawing/2014/main" id="{B57E66FF-92BE-4B1E-BE5A-EB9B9D85EFEE}"/>
              </a:ext>
            </a:extLst>
          </p:cNvPr>
          <p:cNvSpPr>
            <a:spLocks noGrp="1"/>
          </p:cNvSpPr>
          <p:nvPr>
            <p:ph sz="half" idx="1"/>
          </p:nvPr>
        </p:nvSpPr>
        <p:spPr/>
        <p:txBody>
          <a:bodyPr/>
          <a:lstStyle/>
          <a:p>
            <a:r>
              <a:rPr lang="en-US" sz="2000" dirty="0"/>
              <a:t>Norms show little effect without punishment</a:t>
            </a:r>
          </a:p>
        </p:txBody>
      </p:sp>
      <p:sp>
        <p:nvSpPr>
          <p:cNvPr id="13" name="Marcador de contenido 12">
            <a:extLst>
              <a:ext uri="{FF2B5EF4-FFF2-40B4-BE49-F238E27FC236}">
                <a16:creationId xmlns:a16="http://schemas.microsoft.com/office/drawing/2014/main" id="{4901791F-95AD-434F-87DC-4DA9D088EBE2}"/>
              </a:ext>
            </a:extLst>
          </p:cNvPr>
          <p:cNvSpPr>
            <a:spLocks noGrp="1"/>
          </p:cNvSpPr>
          <p:nvPr>
            <p:ph sz="half" idx="2"/>
          </p:nvPr>
        </p:nvSpPr>
        <p:spPr/>
        <p:txBody>
          <a:bodyPr/>
          <a:lstStyle/>
          <a:p>
            <a:r>
              <a:rPr lang="en-US" sz="2000" dirty="0"/>
              <a:t>The effect of punishment is greater with norms</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endParaRPr lang="en-US" sz="2000" dirty="0"/>
          </a:p>
          <a:p>
            <a:br>
              <a:rPr lang="en-US" sz="1400" dirty="0"/>
            </a:br>
            <a:r>
              <a:rPr lang="en-US" sz="1400" dirty="0"/>
              <a:t>Source: </a:t>
            </a:r>
            <a:r>
              <a:rPr lang="en-US" sz="1400" dirty="0">
                <a:hlinkClick r:id="rId2"/>
              </a:rPr>
              <a:t>Fehr &amp; </a:t>
            </a:r>
            <a:r>
              <a:rPr lang="en-US" sz="1400" dirty="0" err="1">
                <a:hlinkClick r:id="rId2"/>
              </a:rPr>
              <a:t>Schurtenberger</a:t>
            </a:r>
            <a:r>
              <a:rPr lang="en-US" sz="1400" dirty="0">
                <a:hlinkClick r:id="rId2"/>
              </a:rPr>
              <a:t>, 2020</a:t>
            </a:r>
            <a:endParaRPr lang="en-US" sz="1400" dirty="0"/>
          </a:p>
        </p:txBody>
      </p:sp>
      <p:pic>
        <p:nvPicPr>
          <p:cNvPr id="4" name="Imagen 3">
            <a:extLst>
              <a:ext uri="{FF2B5EF4-FFF2-40B4-BE49-F238E27FC236}">
                <a16:creationId xmlns:a16="http://schemas.microsoft.com/office/drawing/2014/main" id="{14474E3D-30D6-4764-BBDA-4E6BEA253046}"/>
              </a:ext>
            </a:extLst>
          </p:cNvPr>
          <p:cNvPicPr/>
          <p:nvPr/>
        </p:nvPicPr>
        <p:blipFill rotWithShape="1">
          <a:blip r:embed="rId3"/>
          <a:srcRect t="24514" b="3696"/>
          <a:stretch/>
        </p:blipFill>
        <p:spPr>
          <a:xfrm>
            <a:off x="1126067" y="2743200"/>
            <a:ext cx="6951133" cy="3429000"/>
          </a:xfrm>
          <a:prstGeom prst="rect">
            <a:avLst/>
          </a:prstGeom>
        </p:spPr>
      </p:pic>
    </p:spTree>
    <p:extLst>
      <p:ext uri="{BB962C8B-B14F-4D97-AF65-F5344CB8AC3E}">
        <p14:creationId xmlns:p14="http://schemas.microsoft.com/office/powerpoint/2010/main" val="55169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a:extLst>
              <a:ext uri="{FF2B5EF4-FFF2-40B4-BE49-F238E27FC236}">
                <a16:creationId xmlns:a16="http://schemas.microsoft.com/office/drawing/2014/main" id="{EBD4C2D5-F071-412C-A169-1DF64B2D8E1C}"/>
              </a:ext>
            </a:extLst>
          </p:cNvPr>
          <p:cNvSpPr>
            <a:spLocks noGrp="1"/>
          </p:cNvSpPr>
          <p:nvPr>
            <p:ph type="title"/>
          </p:nvPr>
        </p:nvSpPr>
        <p:spPr/>
        <p:txBody>
          <a:bodyPr/>
          <a:lstStyle/>
          <a:p>
            <a:r>
              <a:rPr lang="en-US" altLang="en-US" dirty="0"/>
              <a:t>Outline: managing incentives is...</a:t>
            </a:r>
          </a:p>
        </p:txBody>
      </p:sp>
      <p:sp>
        <p:nvSpPr>
          <p:cNvPr id="4099" name="2 Marcador de contenido">
            <a:extLst>
              <a:ext uri="{FF2B5EF4-FFF2-40B4-BE49-F238E27FC236}">
                <a16:creationId xmlns:a16="http://schemas.microsoft.com/office/drawing/2014/main" id="{A8F154B4-BBF0-4C4F-996B-3C2AD0FA0429}"/>
              </a:ext>
            </a:extLst>
          </p:cNvPr>
          <p:cNvSpPr>
            <a:spLocks noGrp="1"/>
          </p:cNvSpPr>
          <p:nvPr>
            <p:ph idx="1"/>
          </p:nvPr>
        </p:nvSpPr>
        <p:spPr/>
        <p:txBody>
          <a:bodyPr/>
          <a:lstStyle/>
          <a:p>
            <a:r>
              <a:rPr lang="en-US" altLang="en-US" dirty="0"/>
              <a:t>Hard, even assuming </a:t>
            </a:r>
            <a:r>
              <a:rPr lang="en-US" altLang="en-US" i="1" dirty="0"/>
              <a:t>homo economicus</a:t>
            </a:r>
            <a:r>
              <a:rPr lang="en-US" altLang="en-US" dirty="0"/>
              <a:t>, </a:t>
            </a:r>
            <a:r>
              <a:rPr lang="en-US" altLang="en-US" dirty="0" err="1"/>
              <a:t>eg</a:t>
            </a:r>
            <a:r>
              <a:rPr lang="en-US" altLang="en-US" dirty="0"/>
              <a:t>:</a:t>
            </a:r>
          </a:p>
          <a:p>
            <a:pPr lvl="1"/>
            <a:r>
              <a:rPr lang="en-US" altLang="en-US" dirty="0"/>
              <a:t>Agency &amp; multitasking: e.g., quality vs. quantity</a:t>
            </a:r>
          </a:p>
          <a:p>
            <a:pPr lvl="2"/>
            <a:r>
              <a:rPr lang="en-US" altLang="en-US" dirty="0"/>
              <a:t>Introduced in Business Economics: remember Kerr’s “Getting B When You Aimed for A”</a:t>
            </a:r>
          </a:p>
          <a:p>
            <a:r>
              <a:rPr lang="en-US" altLang="en-US" dirty="0"/>
              <a:t>Need to consider human nature (e.g., emotions) </a:t>
            </a:r>
            <a:r>
              <a:rPr lang="en-US" altLang="en-US" dirty="0">
                <a:sym typeface="Wingdings" panose="05000000000000000000" pitchFamily="2" charset="2"/>
              </a:rPr>
              <a:t> </a:t>
            </a:r>
            <a:r>
              <a:rPr lang="en-US" altLang="en-US" dirty="0"/>
              <a:t>Readings in this topic:</a:t>
            </a:r>
          </a:p>
          <a:p>
            <a:pPr lvl="1"/>
            <a:r>
              <a:rPr lang="en-US" altLang="en-US" dirty="0"/>
              <a:t>Fehr &amp; Falk’s survey of experiments</a:t>
            </a:r>
          </a:p>
          <a:p>
            <a:pPr lvl="1"/>
            <a:r>
              <a:rPr lang="en-US" altLang="en-US" dirty="0"/>
              <a:t>Cowen’s soft essay</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3D3D3-1215-46E1-A185-247044425624}"/>
              </a:ext>
            </a:extLst>
          </p:cNvPr>
          <p:cNvSpPr>
            <a:spLocks noGrp="1"/>
          </p:cNvSpPr>
          <p:nvPr>
            <p:ph type="title"/>
          </p:nvPr>
        </p:nvSpPr>
        <p:spPr/>
        <p:txBody>
          <a:bodyPr/>
          <a:lstStyle/>
          <a:p>
            <a:r>
              <a:rPr lang="en-US" sz="2000" dirty="0"/>
              <a:t>Norm formation opportunity seems to sustain cooperation beliefs and so contain unravelling, but needs some mechanism to ensure </a:t>
            </a:r>
            <a:r>
              <a:rPr lang="en-US" sz="2000" dirty="0">
                <a:solidFill>
                  <a:srgbClr val="FF0000"/>
                </a:solidFill>
              </a:rPr>
              <a:t>conditional cooperation</a:t>
            </a:r>
            <a:r>
              <a:rPr lang="en-US" sz="2000" dirty="0">
                <a:solidFill>
                  <a:schemeClr val="tx1"/>
                </a:solidFill>
              </a:rPr>
              <a:t> </a:t>
            </a:r>
            <a:br>
              <a:rPr lang="en-US" sz="2000" dirty="0">
                <a:solidFill>
                  <a:schemeClr val="tx1"/>
                </a:solidFill>
              </a:rPr>
            </a:br>
            <a:r>
              <a:rPr lang="en-US" sz="2000" dirty="0"/>
              <a:t>(built, in the graph, as a function average previous contributions)</a:t>
            </a:r>
            <a:endParaRPr lang="en-US" sz="2000" dirty="0">
              <a:solidFill>
                <a:schemeClr val="tx1"/>
              </a:solidFill>
            </a:endParaRPr>
          </a:p>
        </p:txBody>
      </p:sp>
      <p:sp>
        <p:nvSpPr>
          <p:cNvPr id="12" name="Marcador de contenido 11">
            <a:extLst>
              <a:ext uri="{FF2B5EF4-FFF2-40B4-BE49-F238E27FC236}">
                <a16:creationId xmlns:a16="http://schemas.microsoft.com/office/drawing/2014/main" id="{B57E66FF-92BE-4B1E-BE5A-EB9B9D85EFEE}"/>
              </a:ext>
            </a:extLst>
          </p:cNvPr>
          <p:cNvSpPr>
            <a:spLocks noGrp="1"/>
          </p:cNvSpPr>
          <p:nvPr>
            <p:ph sz="half" idx="1"/>
          </p:nvPr>
        </p:nvSpPr>
        <p:spPr/>
        <p:txBody>
          <a:bodyPr/>
          <a:lstStyle/>
          <a:p>
            <a:r>
              <a:rPr lang="en-US" sz="1600" dirty="0"/>
              <a:t>Red: norm formation opportunity</a:t>
            </a:r>
          </a:p>
        </p:txBody>
      </p:sp>
      <p:sp>
        <p:nvSpPr>
          <p:cNvPr id="13" name="Marcador de contenido 12">
            <a:extLst>
              <a:ext uri="{FF2B5EF4-FFF2-40B4-BE49-F238E27FC236}">
                <a16:creationId xmlns:a16="http://schemas.microsoft.com/office/drawing/2014/main" id="{4901791F-95AD-434F-87DC-4DA9D088EBE2}"/>
              </a:ext>
            </a:extLst>
          </p:cNvPr>
          <p:cNvSpPr>
            <a:spLocks noGrp="1"/>
          </p:cNvSpPr>
          <p:nvPr>
            <p:ph sz="half" idx="2"/>
          </p:nvPr>
        </p:nvSpPr>
        <p:spPr/>
        <p:txBody>
          <a:bodyPr/>
          <a:lstStyle/>
          <a:p>
            <a:r>
              <a:rPr lang="en-US" sz="1600" dirty="0"/>
              <a:t>Blue: no norm formation opportunity</a:t>
            </a:r>
          </a:p>
          <a:p>
            <a:pPr marL="0" indent="0">
              <a:buNone/>
            </a:pP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endParaRPr lang="en-US" sz="2000" dirty="0"/>
          </a:p>
          <a:p>
            <a:pPr marL="0" indent="0">
              <a:buNone/>
            </a:pPr>
            <a:br>
              <a:rPr lang="en-US" sz="1400" dirty="0"/>
            </a:br>
            <a:r>
              <a:rPr lang="en-US" sz="1400" dirty="0"/>
              <a:t>Source: </a:t>
            </a:r>
            <a:r>
              <a:rPr lang="en-US" sz="1400" dirty="0">
                <a:hlinkClick r:id="rId2"/>
              </a:rPr>
              <a:t>Fehr &amp; </a:t>
            </a:r>
            <a:r>
              <a:rPr lang="en-US" sz="1400" dirty="0" err="1">
                <a:hlinkClick r:id="rId2"/>
              </a:rPr>
              <a:t>Schurtenberger</a:t>
            </a:r>
            <a:r>
              <a:rPr lang="en-US" sz="1400" dirty="0">
                <a:hlinkClick r:id="rId2"/>
              </a:rPr>
              <a:t>, 2020</a:t>
            </a:r>
            <a:endParaRPr lang="en-US" sz="1400" dirty="0"/>
          </a:p>
        </p:txBody>
      </p:sp>
      <p:pic>
        <p:nvPicPr>
          <p:cNvPr id="6" name="Imagen 5">
            <a:extLst>
              <a:ext uri="{FF2B5EF4-FFF2-40B4-BE49-F238E27FC236}">
                <a16:creationId xmlns:a16="http://schemas.microsoft.com/office/drawing/2014/main" id="{27AD6FF3-DC8F-4023-8353-14A1397EA11D}"/>
              </a:ext>
            </a:extLst>
          </p:cNvPr>
          <p:cNvPicPr/>
          <p:nvPr/>
        </p:nvPicPr>
        <p:blipFill rotWithShape="1">
          <a:blip r:embed="rId3"/>
          <a:srcRect l="-140" t="27737" r="140" b="183"/>
          <a:stretch/>
        </p:blipFill>
        <p:spPr>
          <a:xfrm>
            <a:off x="1262063" y="2446867"/>
            <a:ext cx="6053137" cy="3344333"/>
          </a:xfrm>
          <a:prstGeom prst="rect">
            <a:avLst/>
          </a:prstGeom>
        </p:spPr>
      </p:pic>
      <p:cxnSp>
        <p:nvCxnSpPr>
          <p:cNvPr id="5" name="Conector recto de flecha 4">
            <a:extLst>
              <a:ext uri="{FF2B5EF4-FFF2-40B4-BE49-F238E27FC236}">
                <a16:creationId xmlns:a16="http://schemas.microsoft.com/office/drawing/2014/main" id="{5755DA29-A330-4027-A0A0-D830E15ACD1A}"/>
              </a:ext>
            </a:extLst>
          </p:cNvPr>
          <p:cNvCxnSpPr>
            <a:cxnSpLocks/>
          </p:cNvCxnSpPr>
          <p:nvPr/>
        </p:nvCxnSpPr>
        <p:spPr>
          <a:xfrm flipV="1">
            <a:off x="6477000" y="3048000"/>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539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EE8DCAE-1A8F-4D83-ACF3-9B9B4D617E8E}"/>
              </a:ext>
            </a:extLst>
          </p:cNvPr>
          <p:cNvSpPr>
            <a:spLocks noGrp="1" noChangeArrowheads="1"/>
          </p:cNvSpPr>
          <p:nvPr>
            <p:ph type="title"/>
          </p:nvPr>
        </p:nvSpPr>
        <p:spPr/>
        <p:txBody>
          <a:bodyPr/>
          <a:lstStyle/>
          <a:p>
            <a:pPr eaLnBrk="1" hangingPunct="1"/>
            <a:r>
              <a:rPr lang="en-US" altLang="en-US"/>
              <a:t>Incentives and social norms</a:t>
            </a:r>
            <a:br>
              <a:rPr lang="en-US" altLang="en-US"/>
            </a:br>
            <a:r>
              <a:rPr lang="en-US" altLang="en-US" sz="2800"/>
              <a:t>Ex.: pricing delay in a kindergarten </a:t>
            </a:r>
            <a:br>
              <a:rPr lang="en-US" altLang="en-US" sz="2800"/>
            </a:br>
            <a:r>
              <a:rPr lang="en-US" altLang="en-US" sz="2800"/>
              <a:t>(Gneezy &amp; Rustichini, 2000a)</a:t>
            </a:r>
          </a:p>
        </p:txBody>
      </p:sp>
      <p:sp>
        <p:nvSpPr>
          <p:cNvPr id="214019" name="Rectangle 3">
            <a:extLst>
              <a:ext uri="{FF2B5EF4-FFF2-40B4-BE49-F238E27FC236}">
                <a16:creationId xmlns:a16="http://schemas.microsoft.com/office/drawing/2014/main" id="{B48425F0-1E2D-4B07-BE6B-B52D1ED15870}"/>
              </a:ext>
            </a:extLst>
          </p:cNvPr>
          <p:cNvSpPr>
            <a:spLocks noGrp="1" noChangeArrowheads="1"/>
          </p:cNvSpPr>
          <p:nvPr>
            <p:ph type="body" idx="1"/>
          </p:nvPr>
        </p:nvSpPr>
        <p:spPr>
          <a:xfrm>
            <a:off x="457200" y="1981200"/>
            <a:ext cx="8229600" cy="4419600"/>
          </a:xfrm>
        </p:spPr>
        <p:txBody>
          <a:bodyPr/>
          <a:lstStyle/>
          <a:p>
            <a:pPr eaLnBrk="1" hangingPunct="1"/>
            <a:r>
              <a:rPr lang="en-US" altLang="en-US"/>
              <a:t>Problem: parents picked up their children late, violating a rule</a:t>
            </a:r>
          </a:p>
          <a:p>
            <a:pPr eaLnBrk="1" hangingPunct="1"/>
            <a:r>
              <a:rPr lang="en-US" altLang="en-US"/>
              <a:t>New policy announced: delays longer than 10 minutes over the “official closing time” will be fined, with the fine added to the monthly bill</a:t>
            </a:r>
          </a:p>
          <a:p>
            <a:pPr eaLnBrk="1" hangingPunct="1"/>
            <a:r>
              <a:rPr lang="en-US" altLang="en-US"/>
              <a:t>¿What consequences should be expected...</a:t>
            </a:r>
          </a:p>
          <a:p>
            <a:pPr lvl="1" eaLnBrk="1" hangingPunct="1"/>
            <a:r>
              <a:rPr lang="en-US" altLang="en-US"/>
              <a:t>... from the new fining policy?</a:t>
            </a:r>
          </a:p>
          <a:p>
            <a:pPr lvl="1" eaLnBrk="1" hangingPunct="1"/>
            <a:r>
              <a:rPr lang="en-US" altLang="en-US"/>
              <a:t>... from suppressing the policy two months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4019">
                                            <p:txEl>
                                              <p:pRg st="2" end="2"/>
                                            </p:txEl>
                                          </p:spTgt>
                                        </p:tgtEl>
                                        <p:attrNameLst>
                                          <p:attrName>style.visibility</p:attrName>
                                        </p:attrNameLst>
                                      </p:cBhvr>
                                      <p:to>
                                        <p:strVal val="visible"/>
                                      </p:to>
                                    </p:set>
                                    <p:anim calcmode="lin" valueType="num">
                                      <p:cBhvr additive="base">
                                        <p:cTn id="19" dur="500" fill="hold"/>
                                        <p:tgtEl>
                                          <p:spTgt spid="214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401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4019">
                                            <p:txEl>
                                              <p:pRg st="3" end="3"/>
                                            </p:txEl>
                                          </p:spTgt>
                                        </p:tgtEl>
                                        <p:attrNameLst>
                                          <p:attrName>style.visibility</p:attrName>
                                        </p:attrNameLst>
                                      </p:cBhvr>
                                      <p:to>
                                        <p:strVal val="visible"/>
                                      </p:to>
                                    </p:set>
                                    <p:anim calcmode="lin" valueType="num">
                                      <p:cBhvr additive="base">
                                        <p:cTn id="23" dur="500" fill="hold"/>
                                        <p:tgtEl>
                                          <p:spTgt spid="21401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401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4019">
                                            <p:txEl>
                                              <p:pRg st="4" end="4"/>
                                            </p:txEl>
                                          </p:spTgt>
                                        </p:tgtEl>
                                        <p:attrNameLst>
                                          <p:attrName>style.visibility</p:attrName>
                                        </p:attrNameLst>
                                      </p:cBhvr>
                                      <p:to>
                                        <p:strVal val="visible"/>
                                      </p:to>
                                    </p:set>
                                    <p:anim calcmode="lin" valueType="num">
                                      <p:cBhvr additive="base">
                                        <p:cTn id="27" dur="500" fill="hold"/>
                                        <p:tgtEl>
                                          <p:spTgt spid="21401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40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1026">
            <a:extLst>
              <a:ext uri="{FF2B5EF4-FFF2-40B4-BE49-F238E27FC236}">
                <a16:creationId xmlns:a16="http://schemas.microsoft.com/office/drawing/2014/main" id="{DEAA9685-54EB-463A-855D-5EDC8FD67E93}"/>
              </a:ext>
            </a:extLst>
          </p:cNvPr>
          <p:cNvSpPr>
            <a:spLocks noGrp="1" noChangeArrowheads="1"/>
          </p:cNvSpPr>
          <p:nvPr>
            <p:ph type="body" idx="1"/>
          </p:nvPr>
        </p:nvSpPr>
        <p:spPr>
          <a:xfrm>
            <a:off x="457200" y="609600"/>
            <a:ext cx="8229600" cy="5791200"/>
          </a:xfrm>
        </p:spPr>
        <p:txBody>
          <a:bodyPr/>
          <a:lstStyle/>
          <a:p>
            <a:pPr eaLnBrk="1" hangingPunct="1">
              <a:lnSpc>
                <a:spcPct val="90000"/>
              </a:lnSpc>
            </a:pPr>
            <a:r>
              <a:rPr lang="en-US" altLang="en-US" sz="2400"/>
              <a:t>Consequences:</a:t>
            </a:r>
          </a:p>
          <a:p>
            <a:pPr lvl="1" eaLnBrk="1" hangingPunct="1">
              <a:lnSpc>
                <a:spcPct val="90000"/>
              </a:lnSpc>
            </a:pPr>
            <a:r>
              <a:rPr lang="en-US" altLang="en-US" sz="2000"/>
              <a:t>Without fines</a:t>
            </a:r>
          </a:p>
          <a:p>
            <a:pPr lvl="2" eaLnBrk="1" hangingPunct="1">
              <a:lnSpc>
                <a:spcPct val="90000"/>
              </a:lnSpc>
            </a:pPr>
            <a:r>
              <a:rPr lang="en-US" altLang="en-US" sz="1800"/>
              <a:t>Few delays (8 per week)</a:t>
            </a:r>
          </a:p>
          <a:p>
            <a:pPr lvl="1" eaLnBrk="1" hangingPunct="1">
              <a:lnSpc>
                <a:spcPct val="90000"/>
              </a:lnSpc>
            </a:pPr>
            <a:r>
              <a:rPr lang="en-US" altLang="en-US" sz="2000"/>
              <a:t>After the new fining policy ($3) starts at week 4</a:t>
            </a:r>
          </a:p>
          <a:p>
            <a:pPr lvl="2" eaLnBrk="1" hangingPunct="1">
              <a:lnSpc>
                <a:spcPct val="90000"/>
              </a:lnSpc>
            </a:pPr>
            <a:r>
              <a:rPr lang="en-US" altLang="en-US" sz="1800"/>
              <a:t>Number of delays remains constant in weeks 5 and 6</a:t>
            </a:r>
          </a:p>
          <a:p>
            <a:pPr lvl="2" eaLnBrk="1" hangingPunct="1">
              <a:lnSpc>
                <a:spcPct val="90000"/>
              </a:lnSpc>
            </a:pPr>
            <a:r>
              <a:rPr lang="en-US" altLang="en-US" sz="1800"/>
              <a:t>Number of delays increases after week 7 (about 20 per week)</a:t>
            </a:r>
          </a:p>
          <a:p>
            <a:pPr lvl="1" eaLnBrk="1" hangingPunct="1">
              <a:lnSpc>
                <a:spcPct val="90000"/>
              </a:lnSpc>
            </a:pPr>
            <a:r>
              <a:rPr lang="en-US" altLang="en-US" sz="2000"/>
              <a:t>After suppressing the fining policy in week 16</a:t>
            </a:r>
          </a:p>
          <a:p>
            <a:pPr lvl="2" eaLnBrk="1" hangingPunct="1">
              <a:lnSpc>
                <a:spcPct val="90000"/>
              </a:lnSpc>
            </a:pPr>
            <a:r>
              <a:rPr lang="en-US" altLang="en-US" sz="1800"/>
              <a:t>Delays remained constant at a level double the initial one</a:t>
            </a:r>
          </a:p>
          <a:p>
            <a:pPr eaLnBrk="1" hangingPunct="1">
              <a:lnSpc>
                <a:spcPct val="90000"/>
              </a:lnSpc>
            </a:pPr>
            <a:r>
              <a:rPr lang="en-US" altLang="en-US" sz="2400"/>
              <a:t>Interpretation</a:t>
            </a:r>
          </a:p>
          <a:p>
            <a:pPr lvl="1" eaLnBrk="1" hangingPunct="1">
              <a:lnSpc>
                <a:spcPct val="90000"/>
              </a:lnSpc>
            </a:pPr>
            <a:r>
              <a:rPr lang="en-US" altLang="en-US" sz="2000"/>
              <a:t>Were fines too low? ($3 per delay in a total monthly fee of $380)</a:t>
            </a:r>
          </a:p>
          <a:p>
            <a:pPr lvl="1" eaLnBrk="1" hangingPunct="1">
              <a:lnSpc>
                <a:spcPct val="90000"/>
              </a:lnSpc>
            </a:pPr>
            <a:r>
              <a:rPr lang="en-US" altLang="en-US" sz="2000"/>
              <a:t>A morally ambiguous message suppressed the social norm and generated a market transaction?</a:t>
            </a:r>
          </a:p>
          <a:p>
            <a:pPr lvl="1" eaLnBrk="1" hangingPunct="1">
              <a:lnSpc>
                <a:spcPct val="90000"/>
              </a:lnSpc>
            </a:pPr>
            <a:r>
              <a:rPr lang="en-US" altLang="en-US" sz="2000"/>
              <a:t>In terms of Fig. 6, parents moved from </a:t>
            </a:r>
            <a:r>
              <a:rPr lang="en-US" altLang="en-US" sz="2000" i="1"/>
              <a:t>C</a:t>
            </a:r>
            <a:r>
              <a:rPr lang="en-US" altLang="en-US" sz="2000"/>
              <a:t> to </a:t>
            </a:r>
            <a:r>
              <a:rPr lang="en-US" altLang="en-US" sz="2000" i="1"/>
              <a:t>A’</a:t>
            </a:r>
            <a:r>
              <a:rPr lang="en-US" altLang="en-US" sz="2000"/>
              <a:t> and then to </a:t>
            </a:r>
            <a:r>
              <a:rPr lang="en-US" altLang="en-US" sz="2000" i="1"/>
              <a:t>A</a:t>
            </a:r>
          </a:p>
          <a:p>
            <a:pPr eaLnBrk="1" hangingPunct="1">
              <a:lnSpc>
                <a:spcPct val="90000"/>
              </a:lnSpc>
            </a:pPr>
            <a:r>
              <a:rPr lang="en-US" altLang="en-US" sz="2400"/>
              <a:t>Examples</a:t>
            </a:r>
          </a:p>
          <a:p>
            <a:pPr lvl="1" eaLnBrk="1" hangingPunct="1">
              <a:lnSpc>
                <a:spcPct val="90000"/>
              </a:lnSpc>
            </a:pPr>
            <a:r>
              <a:rPr lang="en-US" altLang="en-US" sz="2000">
                <a:solidFill>
                  <a:srgbClr val="66FF33"/>
                </a:solidFill>
              </a:rPr>
              <a:t>parking fines not collected in some cities? </a:t>
            </a:r>
          </a:p>
          <a:p>
            <a:pPr lvl="1" eaLnBrk="1" hangingPunct="1">
              <a:lnSpc>
                <a:spcPct val="90000"/>
              </a:lnSpc>
            </a:pPr>
            <a:r>
              <a:rPr lang="en-US" altLang="en-US" sz="2000">
                <a:solidFill>
                  <a:srgbClr val="66FF33"/>
                </a:solidFill>
              </a:rPr>
              <a:t>your experience with norms on smoking, exam cheating,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2150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2" end="2"/>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2150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2150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5" end="5"/>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4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6" end="6"/>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21504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7" end="7"/>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4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8" end="8"/>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4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9" end="9"/>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04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10" end="10"/>
                                            </p:txEl>
                                          </p:spTgt>
                                        </p:tgtEl>
                                        <p:attrNameLst>
                                          <p:attrName>ppt_c</p:attrName>
                                        </p:attrNameLst>
                                      </p:cBhvr>
                                      <p:to>
                                        <a:schemeClr val="bg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4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11" end="11"/>
                                            </p:txEl>
                                          </p:spTgt>
                                        </p:tgtEl>
                                        <p:attrNameLst>
                                          <p:attrName>ppt_c</p:attrName>
                                        </p:attrNameLst>
                                      </p:cBhvr>
                                      <p:to>
                                        <a:schemeClr val="bg2"/>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04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12" end="12"/>
                                            </p:txEl>
                                          </p:spTgt>
                                        </p:tgtEl>
                                        <p:attrNameLst>
                                          <p:attrName>ppt_c</p:attrName>
                                        </p:attrNameLst>
                                      </p:cBhvr>
                                      <p:to>
                                        <a:schemeClr val="bg2"/>
                                      </p:to>
                                    </p:animClr>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5042">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13" end="13"/>
                                            </p:txEl>
                                          </p:spTgt>
                                        </p:tgtEl>
                                        <p:attrNameLst>
                                          <p:attrName>ppt_c</p:attrName>
                                        </p:attrNameLst>
                                      </p:cBhvr>
                                      <p:to>
                                        <a:schemeClr val="bg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5042">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215042">
                                            <p:txEl>
                                              <p:pRg st="14" end="1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CF0FDE7-6256-4D1A-8FD2-0A5828291742}"/>
              </a:ext>
            </a:extLst>
          </p:cNvPr>
          <p:cNvSpPr>
            <a:spLocks noGrp="1" noChangeArrowheads="1"/>
          </p:cNvSpPr>
          <p:nvPr>
            <p:ph type="title" idx="4294967295"/>
          </p:nvPr>
        </p:nvSpPr>
        <p:spPr/>
        <p:txBody>
          <a:bodyPr/>
          <a:lstStyle/>
          <a:p>
            <a:pPr eaLnBrk="1" hangingPunct="1"/>
            <a:r>
              <a:rPr lang="en-US" altLang="en-US" sz="3600"/>
              <a:t>Social norms &amp; formal rules</a:t>
            </a:r>
          </a:p>
        </p:txBody>
      </p:sp>
      <p:sp>
        <p:nvSpPr>
          <p:cNvPr id="113667" name="Rectangle 3">
            <a:extLst>
              <a:ext uri="{FF2B5EF4-FFF2-40B4-BE49-F238E27FC236}">
                <a16:creationId xmlns:a16="http://schemas.microsoft.com/office/drawing/2014/main" id="{ED003D7B-7D7E-4F1F-9AD6-CF8F003C0257}"/>
              </a:ext>
            </a:extLst>
          </p:cNvPr>
          <p:cNvSpPr>
            <a:spLocks noGrp="1" noChangeArrowheads="1"/>
          </p:cNvSpPr>
          <p:nvPr>
            <p:ph type="body" idx="4294967295"/>
          </p:nvPr>
        </p:nvSpPr>
        <p:spPr>
          <a:xfrm>
            <a:off x="685800" y="1981200"/>
            <a:ext cx="7924800" cy="4114800"/>
          </a:xfrm>
        </p:spPr>
        <p:txBody>
          <a:bodyPr/>
          <a:lstStyle/>
          <a:p>
            <a:pPr eaLnBrk="1" hangingPunct="1"/>
            <a:r>
              <a:rPr lang="en-US" altLang="en-US" sz="2400"/>
              <a:t>“Cultural explanations are useless. E.g., we Spaniards </a:t>
            </a:r>
            <a:r>
              <a:rPr lang="en-US" altLang="en-US" sz="2400" i="1"/>
              <a:t>now</a:t>
            </a:r>
            <a:r>
              <a:rPr lang="en-US" altLang="en-US" sz="2400"/>
              <a:t> drive much more slowly”</a:t>
            </a:r>
          </a:p>
          <a:p>
            <a:pPr lvl="1" eaLnBrk="1" hangingPunct="1"/>
            <a:r>
              <a:rPr lang="en-US" altLang="en-US" sz="2000"/>
              <a:t>Was there info asymmetry on speeding? Sustainability</a:t>
            </a:r>
          </a:p>
          <a:p>
            <a:pPr lvl="1" eaLnBrk="1" hangingPunct="1"/>
            <a:r>
              <a:rPr lang="en-US" altLang="en-US" sz="2000"/>
              <a:t>Adapted: “Catholic” measures (ex ante control of all drivers)</a:t>
            </a:r>
          </a:p>
          <a:p>
            <a:pPr eaLnBrk="1" hangingPunct="1"/>
            <a:r>
              <a:rPr lang="en-US" altLang="en-US" sz="2400"/>
              <a:t>Do institutions (formal rules) </a:t>
            </a:r>
            <a:r>
              <a:rPr lang="en-US" altLang="en-US" sz="2400" i="1"/>
              <a:t>produce</a:t>
            </a:r>
            <a:r>
              <a:rPr lang="en-US" altLang="en-US" sz="2400"/>
              <a:t> our culture? </a:t>
            </a:r>
          </a:p>
          <a:p>
            <a:pPr lvl="1" eaLnBrk="1" hangingPunct="1"/>
            <a:r>
              <a:rPr lang="en-US" altLang="en-US" sz="2200"/>
              <a:t>Long run: e.g., the Reformation as institutional change</a:t>
            </a:r>
          </a:p>
          <a:p>
            <a:pPr eaLnBrk="1" hangingPunct="1"/>
            <a:r>
              <a:rPr lang="en-US" altLang="en-US" sz="2400"/>
              <a:t>Social norms </a:t>
            </a:r>
            <a:r>
              <a:rPr lang="en-US" altLang="en-US" sz="2400" i="1"/>
              <a:t>constrain</a:t>
            </a:r>
            <a:r>
              <a:rPr lang="en-US" altLang="en-US" sz="2400"/>
              <a:t> successful institutional change</a:t>
            </a:r>
            <a:endParaRPr lang="en-US" altLang="en-US" sz="2400" i="1"/>
          </a:p>
          <a:p>
            <a:pPr lvl="1" eaLnBrk="1" hangingPunct="1"/>
            <a:r>
              <a:rPr lang="en-US" altLang="en-US" sz="2000"/>
              <a:t>Is this important for institutional “transplants”? </a:t>
            </a:r>
          </a:p>
          <a:p>
            <a:pPr lvl="2" eaLnBrk="1" hangingPunct="1"/>
            <a:r>
              <a:rPr lang="en-US" altLang="en-US" sz="1600"/>
              <a:t>Danish labor “</a:t>
            </a:r>
            <a:r>
              <a:rPr lang="en-US" altLang="en-US" sz="1600">
                <a:hlinkClick r:id="rId3"/>
              </a:rPr>
              <a:t>flexicurity</a:t>
            </a:r>
            <a:r>
              <a:rPr lang="en-US" altLang="en-US" sz="1600"/>
              <a:t>”? Finish schools?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5" end="5"/>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6" end="6"/>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11366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1366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675790E-A42F-4A40-95FB-0E37C02AAA77}"/>
              </a:ext>
            </a:extLst>
          </p:cNvPr>
          <p:cNvSpPr>
            <a:spLocks noGrp="1" noChangeArrowheads="1"/>
          </p:cNvSpPr>
          <p:nvPr>
            <p:ph type="title" idx="4294967295"/>
          </p:nvPr>
        </p:nvSpPr>
        <p:spPr/>
        <p:txBody>
          <a:bodyPr/>
          <a:lstStyle/>
          <a:p>
            <a:r>
              <a:rPr lang="en-US" altLang="en-US" sz="3600"/>
              <a:t>Spanish values (norms) as compared to those in main EU countries</a:t>
            </a:r>
          </a:p>
        </p:txBody>
      </p:sp>
      <p:sp>
        <p:nvSpPr>
          <p:cNvPr id="34819" name="Rectangle 3">
            <a:extLst>
              <a:ext uri="{FF2B5EF4-FFF2-40B4-BE49-F238E27FC236}">
                <a16:creationId xmlns:a16="http://schemas.microsoft.com/office/drawing/2014/main" id="{C6153B2A-1DF8-4B1F-8956-62F944B7FE8F}"/>
              </a:ext>
            </a:extLst>
          </p:cNvPr>
          <p:cNvSpPr>
            <a:spLocks noGrp="1" noChangeArrowheads="1"/>
          </p:cNvSpPr>
          <p:nvPr>
            <p:ph type="body" idx="4294967295"/>
          </p:nvPr>
        </p:nvSpPr>
        <p:spPr/>
        <p:txBody>
          <a:bodyPr/>
          <a:lstStyle/>
          <a:p>
            <a:r>
              <a:rPr lang="en-US" altLang="en-US" sz="2400"/>
              <a:t>Responsibility</a:t>
            </a:r>
          </a:p>
          <a:p>
            <a:pPr lvl="1"/>
            <a:r>
              <a:rPr lang="en-US" altLang="en-US" sz="2000"/>
              <a:t>We value less how democracy works, politicians &amp; institutions; but we are also the less informed</a:t>
            </a:r>
          </a:p>
          <a:p>
            <a:pPr lvl="1"/>
            <a:r>
              <a:rPr lang="en-US" altLang="en-US" sz="2000"/>
              <a:t>Only country in EU where citizens blame more Northern than Southern Europe for the economic crisis </a:t>
            </a:r>
          </a:p>
          <a:p>
            <a:r>
              <a:rPr lang="en-US" altLang="en-US" sz="2400"/>
              <a:t>Social preferences</a:t>
            </a:r>
          </a:p>
          <a:p>
            <a:pPr lvl="1"/>
            <a:r>
              <a:rPr lang="en-US" altLang="en-US" sz="2000"/>
              <a:t>With Italy, country with strongest / weakest belief that the State / the individual “should have primary responsibility for ensuring a decent level of life”</a:t>
            </a:r>
          </a:p>
          <a:p>
            <a:pPr lvl="1"/>
            <a:r>
              <a:rPr lang="en-US" altLang="en-US" sz="2000"/>
              <a:t>Least support for the market economy</a:t>
            </a:r>
          </a:p>
          <a:p>
            <a:r>
              <a:rPr lang="en-US" altLang="en-US" sz="2400"/>
              <a:t>Source: </a:t>
            </a:r>
            <a:r>
              <a:rPr lang="en-US" altLang="en-US" sz="2400" i="1"/>
              <a:t>Study on World Values</a:t>
            </a:r>
            <a:r>
              <a:rPr lang="en-US" altLang="en-US" sz="2400"/>
              <a:t>, FBBVA, </a:t>
            </a:r>
            <a:r>
              <a:rPr lang="en-US" altLang="en-US" sz="2400">
                <a:hlinkClick r:id="rId3"/>
              </a:rPr>
              <a:t>2013</a:t>
            </a:r>
            <a:r>
              <a:rPr lang="en-US" altLang="en-US" sz="2400"/>
              <a:t>, </a:t>
            </a:r>
            <a:r>
              <a:rPr lang="en-US" altLang="en-US" sz="2400">
                <a:hlinkClick r:id="rId4"/>
              </a:rPr>
              <a:t>2019</a:t>
            </a:r>
            <a:r>
              <a:rPr lang="en-US" altLang="en-US" sz="240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26F9638-A29A-47BE-8AE7-01890D8F13C7}"/>
              </a:ext>
            </a:extLst>
          </p:cNvPr>
          <p:cNvSpPr>
            <a:spLocks noGrp="1" noChangeArrowheads="1"/>
          </p:cNvSpPr>
          <p:nvPr>
            <p:ph type="title"/>
          </p:nvPr>
        </p:nvSpPr>
        <p:spPr/>
        <p:txBody>
          <a:bodyPr/>
          <a:lstStyle/>
          <a:p>
            <a:pPr eaLnBrk="1" hangingPunct="1"/>
            <a:r>
              <a:rPr lang="en-US" altLang="en-US"/>
              <a:t>III. Interesting work</a:t>
            </a:r>
          </a:p>
        </p:txBody>
      </p:sp>
      <p:sp>
        <p:nvSpPr>
          <p:cNvPr id="35843" name="Rectangle 3">
            <a:extLst>
              <a:ext uri="{FF2B5EF4-FFF2-40B4-BE49-F238E27FC236}">
                <a16:creationId xmlns:a16="http://schemas.microsoft.com/office/drawing/2014/main" id="{181227E5-1C4A-4533-9CA1-8EDF0922C5D0}"/>
              </a:ext>
            </a:extLst>
          </p:cNvPr>
          <p:cNvSpPr>
            <a:spLocks noGrp="1" noChangeArrowheads="1"/>
          </p:cNvSpPr>
          <p:nvPr>
            <p:ph type="body" idx="1"/>
          </p:nvPr>
        </p:nvSpPr>
        <p:spPr/>
        <p:txBody>
          <a:bodyPr/>
          <a:lstStyle/>
          <a:p>
            <a:pPr eaLnBrk="1" hangingPunct="1">
              <a:lnSpc>
                <a:spcPct val="90000"/>
              </a:lnSpc>
            </a:pPr>
            <a:r>
              <a:rPr lang="en-US" altLang="en-US" sz="2400" i="1" dirty="0"/>
              <a:t>Crowding out</a:t>
            </a:r>
            <a:r>
              <a:rPr lang="en-US" altLang="en-US" sz="2400" dirty="0"/>
              <a:t> of “intrinsic” motivation (enjoying work): it is alleged that it disappears when explicit incentives are introduced</a:t>
            </a:r>
          </a:p>
          <a:p>
            <a:pPr lvl="1" eaLnBrk="1" hangingPunct="1">
              <a:lnSpc>
                <a:spcPct val="90000"/>
              </a:lnSpc>
            </a:pPr>
            <a:r>
              <a:rPr lang="en-US" altLang="en-US" sz="1400" dirty="0"/>
              <a:t>Case: </a:t>
            </a:r>
            <a:r>
              <a:rPr lang="en-US" altLang="en-US" sz="1400" dirty="0">
                <a:hlinkClick r:id="rId3"/>
              </a:rPr>
              <a:t>incentives to Spanish judges</a:t>
            </a:r>
            <a:r>
              <a:rPr lang="en-US" altLang="en-US" sz="1400" dirty="0"/>
              <a:t>: “consistent with a potential deterioration of intrinsic motivation, top performing judges significantly reduced their production”</a:t>
            </a:r>
            <a:endParaRPr lang="en-US" altLang="en-US" sz="1100" dirty="0"/>
          </a:p>
          <a:p>
            <a:pPr eaLnBrk="1" hangingPunct="1">
              <a:lnSpc>
                <a:spcPct val="90000"/>
              </a:lnSpc>
            </a:pPr>
            <a:r>
              <a:rPr lang="en-US" altLang="en-US" sz="2400" dirty="0"/>
              <a:t>Weak evidence</a:t>
            </a:r>
          </a:p>
          <a:p>
            <a:pPr lvl="1" eaLnBrk="1" hangingPunct="1">
              <a:lnSpc>
                <a:spcPct val="90000"/>
              </a:lnSpc>
            </a:pPr>
            <a:r>
              <a:rPr lang="en-US" altLang="en-US" sz="2000" dirty="0"/>
              <a:t>Inappropriate situations, in which compensation is usual</a:t>
            </a:r>
          </a:p>
          <a:p>
            <a:pPr lvl="1" eaLnBrk="1" hangingPunct="1">
              <a:lnSpc>
                <a:spcPct val="90000"/>
              </a:lnSpc>
            </a:pPr>
            <a:r>
              <a:rPr lang="en-US" altLang="en-US" sz="2000" dirty="0"/>
              <a:t>Does separate the “disappointment” effect</a:t>
            </a:r>
          </a:p>
          <a:p>
            <a:pPr lvl="1" eaLnBrk="1" hangingPunct="1">
              <a:lnSpc>
                <a:spcPct val="90000"/>
              </a:lnSpc>
            </a:pPr>
            <a:r>
              <a:rPr lang="en-US" altLang="en-US" sz="2000" dirty="0"/>
              <a:t>Paying signals work should be paid</a:t>
            </a:r>
          </a:p>
          <a:p>
            <a:pPr eaLnBrk="1" hangingPunct="1">
              <a:lnSpc>
                <a:spcPct val="90000"/>
              </a:lnSpc>
            </a:pPr>
            <a:r>
              <a:rPr lang="en-US" altLang="en-US" sz="2400" dirty="0"/>
              <a:t>It is often confused with</a:t>
            </a:r>
          </a:p>
          <a:p>
            <a:pPr lvl="1" eaLnBrk="1" hangingPunct="1">
              <a:lnSpc>
                <a:spcPct val="90000"/>
              </a:lnSpc>
            </a:pPr>
            <a:r>
              <a:rPr lang="en-US" altLang="en-US" sz="2000" dirty="0"/>
              <a:t>Reciprocity and </a:t>
            </a:r>
          </a:p>
          <a:p>
            <a:pPr lvl="1" eaLnBrk="1" hangingPunct="1">
              <a:lnSpc>
                <a:spcPct val="90000"/>
              </a:lnSpc>
            </a:pPr>
            <a:r>
              <a:rPr lang="en-US" altLang="en-US" sz="2000" dirty="0"/>
              <a:t>Social norms</a:t>
            </a:r>
          </a:p>
          <a:p>
            <a:pPr eaLnBrk="1" hangingPunct="1">
              <a:lnSpc>
                <a:spcPct val="90000"/>
              </a:lnSpc>
            </a:pPr>
            <a:r>
              <a:rPr lang="en-US" altLang="en-US" sz="2400" dirty="0">
                <a:solidFill>
                  <a:srgbClr val="66FF33"/>
                </a:solidFill>
              </a:rPr>
              <a:t>Need to manage effort—also “self-manage” effort?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A05FD788-C311-4BC7-B40B-3BBF8780534C}"/>
              </a:ext>
            </a:extLst>
          </p:cNvPr>
          <p:cNvSpPr>
            <a:spLocks noGrp="1"/>
          </p:cNvSpPr>
          <p:nvPr>
            <p:ph idx="1"/>
          </p:nvPr>
        </p:nvSpPr>
        <p:spPr>
          <a:xfrm>
            <a:off x="457200" y="533400"/>
            <a:ext cx="8001000" cy="5867400"/>
          </a:xfrm>
        </p:spPr>
        <p:txBody>
          <a:bodyPr/>
          <a:lstStyle/>
          <a:p>
            <a:pPr>
              <a:lnSpc>
                <a:spcPct val="80000"/>
              </a:lnSpc>
            </a:pPr>
            <a:r>
              <a:rPr lang="en-US" altLang="en-US" sz="2200"/>
              <a:t>Social norms in employment will withhold or enhance effort?</a:t>
            </a:r>
          </a:p>
          <a:p>
            <a:pPr lvl="1">
              <a:lnSpc>
                <a:spcPct val="80000"/>
              </a:lnSpc>
            </a:pPr>
            <a:r>
              <a:rPr lang="en-US" altLang="en-US" sz="1900"/>
              <a:t>Under piece rate/sharing/tournament compensation systems?</a:t>
            </a:r>
          </a:p>
          <a:p>
            <a:pPr>
              <a:lnSpc>
                <a:spcPct val="80000"/>
              </a:lnSpc>
            </a:pPr>
            <a:r>
              <a:rPr lang="en-US" altLang="en-US" sz="2200"/>
              <a:t>Identify some work that people are now doing voluntarily </a:t>
            </a:r>
          </a:p>
          <a:p>
            <a:pPr lvl="1">
              <a:lnSpc>
                <a:spcPct val="80000"/>
              </a:lnSpc>
            </a:pPr>
            <a:r>
              <a:rPr lang="en-US" altLang="en-US" sz="1900"/>
              <a:t>What the effect of paying them for doing it would be? </a:t>
            </a:r>
          </a:p>
          <a:p>
            <a:pPr lvl="1">
              <a:lnSpc>
                <a:spcPct val="80000"/>
              </a:lnSpc>
            </a:pPr>
            <a:r>
              <a:rPr lang="en-US" altLang="en-US" sz="1900"/>
              <a:t>Would it make sense to replace prisons with fines?  </a:t>
            </a:r>
          </a:p>
          <a:p>
            <a:pPr lvl="1">
              <a:lnSpc>
                <a:spcPct val="80000"/>
              </a:lnSpc>
            </a:pPr>
            <a:r>
              <a:rPr lang="en-US" altLang="en-US" sz="1900"/>
              <a:t>Would it make sense to pay students for attending classes?</a:t>
            </a:r>
          </a:p>
          <a:p>
            <a:pPr>
              <a:lnSpc>
                <a:spcPct val="80000"/>
              </a:lnSpc>
            </a:pPr>
            <a:r>
              <a:rPr lang="en-US" altLang="en-US" sz="2200"/>
              <a:t>How would you apply the analysis of social approval in the article by Fehr &amp; Falk to…</a:t>
            </a:r>
          </a:p>
          <a:p>
            <a:pPr lvl="1">
              <a:lnSpc>
                <a:spcPct val="80000"/>
              </a:lnSpc>
            </a:pPr>
            <a:r>
              <a:rPr lang="en-US" altLang="en-US" sz="1900"/>
              <a:t>taxation? Compared to home owner associations?</a:t>
            </a:r>
          </a:p>
          <a:p>
            <a:pPr lvl="1">
              <a:lnSpc>
                <a:spcPct val="80000"/>
              </a:lnSpc>
            </a:pPr>
            <a:r>
              <a:rPr lang="en-US" altLang="en-US" sz="1900"/>
              <a:t>and to parental authority? </a:t>
            </a:r>
          </a:p>
          <a:p>
            <a:pPr lvl="2">
              <a:lnSpc>
                <a:spcPct val="80000"/>
              </a:lnSpc>
            </a:pPr>
            <a:r>
              <a:rPr lang="en-US" altLang="en-US" sz="1600"/>
              <a:t>Think, for example, that parents are enforcers of rules with respect to their children. But they establish and enforce these rules within a social environment containing formal rules (e.g., inheritance) and informal social norms (e.g., widely accepted standards of behavior). </a:t>
            </a:r>
          </a:p>
          <a:p>
            <a:pPr lvl="2">
              <a:lnSpc>
                <a:spcPct val="80000"/>
              </a:lnSpc>
            </a:pPr>
            <a:r>
              <a:rPr lang="en-US" altLang="en-US" sz="1600"/>
              <a:t>Can these norms be seen as an equilibrium resulting from individual parents’ actions? How are they evolving? </a:t>
            </a:r>
          </a:p>
          <a:p>
            <a:pPr lvl="2">
              <a:lnSpc>
                <a:spcPct val="80000"/>
              </a:lnSpc>
            </a:pPr>
            <a:r>
              <a:rPr lang="en-US" altLang="en-US" sz="1600"/>
              <a:t>What are parents’ preferences RE social norms? Are these preferences homogenous? E.g., purchase &amp; use of smartphones to children</a:t>
            </a:r>
          </a:p>
          <a:p>
            <a:pPr lvl="2">
              <a:lnSpc>
                <a:spcPct val="80000"/>
              </a:lnSpc>
            </a:pPr>
            <a:r>
              <a:rPr lang="en-US" altLang="en-US" sz="1600"/>
              <a:t>How are norms affected by social rules? </a:t>
            </a:r>
          </a:p>
          <a:p>
            <a:pPr lvl="2">
              <a:lnSpc>
                <a:spcPct val="80000"/>
              </a:lnSpc>
            </a:pPr>
            <a:r>
              <a:rPr lang="en-US" altLang="en-US" sz="1600"/>
              <a:t>A recent example: the discussion on children homework.</a:t>
            </a:r>
          </a:p>
          <a:p>
            <a:pPr>
              <a:lnSpc>
                <a:spcPct val="80000"/>
              </a:lnSpc>
            </a:pPr>
            <a:endParaRPr lang="en-US" altLang="en-US" sz="2200"/>
          </a:p>
        </p:txBody>
      </p:sp>
    </p:spTree>
    <p:extLst>
      <p:ext uri="{BB962C8B-B14F-4D97-AF65-F5344CB8AC3E}">
        <p14:creationId xmlns:p14="http://schemas.microsoft.com/office/powerpoint/2010/main" val="2762724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chemeClr val="bg2"/>
                                      </p:to>
                                    </p:animClr>
                                  </p:sub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3" end="1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B0899A3-54C7-43CE-8A63-660EF6B1C07E}"/>
              </a:ext>
            </a:extLst>
          </p:cNvPr>
          <p:cNvSpPr>
            <a:spLocks noGrp="1" noChangeArrowheads="1"/>
          </p:cNvSpPr>
          <p:nvPr>
            <p:ph type="ctrTitle" idx="4294967295"/>
          </p:nvPr>
        </p:nvSpPr>
        <p:spPr>
          <a:xfrm>
            <a:off x="685800" y="2130425"/>
            <a:ext cx="7772400" cy="1470025"/>
          </a:xfrm>
        </p:spPr>
        <p:txBody>
          <a:bodyPr/>
          <a:lstStyle/>
          <a:p>
            <a:pPr eaLnBrk="1" hangingPunct="1"/>
            <a:r>
              <a:rPr lang="en-US" altLang="en-US" sz="4400"/>
              <a:t>Cases for discussion</a:t>
            </a:r>
          </a:p>
        </p:txBody>
      </p:sp>
    </p:spTree>
    <p:extLst>
      <p:ext uri="{BB962C8B-B14F-4D97-AF65-F5344CB8AC3E}">
        <p14:creationId xmlns:p14="http://schemas.microsoft.com/office/powerpoint/2010/main" val="2508608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FA3583BE-FC9D-4C81-BA1C-CFAA4126D09F}"/>
              </a:ext>
            </a:extLst>
          </p:cNvPr>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686F5BB-5295-488E-85F8-18AAF5350F30}" type="slidenum">
              <a:rPr lang="es-ES" altLang="en-US" sz="1400"/>
              <a:pPr algn="r"/>
              <a:t>48</a:t>
            </a:fld>
            <a:endParaRPr lang="es-ES" altLang="en-US" sz="1400"/>
          </a:p>
        </p:txBody>
      </p:sp>
      <p:pic>
        <p:nvPicPr>
          <p:cNvPr id="48131" name="Picture 2" descr="corruption-in-daily-life">
            <a:extLst>
              <a:ext uri="{FF2B5EF4-FFF2-40B4-BE49-F238E27FC236}">
                <a16:creationId xmlns:a16="http://schemas.microsoft.com/office/drawing/2014/main" id="{346032DD-B658-4CEA-B6B3-2ED05B711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320675"/>
            <a:ext cx="6234112"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387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96A5E123-97E7-4F63-9409-9E75C2D7946D}"/>
              </a:ext>
            </a:extLst>
          </p:cNvPr>
          <p:cNvSpPr>
            <a:spLocks noGrp="1" noChangeArrowheads="1"/>
          </p:cNvSpPr>
          <p:nvPr>
            <p:ph type="title" idx="4294967295"/>
          </p:nvPr>
        </p:nvSpPr>
        <p:spPr>
          <a:xfrm>
            <a:off x="685800" y="304800"/>
            <a:ext cx="7772400" cy="1143000"/>
          </a:xfrm>
        </p:spPr>
        <p:txBody>
          <a:bodyPr/>
          <a:lstStyle/>
          <a:p>
            <a:r>
              <a:rPr lang="en-US" altLang="en-US" sz="3600"/>
              <a:t>What do we think of someone who…</a:t>
            </a:r>
          </a:p>
        </p:txBody>
      </p:sp>
      <p:sp>
        <p:nvSpPr>
          <p:cNvPr id="37892" name="Rectangle 5">
            <a:extLst>
              <a:ext uri="{FF2B5EF4-FFF2-40B4-BE49-F238E27FC236}">
                <a16:creationId xmlns:a16="http://schemas.microsoft.com/office/drawing/2014/main" id="{36052F84-E98A-4B4D-8DAF-207196B529FC}"/>
              </a:ext>
            </a:extLst>
          </p:cNvPr>
          <p:cNvSpPr>
            <a:spLocks noGrp="1" noChangeArrowheads="1"/>
          </p:cNvSpPr>
          <p:nvPr>
            <p:ph type="body" idx="4294967295"/>
          </p:nvPr>
        </p:nvSpPr>
        <p:spPr>
          <a:xfrm>
            <a:off x="381000" y="1524000"/>
            <a:ext cx="8305800" cy="4953000"/>
          </a:xfrm>
        </p:spPr>
        <p:txBody>
          <a:bodyPr/>
          <a:lstStyle/>
          <a:p>
            <a:pPr>
              <a:lnSpc>
                <a:spcPct val="90000"/>
              </a:lnSpc>
            </a:pPr>
            <a:r>
              <a:rPr lang="en-US" altLang="en-US" sz="2000"/>
              <a:t>avoids paying taxes?</a:t>
            </a:r>
          </a:p>
          <a:p>
            <a:pPr>
              <a:lnSpc>
                <a:spcPct val="90000"/>
              </a:lnSpc>
            </a:pPr>
            <a:r>
              <a:rPr lang="en-US" altLang="en-US" sz="2000"/>
              <a:t>does not return a wallet containing money?</a:t>
            </a:r>
          </a:p>
          <a:p>
            <a:pPr>
              <a:lnSpc>
                <a:spcPct val="90000"/>
              </a:lnSpc>
            </a:pPr>
            <a:r>
              <a:rPr lang="en-US" altLang="en-US" sz="2000"/>
              <a:t>dodges paying for a ticket on the Metro? </a:t>
            </a:r>
          </a:p>
          <a:p>
            <a:pPr lvl="1">
              <a:lnSpc>
                <a:spcPct val="90000"/>
              </a:lnSpc>
            </a:pPr>
            <a:r>
              <a:rPr lang="en-US" altLang="en-US" sz="1800"/>
              <a:t>steals someone else’s Metro season ticket?</a:t>
            </a:r>
          </a:p>
          <a:p>
            <a:pPr>
              <a:lnSpc>
                <a:spcPct val="90000"/>
              </a:lnSpc>
            </a:pPr>
            <a:r>
              <a:rPr lang="en-US" altLang="en-US" sz="2000"/>
              <a:t>slips a friend in for hospital tests?</a:t>
            </a:r>
          </a:p>
          <a:p>
            <a:pPr>
              <a:lnSpc>
                <a:spcPct val="90000"/>
              </a:lnSpc>
            </a:pPr>
            <a:r>
              <a:rPr lang="en-US" altLang="en-US" sz="2000"/>
              <a:t>works while collecting unemployment benefits?</a:t>
            </a:r>
          </a:p>
          <a:p>
            <a:pPr>
              <a:lnSpc>
                <a:spcPct val="90000"/>
              </a:lnSpc>
            </a:pPr>
            <a:r>
              <a:rPr lang="en-US" altLang="en-US" sz="2000"/>
              <a:t>keeps a commission for organizing a graduation party?</a:t>
            </a:r>
          </a:p>
          <a:p>
            <a:pPr>
              <a:lnSpc>
                <a:spcPct val="90000"/>
              </a:lnSpc>
            </a:pPr>
            <a:r>
              <a:rPr lang="en-US" altLang="en-US" sz="2000"/>
              <a:t>keeps some of the money collected for a graduation trip? </a:t>
            </a:r>
          </a:p>
          <a:p>
            <a:pPr>
              <a:lnSpc>
                <a:spcPct val="90000"/>
              </a:lnSpc>
            </a:pPr>
            <a:r>
              <a:rPr lang="en-US" altLang="en-US" sz="2000"/>
              <a:t>often misses classes? </a:t>
            </a:r>
          </a:p>
          <a:p>
            <a:pPr>
              <a:lnSpc>
                <a:spcPct val="90000"/>
              </a:lnSpc>
            </a:pPr>
            <a:r>
              <a:rPr lang="en-US" altLang="en-US" sz="2000"/>
              <a:t>copies in exams? … problem sets? </a:t>
            </a:r>
          </a:p>
          <a:p>
            <a:pPr lvl="1">
              <a:lnSpc>
                <a:spcPct val="90000"/>
              </a:lnSpc>
            </a:pPr>
            <a:r>
              <a:rPr lang="en-US" altLang="en-US" sz="1600"/>
              <a:t>copies from you without permission?</a:t>
            </a:r>
          </a:p>
          <a:p>
            <a:pPr>
              <a:lnSpc>
                <a:spcPct val="90000"/>
              </a:lnSpc>
            </a:pPr>
            <a:r>
              <a:rPr lang="en-US" altLang="en-US" sz="2000"/>
              <a:t>hides reserved book in the library stacks?</a:t>
            </a:r>
          </a:p>
        </p:txBody>
      </p:sp>
    </p:spTree>
    <p:extLst>
      <p:ext uri="{BB962C8B-B14F-4D97-AF65-F5344CB8AC3E}">
        <p14:creationId xmlns:p14="http://schemas.microsoft.com/office/powerpoint/2010/main" val="2236537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789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3" end="3"/>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4" end="4"/>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9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5" end="5"/>
                                            </p:txEl>
                                          </p:spTgt>
                                        </p:tgtEl>
                                        <p:attrNameLst>
                                          <p:attrName>ppt_c</p:attrName>
                                        </p:attrNameLst>
                                      </p:cBhvr>
                                      <p:to>
                                        <a:schemeClr val="bg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89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6" end="6"/>
                                            </p:txEl>
                                          </p:spTgt>
                                        </p:tgtEl>
                                        <p:attrNameLst>
                                          <p:attrName>ppt_c</p:attrName>
                                        </p:attrNameLst>
                                      </p:cBhvr>
                                      <p:to>
                                        <a:schemeClr val="bg2"/>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89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7" end="7"/>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89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8" end="8"/>
                                            </p:txEl>
                                          </p:spTgt>
                                        </p:tgtEl>
                                        <p:attrNameLst>
                                          <p:attrName>ppt_c</p:attrName>
                                        </p:attrNameLst>
                                      </p:cBhvr>
                                      <p:to>
                                        <a:schemeClr val="bg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89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9" end="9"/>
                                            </p:txEl>
                                          </p:spTgt>
                                        </p:tgtEl>
                                        <p:attrNameLst>
                                          <p:attrName>ppt_c</p:attrName>
                                        </p:attrNameLst>
                                      </p:cBhvr>
                                      <p:to>
                                        <a:schemeClr val="bg2"/>
                                      </p:to>
                                    </p:animClr>
                                  </p:subTnLst>
                                </p:cTn>
                              </p:par>
                              <p:par>
                                <p:cTn id="41" presetID="1" presetClass="entr" presetSubtype="0" fill="hold" grpId="0" nodeType="withEffect">
                                  <p:stCondLst>
                                    <p:cond delay="0"/>
                                  </p:stCondLst>
                                  <p:childTnLst>
                                    <p:set>
                                      <p:cBhvr>
                                        <p:cTn id="42" dur="1" fill="hold">
                                          <p:stCondLst>
                                            <p:cond delay="0"/>
                                          </p:stCondLst>
                                        </p:cTn>
                                        <p:tgtEl>
                                          <p:spTgt spid="3789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10" end="10"/>
                                            </p:txEl>
                                          </p:spTgt>
                                        </p:tgtEl>
                                        <p:attrNameLst>
                                          <p:attrName>ppt_c</p:attrName>
                                        </p:attrNameLst>
                                      </p:cBhvr>
                                      <p:to>
                                        <a:schemeClr val="bg2"/>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89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7892">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994B8A5-5CFA-4D7A-AC2C-EE9620507BCB}"/>
              </a:ext>
            </a:extLst>
          </p:cNvPr>
          <p:cNvSpPr>
            <a:spLocks noGrp="1" noChangeArrowheads="1"/>
          </p:cNvSpPr>
          <p:nvPr>
            <p:ph type="ctrTitle"/>
          </p:nvPr>
        </p:nvSpPr>
        <p:spPr/>
        <p:txBody>
          <a:bodyPr/>
          <a:lstStyle/>
          <a:p>
            <a:pPr eaLnBrk="1" hangingPunct="1"/>
            <a:r>
              <a:rPr lang="en-US" altLang="en-US">
                <a:cs typeface="Times New Roman" panose="02020603050405020304" pitchFamily="18" charset="0"/>
              </a:rPr>
              <a:t>Fehr &amp; Falk 2002</a:t>
            </a:r>
            <a:br>
              <a:rPr lang="en-US" altLang="en-US">
                <a:cs typeface="Times New Roman" panose="02020603050405020304" pitchFamily="18" charset="0"/>
              </a:rPr>
            </a:br>
            <a:r>
              <a:rPr lang="es-ES" altLang="en-US"/>
              <a:t>“Psychological Foundations of Incentives”</a:t>
            </a:r>
            <a:endParaRPr lang="en-US" altLang="en-US">
              <a:cs typeface="Times New Roman" panose="02020603050405020304" pitchFamily="18" charset="0"/>
            </a:endParaRPr>
          </a:p>
        </p:txBody>
      </p:sp>
      <p:sp>
        <p:nvSpPr>
          <p:cNvPr id="5123" name="5 Subtítulo">
            <a:extLst>
              <a:ext uri="{FF2B5EF4-FFF2-40B4-BE49-F238E27FC236}">
                <a16:creationId xmlns:a16="http://schemas.microsoft.com/office/drawing/2014/main" id="{8DCD6CC1-3D65-4A5C-9DA6-EF9C7E793276}"/>
              </a:ext>
            </a:extLst>
          </p:cNvPr>
          <p:cNvSpPr>
            <a:spLocks noGrp="1"/>
          </p:cNvSpPr>
          <p:nvPr>
            <p:ph type="subTitle" idx="1"/>
          </p:nvPr>
        </p:nvSpPr>
        <p:spPr/>
        <p:txBody>
          <a:bodyPr/>
          <a:lstStyle/>
          <a:p>
            <a:endParaRPr lang="es-E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3A3AB7A-C515-4614-8148-5CEBB50010F3}"/>
              </a:ext>
            </a:extLst>
          </p:cNvPr>
          <p:cNvSpPr>
            <a:spLocks noGrp="1" noChangeArrowheads="1"/>
          </p:cNvSpPr>
          <p:nvPr>
            <p:ph type="title" idx="4294967295"/>
          </p:nvPr>
        </p:nvSpPr>
        <p:spPr/>
        <p:txBody>
          <a:bodyPr/>
          <a:lstStyle/>
          <a:p>
            <a:r>
              <a:rPr lang="en-US" altLang="en-US"/>
              <a:t>How does “the market” affect cooperation?</a:t>
            </a:r>
          </a:p>
        </p:txBody>
      </p:sp>
      <p:sp>
        <p:nvSpPr>
          <p:cNvPr id="50179" name="Rectangle 3">
            <a:extLst>
              <a:ext uri="{FF2B5EF4-FFF2-40B4-BE49-F238E27FC236}">
                <a16:creationId xmlns:a16="http://schemas.microsoft.com/office/drawing/2014/main" id="{3140F3E0-D779-4A84-8E4C-757227E71A9D}"/>
              </a:ext>
            </a:extLst>
          </p:cNvPr>
          <p:cNvSpPr>
            <a:spLocks noGrp="1" noChangeArrowheads="1"/>
          </p:cNvSpPr>
          <p:nvPr>
            <p:ph type="body" idx="4294967295"/>
          </p:nvPr>
        </p:nvSpPr>
        <p:spPr>
          <a:xfrm>
            <a:off x="457200" y="1981200"/>
            <a:ext cx="8077200" cy="4114800"/>
          </a:xfrm>
        </p:spPr>
        <p:txBody>
          <a:bodyPr/>
          <a:lstStyle/>
          <a:p>
            <a:r>
              <a:rPr lang="en-US" altLang="en-US" sz="2600"/>
              <a:t>Empirical evidence from cross-cultural experiments</a:t>
            </a:r>
          </a:p>
          <a:p>
            <a:pPr lvl="1"/>
            <a:r>
              <a:rPr lang="en-US" altLang="en-US" sz="2200"/>
              <a:t>Voluntary cooperation (i.e., w.r.t. strangers) increases when subjects have been living in developed societies versus tribal (hunter-gathering) societies</a:t>
            </a:r>
          </a:p>
          <a:p>
            <a:pPr lvl="1"/>
            <a:r>
              <a:rPr lang="en-US" altLang="en-US" sz="2200"/>
              <a:t>Example: making and accepting unequal offers in ultimatum game depends on</a:t>
            </a:r>
            <a:r>
              <a:rPr lang="en-US" altLang="en-US" sz="2200">
                <a:sym typeface="Wingdings" panose="05000000000000000000" pitchFamily="2" charset="2"/>
              </a:rPr>
              <a:t> </a:t>
            </a:r>
            <a:r>
              <a:rPr lang="en-US" altLang="en-US" sz="2200"/>
              <a:t>internalized social norms</a:t>
            </a:r>
          </a:p>
          <a:p>
            <a:pPr lvl="2"/>
            <a:r>
              <a:rPr lang="en-US" altLang="en-US" sz="1900"/>
              <a:t>Why is voluntary cooperation lower for students and people below about 25 years old?</a:t>
            </a:r>
          </a:p>
          <a:p>
            <a:pPr lvl="2"/>
            <a:r>
              <a:rPr lang="en-US" altLang="en-US" sz="1900"/>
              <a:t>Why is cooperation lower the more time subjects have to think?</a:t>
            </a:r>
          </a:p>
          <a:p>
            <a:pPr lvl="2"/>
            <a:r>
              <a:rPr lang="en-US" altLang="en-US" sz="1900"/>
              <a:t>See, for a summary, e.g., Henrich (2016) </a:t>
            </a:r>
            <a:r>
              <a:rPr lang="en-US" altLang="en-US" sz="1900">
                <a:sym typeface="Wingdings" panose="05000000000000000000" pitchFamily="2" charset="2"/>
              </a:rPr>
              <a:t> </a:t>
            </a:r>
            <a:endParaRPr lang="en-US" altLang="en-US" sz="1900"/>
          </a:p>
        </p:txBody>
      </p:sp>
    </p:spTree>
    <p:extLst>
      <p:ext uri="{BB962C8B-B14F-4D97-AF65-F5344CB8AC3E}">
        <p14:creationId xmlns:p14="http://schemas.microsoft.com/office/powerpoint/2010/main" val="2192528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1 Rectángulo">
            <a:extLst>
              <a:ext uri="{FF2B5EF4-FFF2-40B4-BE49-F238E27FC236}">
                <a16:creationId xmlns:a16="http://schemas.microsoft.com/office/drawing/2014/main" id="{BEA011DE-C498-417F-B4EE-3BDCF1D89861}"/>
              </a:ext>
            </a:extLst>
          </p:cNvPr>
          <p:cNvSpPr>
            <a:spLocks noChangeArrowheads="1"/>
          </p:cNvSpPr>
          <p:nvPr/>
        </p:nvSpPr>
        <p:spPr bwMode="auto">
          <a:xfrm>
            <a:off x="609600" y="950913"/>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Narrow" panose="020B0606020202030204" pitchFamily="34" charset="0"/>
              </a:rPr>
              <a:t>“games often tap social norms that people bring into the laboratory from their social lives outside, and consequently game play varies dramatically across societies. In modern industrialized societies, these experiments often measure social norms that regulate impersonal exchange and other social interactions, and evolved culturally to facilitate mutually beneficial interactions in large-scale societies with lots of strangers and anonymous interactions. The strength of these impersonal norms, though unusual, is a key feature of many modern societies. By contrast, the smallest-scale human societies tend not to offer very much nor reject low offers because they lack social norms for monetary exchanges with strangers or anonymous others” (Henrich 2016</a:t>
            </a:r>
            <a:r>
              <a:rPr lang="en-US" altLang="en-US">
                <a:latin typeface="Arial Narrow" panose="020B0606020202030204" pitchFamily="34" charset="0"/>
                <a:sym typeface="Wingdings" panose="05000000000000000000" pitchFamily="2" charset="2"/>
              </a:rPr>
              <a:t>:192)</a:t>
            </a:r>
            <a:r>
              <a:rPr lang="en-US" altLang="en-US">
                <a:latin typeface="Arial Narrow" panose="020B0606020202030204" pitchFamily="34" charset="0"/>
              </a:rPr>
              <a:t>.</a:t>
            </a:r>
          </a:p>
        </p:txBody>
      </p:sp>
    </p:spTree>
    <p:extLst>
      <p:ext uri="{BB962C8B-B14F-4D97-AF65-F5344CB8AC3E}">
        <p14:creationId xmlns:p14="http://schemas.microsoft.com/office/powerpoint/2010/main" val="113775156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a:extLst>
              <a:ext uri="{FF2B5EF4-FFF2-40B4-BE49-F238E27FC236}">
                <a16:creationId xmlns:a16="http://schemas.microsoft.com/office/drawing/2014/main" id="{E5CE55D1-3985-4ADD-A72D-79543C48F8A2}"/>
              </a:ext>
            </a:extLst>
          </p:cNvPr>
          <p:cNvSpPr>
            <a:spLocks noGrp="1"/>
          </p:cNvSpPr>
          <p:nvPr>
            <p:ph type="ctrTitle"/>
          </p:nvPr>
        </p:nvSpPr>
        <p:spPr/>
        <p:txBody>
          <a:bodyPr/>
          <a:lstStyle/>
          <a:p>
            <a:r>
              <a:rPr lang="en-US" altLang="en-US"/>
              <a:t>Cowen 2007, Ch. 2</a:t>
            </a:r>
            <a:br>
              <a:rPr lang="en-US" altLang="en-US"/>
            </a:br>
            <a:r>
              <a:rPr lang="en-US" altLang="en-US"/>
              <a:t>“How to Control the World: The Basics”</a:t>
            </a:r>
            <a:endParaRPr lang="es-ES" altLang="en-US"/>
          </a:p>
        </p:txBody>
      </p:sp>
      <p:sp>
        <p:nvSpPr>
          <p:cNvPr id="36867" name="2 Subtítulo">
            <a:extLst>
              <a:ext uri="{FF2B5EF4-FFF2-40B4-BE49-F238E27FC236}">
                <a16:creationId xmlns:a16="http://schemas.microsoft.com/office/drawing/2014/main" id="{D5F3D046-47AA-417C-AFFF-E1A7F0642D89}"/>
              </a:ext>
            </a:extLst>
          </p:cNvPr>
          <p:cNvSpPr>
            <a:spLocks noGrp="1"/>
          </p:cNvSpPr>
          <p:nvPr>
            <p:ph type="subTitle" idx="1"/>
          </p:nvPr>
        </p:nvSpPr>
        <p:spPr/>
        <p:txBody>
          <a:bodyPr/>
          <a:lstStyle/>
          <a:p>
            <a:endParaRPr lang="es-E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4C23D81-3297-462E-8ED2-EC389FE3B7EB}"/>
              </a:ext>
            </a:extLst>
          </p:cNvPr>
          <p:cNvSpPr>
            <a:spLocks noGrp="1"/>
          </p:cNvSpPr>
          <p:nvPr>
            <p:ph type="title"/>
          </p:nvPr>
        </p:nvSpPr>
        <p:spPr/>
        <p:txBody>
          <a:bodyPr/>
          <a:lstStyle/>
          <a:p>
            <a:pPr eaLnBrk="1" hangingPunct="1"/>
            <a:r>
              <a:rPr lang="en-US" altLang="en-US"/>
              <a:t>Do monetary incentives work?</a:t>
            </a:r>
          </a:p>
        </p:txBody>
      </p:sp>
      <p:sp>
        <p:nvSpPr>
          <p:cNvPr id="37891" name="Content Placeholder 2">
            <a:extLst>
              <a:ext uri="{FF2B5EF4-FFF2-40B4-BE49-F238E27FC236}">
                <a16:creationId xmlns:a16="http://schemas.microsoft.com/office/drawing/2014/main" id="{2888FBA5-9583-4572-95B6-7FECDCBE5DCB}"/>
              </a:ext>
            </a:extLst>
          </p:cNvPr>
          <p:cNvSpPr>
            <a:spLocks noGrp="1"/>
          </p:cNvSpPr>
          <p:nvPr>
            <p:ph idx="1"/>
          </p:nvPr>
        </p:nvSpPr>
        <p:spPr/>
        <p:txBody>
          <a:bodyPr/>
          <a:lstStyle/>
          <a:p>
            <a:pPr eaLnBrk="1" hangingPunct="1"/>
            <a:r>
              <a:rPr lang="en-US" altLang="en-US"/>
              <a:t>Poll at Davos World Economic Forum:</a:t>
            </a:r>
          </a:p>
          <a:p>
            <a:pPr lvl="1" eaLnBrk="1" hangingPunct="1"/>
            <a:r>
              <a:rPr lang="en-US" altLang="en-US"/>
              <a:t>Recognition and respect as number 1</a:t>
            </a:r>
            <a:r>
              <a:rPr lang="en-US" altLang="en-US" baseline="30000"/>
              <a:t>st</a:t>
            </a:r>
            <a:r>
              <a:rPr lang="en-US" altLang="en-US"/>
              <a:t> motivator at workplace</a:t>
            </a:r>
          </a:p>
          <a:p>
            <a:pPr lvl="1" eaLnBrk="1" hangingPunct="1"/>
            <a:r>
              <a:rPr lang="en-US" altLang="en-US"/>
              <a:t>Achievement and accomplishment 2</a:t>
            </a:r>
            <a:r>
              <a:rPr lang="en-US" altLang="en-US" baseline="30000"/>
              <a:t>nd</a:t>
            </a:r>
            <a:endParaRPr lang="en-US" altLang="en-US"/>
          </a:p>
          <a:p>
            <a:pPr eaLnBrk="1" hangingPunct="1"/>
            <a:r>
              <a:rPr lang="en-US" altLang="en-US"/>
              <a:t>Why didn’t the Soviet Union work?</a:t>
            </a:r>
          </a:p>
          <a:p>
            <a:pPr eaLnBrk="1" hangingPunct="1"/>
            <a:r>
              <a:rPr lang="en-US" altLang="en-US"/>
              <a:t>Would your behavior change if you win the lottery? </a:t>
            </a:r>
          </a:p>
          <a:p>
            <a:pPr eaLnBrk="1" hangingPunct="1"/>
            <a:r>
              <a:rPr lang="en-US" altLang="en-US"/>
              <a:t>Monetary incentives for what types of jobs?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E8D5D3C-EE96-4BB5-A377-37622D3D92F3}"/>
              </a:ext>
            </a:extLst>
          </p:cNvPr>
          <p:cNvSpPr>
            <a:spLocks noGrp="1"/>
          </p:cNvSpPr>
          <p:nvPr>
            <p:ph type="title"/>
          </p:nvPr>
        </p:nvSpPr>
        <p:spPr/>
        <p:txBody>
          <a:bodyPr/>
          <a:lstStyle/>
          <a:p>
            <a:pPr eaLnBrk="1" hangingPunct="1"/>
            <a:r>
              <a:rPr lang="en-US" altLang="en-US"/>
              <a:t>Four rules</a:t>
            </a:r>
          </a:p>
        </p:txBody>
      </p:sp>
      <p:sp>
        <p:nvSpPr>
          <p:cNvPr id="39939" name="Content Placeholder 2">
            <a:extLst>
              <a:ext uri="{FF2B5EF4-FFF2-40B4-BE49-F238E27FC236}">
                <a16:creationId xmlns:a16="http://schemas.microsoft.com/office/drawing/2014/main" id="{5297524C-DAC7-434F-8C72-192EB45E2CB5}"/>
              </a:ext>
            </a:extLst>
          </p:cNvPr>
          <p:cNvSpPr>
            <a:spLocks noGrp="1"/>
          </p:cNvSpPr>
          <p:nvPr>
            <p:ph idx="1"/>
          </p:nvPr>
        </p:nvSpPr>
        <p:spPr/>
        <p:txBody>
          <a:bodyPr/>
          <a:lstStyle/>
          <a:p>
            <a:pPr eaLnBrk="1" hangingPunct="1">
              <a:lnSpc>
                <a:spcPct val="80000"/>
              </a:lnSpc>
            </a:pPr>
            <a:r>
              <a:rPr lang="en-US" altLang="en-US" sz="2600"/>
              <a:t>Offer monetary rewards when…</a:t>
            </a:r>
          </a:p>
          <a:p>
            <a:pPr lvl="1" eaLnBrk="1" hangingPunct="1">
              <a:lnSpc>
                <a:spcPct val="80000"/>
              </a:lnSpc>
            </a:pPr>
            <a:r>
              <a:rPr lang="en-US" altLang="en-US" sz="2200"/>
              <a:t>performance highly responsive to effort</a:t>
            </a:r>
          </a:p>
          <a:p>
            <a:pPr lvl="2" eaLnBrk="1" hangingPunct="1">
              <a:lnSpc>
                <a:spcPct val="80000"/>
              </a:lnSpc>
            </a:pPr>
            <a:r>
              <a:rPr lang="en-US" altLang="en-US" sz="1900"/>
              <a:t>Mechanical, simple work. Cold water experiment</a:t>
            </a:r>
          </a:p>
          <a:p>
            <a:pPr lvl="1" eaLnBrk="1" hangingPunct="1">
              <a:lnSpc>
                <a:spcPct val="80000"/>
              </a:lnSpc>
            </a:pPr>
            <a:r>
              <a:rPr lang="en-US" altLang="en-US" sz="2200"/>
              <a:t>weak intrinsic motivation (e.g., garbage collection)</a:t>
            </a:r>
          </a:p>
          <a:p>
            <a:pPr lvl="2" eaLnBrk="1" hangingPunct="1">
              <a:lnSpc>
                <a:spcPct val="80000"/>
              </a:lnSpc>
            </a:pPr>
            <a:r>
              <a:rPr lang="en-US" altLang="en-US" sz="1900"/>
              <a:t>Paying for grades in school… for which students? </a:t>
            </a:r>
            <a:r>
              <a:rPr lang="en-US" altLang="en-US" sz="1900">
                <a:sym typeface="Wingdings" panose="05000000000000000000" pitchFamily="2" charset="2"/>
              </a:rPr>
              <a:t> next</a:t>
            </a:r>
            <a:endParaRPr lang="en-US" altLang="en-US" sz="1900"/>
          </a:p>
          <a:p>
            <a:pPr lvl="2" eaLnBrk="1" hangingPunct="1">
              <a:lnSpc>
                <a:spcPct val="80000"/>
              </a:lnSpc>
            </a:pPr>
            <a:r>
              <a:rPr lang="en-US" altLang="en-US" sz="1900"/>
              <a:t>Importance of </a:t>
            </a:r>
            <a:r>
              <a:rPr lang="en-US" altLang="en-US" sz="1900" u="sng"/>
              <a:t>subj. discount rate</a:t>
            </a:r>
            <a:r>
              <a:rPr lang="en-US" altLang="en-US" sz="1900"/>
              <a:t> for managing incentives</a:t>
            </a:r>
          </a:p>
          <a:p>
            <a:pPr lvl="1" eaLnBrk="1" hangingPunct="1">
              <a:lnSpc>
                <a:spcPct val="80000"/>
              </a:lnSpc>
            </a:pPr>
            <a:r>
              <a:rPr lang="en-US" altLang="en-US" sz="2200"/>
              <a:t>receiving money produces social approval</a:t>
            </a:r>
          </a:p>
          <a:p>
            <a:pPr lvl="2" eaLnBrk="1" hangingPunct="1">
              <a:lnSpc>
                <a:spcPct val="80000"/>
              </a:lnSpc>
            </a:pPr>
            <a:r>
              <a:rPr lang="en-US" altLang="en-US" sz="1900"/>
              <a:t>E.g., teenager as cashier vs. doing dishes at home</a:t>
            </a:r>
          </a:p>
          <a:p>
            <a:pPr lvl="2" eaLnBrk="1" hangingPunct="1">
              <a:lnSpc>
                <a:spcPct val="80000"/>
              </a:lnSpc>
            </a:pPr>
            <a:r>
              <a:rPr lang="en-US" altLang="en-US" sz="1900"/>
              <a:t>To discuss: stigma (disapproval) for unemployment benefits</a:t>
            </a:r>
          </a:p>
          <a:p>
            <a:pPr eaLnBrk="1" hangingPunct="1">
              <a:lnSpc>
                <a:spcPct val="80000"/>
              </a:lnSpc>
            </a:pPr>
            <a:r>
              <a:rPr lang="en-US" altLang="en-US" sz="2600"/>
              <a:t>High rewards tend to make individuals “choke”</a:t>
            </a:r>
          </a:p>
          <a:p>
            <a:pPr lvl="1" eaLnBrk="1" hangingPunct="1">
              <a:lnSpc>
                <a:spcPct val="80000"/>
              </a:lnSpc>
            </a:pPr>
            <a:r>
              <a:rPr lang="en-US" altLang="en-US" sz="2200"/>
              <a:t>Fear to error or excuse? </a:t>
            </a:r>
          </a:p>
          <a:p>
            <a:pPr lvl="1" eaLnBrk="1" hangingPunct="1">
              <a:lnSpc>
                <a:spcPct val="80000"/>
              </a:lnSpc>
            </a:pPr>
            <a:r>
              <a:rPr lang="en-US" altLang="en-US" sz="2200"/>
              <a:t>Millenials denial of career prospects?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41E40CD-AA13-4288-9564-E977EBF05B46}"/>
              </a:ext>
            </a:extLst>
          </p:cNvPr>
          <p:cNvSpPr>
            <a:spLocks noGrp="1"/>
          </p:cNvSpPr>
          <p:nvPr>
            <p:ph type="title"/>
          </p:nvPr>
        </p:nvSpPr>
        <p:spPr/>
        <p:txBody>
          <a:bodyPr/>
          <a:lstStyle/>
          <a:p>
            <a:pPr eaLnBrk="1" hangingPunct="1"/>
            <a:r>
              <a:rPr lang="en-US" altLang="en-US"/>
              <a:t>Three parables</a:t>
            </a:r>
            <a:endParaRPr lang="en-US" altLang="en-US" sz="1800"/>
          </a:p>
        </p:txBody>
      </p:sp>
      <p:sp>
        <p:nvSpPr>
          <p:cNvPr id="44034" name="Content Placeholder 2">
            <a:extLst>
              <a:ext uri="{FF2B5EF4-FFF2-40B4-BE49-F238E27FC236}">
                <a16:creationId xmlns:a16="http://schemas.microsoft.com/office/drawing/2014/main" id="{38A24D1B-D2A8-4FB0-B444-3FD0E973E088}"/>
              </a:ext>
            </a:extLst>
          </p:cNvPr>
          <p:cNvSpPr>
            <a:spLocks noGrp="1"/>
          </p:cNvSpPr>
          <p:nvPr>
            <p:ph idx="1"/>
          </p:nvPr>
        </p:nvSpPr>
        <p:spPr>
          <a:xfrm>
            <a:off x="533400" y="1981200"/>
            <a:ext cx="7924800" cy="4114800"/>
          </a:xfrm>
        </p:spPr>
        <p:txBody>
          <a:bodyPr>
            <a:normAutofit fontScale="92500" lnSpcReduction="10000"/>
          </a:bodyPr>
          <a:lstStyle/>
          <a:p>
            <a:pPr eaLnBrk="1" hangingPunct="1">
              <a:defRPr/>
            </a:pPr>
            <a:r>
              <a:rPr lang="en-US" dirty="0"/>
              <a:t>Doing the dishes</a:t>
            </a:r>
          </a:p>
          <a:p>
            <a:pPr lvl="1" eaLnBrk="1" hangingPunct="1">
              <a:defRPr/>
            </a:pPr>
            <a:r>
              <a:rPr lang="en-US" dirty="0"/>
              <a:t>Should parents pay children to wash dishes?</a:t>
            </a:r>
          </a:p>
          <a:p>
            <a:pPr eaLnBrk="1" hangingPunct="1">
              <a:defRPr/>
            </a:pPr>
            <a:r>
              <a:rPr lang="en-US" dirty="0"/>
              <a:t>Car salesman</a:t>
            </a:r>
          </a:p>
          <a:p>
            <a:pPr lvl="1" eaLnBrk="1" hangingPunct="1">
              <a:defRPr/>
            </a:pPr>
            <a:r>
              <a:rPr lang="en-US" dirty="0"/>
              <a:t>Correspondence between effort and results</a:t>
            </a:r>
          </a:p>
          <a:p>
            <a:pPr lvl="1" eaLnBrk="1" hangingPunct="1">
              <a:defRPr/>
            </a:pPr>
            <a:r>
              <a:rPr lang="en-US" dirty="0"/>
              <a:t>Is this work fun?</a:t>
            </a:r>
          </a:p>
          <a:p>
            <a:pPr eaLnBrk="1" hangingPunct="1">
              <a:defRPr/>
            </a:pPr>
            <a:r>
              <a:rPr lang="en-US" dirty="0"/>
              <a:t>UN parking tickets</a:t>
            </a:r>
          </a:p>
          <a:p>
            <a:pPr lvl="1" eaLnBrk="1" hangingPunct="1">
              <a:defRPr/>
            </a:pPr>
            <a:r>
              <a:rPr lang="en-US" dirty="0"/>
              <a:t>UN representatives in NYC parking violations</a:t>
            </a:r>
          </a:p>
          <a:p>
            <a:pPr lvl="1" eaLnBrk="1" hangingPunct="1">
              <a:defRPr/>
            </a:pPr>
            <a:r>
              <a:rPr lang="en-US" dirty="0"/>
              <a:t>Social approval, meritocracy varies across environments</a:t>
            </a:r>
          </a:p>
          <a:p>
            <a:pPr lvl="2" eaLnBrk="1" hangingPunct="1">
              <a:defRPr/>
            </a:pPr>
            <a:r>
              <a:rPr lang="en-US" dirty="0"/>
              <a:t>Social norms </a:t>
            </a:r>
            <a:r>
              <a:rPr lang="en-US" dirty="0">
                <a:sym typeface="Wingdings" pitchFamily="2" charset="2"/>
              </a:rPr>
              <a:t> </a:t>
            </a:r>
            <a:r>
              <a:rPr lang="en-US" dirty="0"/>
              <a:t>We are “environmentally” cooperative: e.g., </a:t>
            </a:r>
          </a:p>
          <a:p>
            <a:pPr lvl="3" eaLnBrk="1" hangingPunct="1">
              <a:defRPr/>
            </a:pPr>
            <a:r>
              <a:rPr lang="en-US" sz="1800" dirty="0"/>
              <a:t>Kuwait hospitality vs. Norway’s 25% absenteeism</a:t>
            </a:r>
          </a:p>
          <a:p>
            <a:pPr lvl="3" eaLnBrk="1" hangingPunct="1">
              <a:defRPr/>
            </a:pPr>
            <a:r>
              <a:rPr lang="en-US" sz="1800" dirty="0"/>
              <a:t>Do you speed? Anywhere? Have you ever cheated?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8C39605-EABB-4090-9C05-E7C0895ED9AA}"/>
              </a:ext>
            </a:extLst>
          </p:cNvPr>
          <p:cNvSpPr>
            <a:spLocks noGrp="1"/>
          </p:cNvSpPr>
          <p:nvPr>
            <p:ph type="title"/>
          </p:nvPr>
        </p:nvSpPr>
        <p:spPr>
          <a:xfrm>
            <a:off x="0" y="304800"/>
            <a:ext cx="9144000" cy="1143000"/>
          </a:xfrm>
        </p:spPr>
        <p:txBody>
          <a:bodyPr/>
          <a:lstStyle/>
          <a:p>
            <a:r>
              <a:rPr lang="en-US" sz="2800" dirty="0"/>
              <a:t>The WEIRD hypothesis on UN parking tickets</a:t>
            </a:r>
            <a:br>
              <a:rPr lang="en-US" dirty="0"/>
            </a:br>
            <a:r>
              <a:rPr lang="en-US" sz="1400" dirty="0"/>
              <a:t>WEIRD = Western, Educated, Industrialized, Rich, and Democratic</a:t>
            </a:r>
            <a:br>
              <a:rPr lang="en-US" sz="1400" dirty="0"/>
            </a:br>
            <a:r>
              <a:rPr lang="en-US" sz="1400" dirty="0"/>
              <a:t>Source: Henrich, J., </a:t>
            </a:r>
            <a:r>
              <a:rPr lang="en-US" sz="1400" i="1" dirty="0"/>
              <a:t>The </a:t>
            </a:r>
            <a:r>
              <a:rPr lang="en-US" sz="1400" i="1" dirty="0" err="1"/>
              <a:t>WEIRDest</a:t>
            </a:r>
            <a:r>
              <a:rPr lang="en-US" sz="1400" i="1" dirty="0"/>
              <a:t> People in the World</a:t>
            </a:r>
            <a:r>
              <a:rPr lang="en-US" sz="1400" dirty="0"/>
              <a:t>, 2020</a:t>
            </a:r>
            <a:endParaRPr lang="en-US" sz="2800" dirty="0"/>
          </a:p>
        </p:txBody>
      </p:sp>
      <p:pic>
        <p:nvPicPr>
          <p:cNvPr id="4" name="Imagen 3">
            <a:extLst>
              <a:ext uri="{FF2B5EF4-FFF2-40B4-BE49-F238E27FC236}">
                <a16:creationId xmlns:a16="http://schemas.microsoft.com/office/drawing/2014/main" id="{AB2D1C9B-0993-4631-AB94-D9CCD3B1D9E8}"/>
              </a:ext>
            </a:extLst>
          </p:cNvPr>
          <p:cNvPicPr>
            <a:picLocks noChangeAspect="1"/>
          </p:cNvPicPr>
          <p:nvPr/>
        </p:nvPicPr>
        <p:blipFill>
          <a:blip r:embed="rId2"/>
          <a:stretch>
            <a:fillRect/>
          </a:stretch>
        </p:blipFill>
        <p:spPr>
          <a:xfrm>
            <a:off x="0" y="1527418"/>
            <a:ext cx="9143999" cy="4680127"/>
          </a:xfrm>
          <a:prstGeom prst="rect">
            <a:avLst/>
          </a:prstGeom>
        </p:spPr>
      </p:pic>
    </p:spTree>
    <p:extLst>
      <p:ext uri="{BB962C8B-B14F-4D97-AF65-F5344CB8AC3E}">
        <p14:creationId xmlns:p14="http://schemas.microsoft.com/office/powerpoint/2010/main" val="4179230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3 Título">
            <a:extLst>
              <a:ext uri="{FF2B5EF4-FFF2-40B4-BE49-F238E27FC236}">
                <a16:creationId xmlns:a16="http://schemas.microsoft.com/office/drawing/2014/main" id="{5D473DA4-2AA9-4E58-AA35-F01E07A8BD40}"/>
              </a:ext>
            </a:extLst>
          </p:cNvPr>
          <p:cNvSpPr>
            <a:spLocks noGrp="1"/>
          </p:cNvSpPr>
          <p:nvPr>
            <p:ph type="title"/>
          </p:nvPr>
        </p:nvSpPr>
        <p:spPr/>
        <p:txBody>
          <a:bodyPr/>
          <a:lstStyle/>
          <a:p>
            <a:r>
              <a:rPr lang="en-US" altLang="en-US"/>
              <a:t>Paying students (and teachers?) for grades, or for inputs?</a:t>
            </a:r>
          </a:p>
        </p:txBody>
      </p:sp>
      <p:sp>
        <p:nvSpPr>
          <p:cNvPr id="40963" name="4 Marcador de texto">
            <a:extLst>
              <a:ext uri="{FF2B5EF4-FFF2-40B4-BE49-F238E27FC236}">
                <a16:creationId xmlns:a16="http://schemas.microsoft.com/office/drawing/2014/main" id="{74F47D4F-3E50-4079-88B5-15AA84B9D1C9}"/>
              </a:ext>
            </a:extLst>
          </p:cNvPr>
          <p:cNvSpPr>
            <a:spLocks noGrp="1"/>
          </p:cNvSpPr>
          <p:nvPr>
            <p:ph type="body" idx="1"/>
          </p:nvPr>
        </p:nvSpPr>
        <p:spPr>
          <a:xfrm>
            <a:off x="457200" y="1676400"/>
            <a:ext cx="4040188" cy="1295400"/>
          </a:xfrm>
        </p:spPr>
        <p:txBody>
          <a:bodyPr/>
          <a:lstStyle/>
          <a:p>
            <a:r>
              <a:rPr lang="en-US" altLang="en-US"/>
              <a:t>Better to pay for inputs than for outputs.</a:t>
            </a:r>
          </a:p>
          <a:p>
            <a:r>
              <a:rPr lang="en-US" altLang="en-US"/>
              <a:t>See, e.g., </a:t>
            </a:r>
          </a:p>
        </p:txBody>
      </p:sp>
      <p:sp>
        <p:nvSpPr>
          <p:cNvPr id="40964" name="5 Marcador de contenido">
            <a:extLst>
              <a:ext uri="{FF2B5EF4-FFF2-40B4-BE49-F238E27FC236}">
                <a16:creationId xmlns:a16="http://schemas.microsoft.com/office/drawing/2014/main" id="{7E085132-5BB8-4148-807D-75465DEAE6D5}"/>
              </a:ext>
            </a:extLst>
          </p:cNvPr>
          <p:cNvSpPr>
            <a:spLocks noGrp="1"/>
          </p:cNvSpPr>
          <p:nvPr>
            <p:ph sz="half" idx="2"/>
          </p:nvPr>
        </p:nvSpPr>
        <p:spPr>
          <a:xfrm>
            <a:off x="457200" y="2971800"/>
            <a:ext cx="4187825" cy="3505200"/>
          </a:xfrm>
        </p:spPr>
        <p:txBody>
          <a:bodyPr/>
          <a:lstStyle/>
          <a:p>
            <a:r>
              <a:rPr lang="en-US" altLang="en-US" sz="2000" dirty="0"/>
              <a:t>Allan &amp; Fryer, 2011, “</a:t>
            </a:r>
            <a:r>
              <a:rPr lang="en-US" altLang="en-US" sz="2000" dirty="0">
                <a:hlinkClick r:id="rId2"/>
              </a:rPr>
              <a:t>The Power and Pitfalls of Education Incentives</a:t>
            </a:r>
            <a:r>
              <a:rPr lang="en-US" altLang="en-US" sz="2000" dirty="0"/>
              <a:t>”. </a:t>
            </a:r>
          </a:p>
          <a:p>
            <a:r>
              <a:rPr lang="en-US" altLang="en-US" sz="2000" dirty="0"/>
              <a:t>“</a:t>
            </a:r>
            <a:r>
              <a:rPr lang="en-US" altLang="en-US" sz="2000" dirty="0">
                <a:hlinkClick r:id="rId3"/>
              </a:rPr>
              <a:t>Paying Students to Do Well in School: What Economists Are Learning about Pay-4-Performance</a:t>
            </a:r>
            <a:r>
              <a:rPr lang="en-US" altLang="en-US" sz="2000" dirty="0"/>
              <a:t>”</a:t>
            </a:r>
          </a:p>
          <a:p>
            <a:r>
              <a:rPr lang="en-US" altLang="en-US" sz="2000" dirty="0"/>
              <a:t>“</a:t>
            </a:r>
            <a:r>
              <a:rPr lang="en-US" altLang="en-US" sz="2000" dirty="0">
                <a:hlinkClick r:id="rId4"/>
              </a:rPr>
              <a:t>Paying Students May Raise Test Scores, But The Lesson Is Not Over</a:t>
            </a:r>
            <a:r>
              <a:rPr lang="en-US" altLang="en-US" sz="2000" dirty="0"/>
              <a:t>” (NPR).</a:t>
            </a:r>
          </a:p>
        </p:txBody>
      </p:sp>
      <p:sp>
        <p:nvSpPr>
          <p:cNvPr id="40965" name="7 Marcador de contenido">
            <a:extLst>
              <a:ext uri="{FF2B5EF4-FFF2-40B4-BE49-F238E27FC236}">
                <a16:creationId xmlns:a16="http://schemas.microsoft.com/office/drawing/2014/main" id="{8A4F4DC3-C45A-43ED-8B48-256FC21BED53}"/>
              </a:ext>
            </a:extLst>
          </p:cNvPr>
          <p:cNvSpPr>
            <a:spLocks noGrp="1"/>
          </p:cNvSpPr>
          <p:nvPr>
            <p:ph sz="quarter" idx="4"/>
          </p:nvPr>
        </p:nvSpPr>
        <p:spPr/>
        <p:txBody>
          <a:bodyPr/>
          <a:lstStyle/>
          <a:p>
            <a:r>
              <a:rPr lang="en-US" altLang="en-US"/>
              <a:t>Prof. Roland Fryer (Harvard)</a:t>
            </a:r>
          </a:p>
          <a:p>
            <a:endParaRPr lang="en-US" altLang="en-US"/>
          </a:p>
        </p:txBody>
      </p:sp>
      <p:pic>
        <p:nvPicPr>
          <p:cNvPr id="40966" name="Picture 2" descr="Related image">
            <a:extLst>
              <a:ext uri="{FF2B5EF4-FFF2-40B4-BE49-F238E27FC236}">
                <a16:creationId xmlns:a16="http://schemas.microsoft.com/office/drawing/2014/main" id="{F271FFBB-46B3-45CE-96AD-CBC5F02FD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315" t="7411" r="23936" b="27173"/>
          <a:stretch>
            <a:fillRect/>
          </a:stretch>
        </p:blipFill>
        <p:spPr bwMode="auto">
          <a:xfrm>
            <a:off x="5564188" y="3276600"/>
            <a:ext cx="22987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4 Marcador de texto">
            <a:extLst>
              <a:ext uri="{FF2B5EF4-FFF2-40B4-BE49-F238E27FC236}">
                <a16:creationId xmlns:a16="http://schemas.microsoft.com/office/drawing/2014/main" id="{24A88D83-565D-48C5-933C-00B695082048}"/>
              </a:ext>
            </a:extLst>
          </p:cNvPr>
          <p:cNvSpPr>
            <a:spLocks noGrp="1"/>
          </p:cNvSpPr>
          <p:nvPr>
            <p:ph type="body" idx="1"/>
          </p:nvPr>
        </p:nvSpPr>
        <p:spPr>
          <a:xfrm>
            <a:off x="4648200" y="1524000"/>
            <a:ext cx="4040188" cy="639763"/>
          </a:xfrm>
        </p:spPr>
        <p:txBody>
          <a:bodyPr/>
          <a:lstStyle/>
          <a:p>
            <a:r>
              <a:rPr lang="en-US" altLang="en-US"/>
              <a:t>The pioneer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B0899A3-54C7-43CE-8A63-660EF6B1C07E}"/>
              </a:ext>
            </a:extLst>
          </p:cNvPr>
          <p:cNvSpPr>
            <a:spLocks noGrp="1" noChangeArrowheads="1"/>
          </p:cNvSpPr>
          <p:nvPr>
            <p:ph type="ctrTitle" idx="4294967295"/>
          </p:nvPr>
        </p:nvSpPr>
        <p:spPr>
          <a:xfrm>
            <a:off x="685800" y="2130425"/>
            <a:ext cx="7772400" cy="1470025"/>
          </a:xfrm>
        </p:spPr>
        <p:txBody>
          <a:bodyPr/>
          <a:lstStyle/>
          <a:p>
            <a:pPr eaLnBrk="1" hangingPunct="1"/>
            <a:r>
              <a:rPr lang="en-US" altLang="en-US" sz="4400"/>
              <a:t>Cases for discussion</a:t>
            </a:r>
          </a:p>
        </p:txBody>
      </p:sp>
    </p:spTree>
    <p:extLst>
      <p:ext uri="{BB962C8B-B14F-4D97-AF65-F5344CB8AC3E}">
        <p14:creationId xmlns:p14="http://schemas.microsoft.com/office/powerpoint/2010/main" val="2273100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A9F2A88-1DE7-4186-8F14-7F23111A5BFA}"/>
              </a:ext>
            </a:extLst>
          </p:cNvPr>
          <p:cNvSpPr>
            <a:spLocks noGrp="1" noChangeArrowheads="1"/>
          </p:cNvSpPr>
          <p:nvPr>
            <p:ph type="title" idx="4294967295"/>
          </p:nvPr>
        </p:nvSpPr>
        <p:spPr/>
        <p:txBody>
          <a:bodyPr/>
          <a:lstStyle/>
          <a:p>
            <a:r>
              <a:rPr lang="en-US" altLang="en-US"/>
              <a:t>Are incentives “effective”?</a:t>
            </a:r>
          </a:p>
        </p:txBody>
      </p:sp>
      <p:sp>
        <p:nvSpPr>
          <p:cNvPr id="43011" name="Rectangle 3">
            <a:extLst>
              <a:ext uri="{FF2B5EF4-FFF2-40B4-BE49-F238E27FC236}">
                <a16:creationId xmlns:a16="http://schemas.microsoft.com/office/drawing/2014/main" id="{8CF61E0E-DA16-41F8-AEED-2B21BF53B680}"/>
              </a:ext>
            </a:extLst>
          </p:cNvPr>
          <p:cNvSpPr>
            <a:spLocks noGrp="1" noChangeArrowheads="1"/>
          </p:cNvSpPr>
          <p:nvPr>
            <p:ph type="body" idx="4294967295"/>
          </p:nvPr>
        </p:nvSpPr>
        <p:spPr/>
        <p:txBody>
          <a:bodyPr/>
          <a:lstStyle/>
          <a:p>
            <a:r>
              <a:rPr lang="en-US" altLang="en-US"/>
              <a:t>What do we mean by “effective”?</a:t>
            </a:r>
          </a:p>
          <a:p>
            <a:r>
              <a:rPr lang="en-US" altLang="en-US"/>
              <a:t>Yes, they are, but, unexpected results b/c two main sets of reasons</a:t>
            </a:r>
          </a:p>
          <a:p>
            <a:pPr lvl="1"/>
            <a:r>
              <a:rPr lang="en-US" altLang="en-US"/>
              <a:t>Quality versus quantity: Kerr in Business Econ: “Getting B when you aimed for A”</a:t>
            </a:r>
          </a:p>
          <a:p>
            <a:pPr lvl="2"/>
            <a:r>
              <a:rPr lang="en-US" altLang="en-US"/>
              <a:t>Rat extermination/farming, preventive fires &amp; healthcare, organ transplants?, army paid by casualties caused, etc.</a:t>
            </a:r>
          </a:p>
          <a:p>
            <a:pPr lvl="1"/>
            <a:r>
              <a:rPr lang="en-US" altLang="en-US"/>
              <a:t>Human nature—harder problem</a:t>
            </a:r>
          </a:p>
          <a:p>
            <a:pPr lvl="2"/>
            <a:r>
              <a:rPr lang="en-US" altLang="en-US"/>
              <a:t>Effective use of assumptions &amp; empirical knowledge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1BBFB92-2B2B-4F17-8FC5-65D4F259A221}"/>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Summary</a:t>
            </a:r>
          </a:p>
        </p:txBody>
      </p:sp>
      <p:sp>
        <p:nvSpPr>
          <p:cNvPr id="160771" name="Rectangle 3">
            <a:extLst>
              <a:ext uri="{FF2B5EF4-FFF2-40B4-BE49-F238E27FC236}">
                <a16:creationId xmlns:a16="http://schemas.microsoft.com/office/drawing/2014/main" id="{8D24F100-4FCB-40B4-B926-7A718E84FCE2}"/>
              </a:ext>
            </a:extLst>
          </p:cNvPr>
          <p:cNvSpPr>
            <a:spLocks noGrp="1" noChangeArrowheads="1"/>
          </p:cNvSpPr>
          <p:nvPr>
            <p:ph type="body" idx="1"/>
          </p:nvPr>
        </p:nvSpPr>
        <p:spPr>
          <a:xfrm>
            <a:off x="685800" y="1981200"/>
            <a:ext cx="7924800" cy="4114800"/>
          </a:xfrm>
        </p:spPr>
        <p:txBody>
          <a:bodyPr/>
          <a:lstStyle/>
          <a:p>
            <a:pPr eaLnBrk="1" hangingPunct="1">
              <a:defRPr/>
            </a:pPr>
            <a:r>
              <a:rPr lang="en-US" dirty="0">
                <a:cs typeface="Times New Roman" pitchFamily="18" charset="0"/>
              </a:rPr>
              <a:t>Economics based </a:t>
            </a:r>
            <a:r>
              <a:rPr lang="en-US">
                <a:cs typeface="Times New Roman" pitchFamily="18" charset="0"/>
              </a:rPr>
              <a:t>on a </a:t>
            </a:r>
            <a:r>
              <a:rPr lang="en-US" dirty="0">
                <a:cs typeface="Times New Roman" pitchFamily="18" charset="0"/>
              </a:rPr>
              <a:t>naive view of incentives: centered on effort and risk aversion</a:t>
            </a:r>
          </a:p>
          <a:p>
            <a:pPr eaLnBrk="1" hangingPunct="1">
              <a:defRPr/>
            </a:pPr>
            <a:r>
              <a:rPr lang="en-US" dirty="0">
                <a:cs typeface="Times New Roman" pitchFamily="18" charset="0"/>
              </a:rPr>
              <a:t>Need to consider “preferences” for:</a:t>
            </a:r>
          </a:p>
          <a:p>
            <a:pPr lvl="1" eaLnBrk="1" hangingPunct="1">
              <a:defRPr/>
            </a:pPr>
            <a:r>
              <a:rPr lang="en-US" dirty="0">
                <a:cs typeface="Times New Roman" pitchFamily="18" charset="0"/>
              </a:rPr>
              <a:t>Reciprocation</a:t>
            </a:r>
          </a:p>
          <a:p>
            <a:pPr lvl="2" eaLnBrk="1" hangingPunct="1">
              <a:defRPr/>
            </a:pPr>
            <a:r>
              <a:rPr lang="en-US" dirty="0">
                <a:cs typeface="Times New Roman" pitchFamily="18" charset="0"/>
              </a:rPr>
              <a:t>“Strong” reciprocity, unrelated to expectation of future gains, as in direct or indirect (reputation-based) reciprocity</a:t>
            </a:r>
          </a:p>
          <a:p>
            <a:pPr lvl="1" eaLnBrk="1" hangingPunct="1">
              <a:defRPr/>
            </a:pPr>
            <a:r>
              <a:rPr lang="en-US" dirty="0">
                <a:cs typeface="Times New Roman" pitchFamily="18" charset="0"/>
              </a:rPr>
              <a:t>Social approval</a:t>
            </a:r>
          </a:p>
          <a:p>
            <a:pPr lvl="1" eaLnBrk="1" hangingPunct="1">
              <a:defRPr/>
            </a:pPr>
            <a:r>
              <a:rPr lang="en-US" dirty="0">
                <a:solidFill>
                  <a:schemeClr val="tx1">
                    <a:lumMod val="50000"/>
                  </a:schemeClr>
                </a:solidFill>
                <a:cs typeface="Times New Roman" pitchFamily="18" charset="0"/>
              </a:rPr>
              <a:t>Interesting work (will not be covered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 calcmode="lin" valueType="num">
                                      <p:cBhvr additive="base">
                                        <p:cTn id="17"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077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0771">
                                            <p:txEl>
                                              <p:pRg st="3" end="3"/>
                                            </p:txEl>
                                          </p:spTgt>
                                        </p:tgtEl>
                                        <p:attrNameLst>
                                          <p:attrName>style.visibility</p:attrName>
                                        </p:attrNameLst>
                                      </p:cBhvr>
                                      <p:to>
                                        <p:strVal val="visible"/>
                                      </p:to>
                                    </p:set>
                                    <p:anim calcmode="lin" valueType="num">
                                      <p:cBhvr additive="base">
                                        <p:cTn id="21" dur="500" fill="hold"/>
                                        <p:tgtEl>
                                          <p:spTgt spid="1607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077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0771">
                                            <p:txEl>
                                              <p:pRg st="4" end="4"/>
                                            </p:txEl>
                                          </p:spTgt>
                                        </p:tgtEl>
                                        <p:attrNameLst>
                                          <p:attrName>style.visibility</p:attrName>
                                        </p:attrNameLst>
                                      </p:cBhvr>
                                      <p:to>
                                        <p:strVal val="visible"/>
                                      </p:to>
                                    </p:set>
                                    <p:anim calcmode="lin" valueType="num">
                                      <p:cBhvr additive="base">
                                        <p:cTn id="25" dur="500" fill="hold"/>
                                        <p:tgtEl>
                                          <p:spTgt spid="1607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077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0771">
                                            <p:txEl>
                                              <p:pRg st="5" end="5"/>
                                            </p:txEl>
                                          </p:spTgt>
                                        </p:tgtEl>
                                        <p:attrNameLst>
                                          <p:attrName>style.visibility</p:attrName>
                                        </p:attrNameLst>
                                      </p:cBhvr>
                                      <p:to>
                                        <p:strVal val="visible"/>
                                      </p:to>
                                    </p:set>
                                    <p:anim calcmode="lin" valueType="num">
                                      <p:cBhvr additive="base">
                                        <p:cTn id="29" dur="500" fill="hold"/>
                                        <p:tgtEl>
                                          <p:spTgt spid="16077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07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3DD1B469-F215-4A52-8B39-2AE52A8D20D0}"/>
              </a:ext>
            </a:extLst>
          </p:cNvPr>
          <p:cNvSpPr>
            <a:spLocks noChangeArrowheads="1"/>
          </p:cNvSpPr>
          <p:nvPr/>
        </p:nvSpPr>
        <p:spPr bwMode="auto">
          <a:xfrm>
            <a:off x="685800" y="8382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rgbClr val="CC3300"/>
              </a:buClr>
              <a:buSzPct val="150000"/>
              <a:buFontTx/>
              <a:buChar char="▪"/>
            </a:pPr>
            <a:r>
              <a:rPr lang="en-US" altLang="en-US">
                <a:latin typeface="Arial" panose="020B0604020202020204" pitchFamily="34" charset="0"/>
              </a:rPr>
              <a:t>Does voluntary cooperation exist? </a:t>
            </a:r>
          </a:p>
          <a:p>
            <a:pPr lvl="1" eaLnBrk="1" hangingPunct="1">
              <a:lnSpc>
                <a:spcPct val="90000"/>
              </a:lnSpc>
              <a:spcBef>
                <a:spcPct val="20000"/>
              </a:spcBef>
              <a:buClr>
                <a:schemeClr val="tx2"/>
              </a:buClr>
              <a:buSzPct val="150000"/>
              <a:buFontTx/>
              <a:buChar char="♦"/>
            </a:pPr>
            <a:r>
              <a:rPr lang="en-US" altLang="en-US" sz="2000">
                <a:latin typeface="Arial" panose="020B0604020202020204" pitchFamily="34" charset="0"/>
              </a:rPr>
              <a:t>Examples? </a:t>
            </a:r>
            <a:r>
              <a:rPr lang="en-US" altLang="en-US" sz="2000">
                <a:latin typeface="Arial" panose="020B0604020202020204" pitchFamily="34" charset="0"/>
                <a:hlinkClick r:id="rId3"/>
              </a:rPr>
              <a:t>http://bit.ly/wt61P6</a:t>
            </a:r>
            <a:r>
              <a:rPr lang="en-US" altLang="en-US" sz="2000">
                <a:latin typeface="Arial" panose="020B0604020202020204" pitchFamily="34" charset="0"/>
              </a:rPr>
              <a:t> </a:t>
            </a:r>
          </a:p>
          <a:p>
            <a:pPr lvl="1" eaLnBrk="1" hangingPunct="1">
              <a:lnSpc>
                <a:spcPct val="90000"/>
              </a:lnSpc>
              <a:spcBef>
                <a:spcPct val="20000"/>
              </a:spcBef>
              <a:buClr>
                <a:schemeClr val="tx2"/>
              </a:buClr>
              <a:buSzPct val="150000"/>
              <a:buFontTx/>
              <a:buChar char="♦"/>
            </a:pPr>
            <a:r>
              <a:rPr lang="en-US" altLang="en-US" sz="2000">
                <a:latin typeface="Arial" panose="020B0604020202020204" pitchFamily="34" charset="0"/>
              </a:rPr>
              <a:t>Do all individuals cooperate voluntarily?</a:t>
            </a:r>
          </a:p>
          <a:p>
            <a:pPr eaLnBrk="1" hangingPunct="1">
              <a:lnSpc>
                <a:spcPct val="90000"/>
              </a:lnSpc>
              <a:spcBef>
                <a:spcPct val="20000"/>
              </a:spcBef>
              <a:buClr>
                <a:srgbClr val="CC3300"/>
              </a:buClr>
              <a:buSzPct val="150000"/>
              <a:buFontTx/>
              <a:buChar char="▪"/>
            </a:pPr>
            <a:r>
              <a:rPr lang="en-US" altLang="en-US">
                <a:latin typeface="Arial" panose="020B0604020202020204" pitchFamily="34" charset="0"/>
              </a:rPr>
              <a:t>When voluntary cooperation does exist, how do explicit incentives affect it? </a:t>
            </a:r>
          </a:p>
          <a:p>
            <a:pPr eaLnBrk="1" hangingPunct="1">
              <a:lnSpc>
                <a:spcPct val="90000"/>
              </a:lnSpc>
              <a:spcBef>
                <a:spcPct val="20000"/>
              </a:spcBef>
              <a:buClr>
                <a:srgbClr val="CC3300"/>
              </a:buClr>
              <a:buSzPct val="150000"/>
              <a:buFontTx/>
              <a:buChar char="▪"/>
            </a:pPr>
            <a:r>
              <a:rPr lang="en-US" altLang="en-US">
                <a:latin typeface="Arial" panose="020B0604020202020204" pitchFamily="34" charset="0"/>
              </a:rPr>
              <a:t>Can “strong” reciprocity...</a:t>
            </a:r>
          </a:p>
          <a:p>
            <a:pPr lvl="1" eaLnBrk="1" hangingPunct="1">
              <a:lnSpc>
                <a:spcPct val="90000"/>
              </a:lnSpc>
              <a:spcBef>
                <a:spcPct val="20000"/>
              </a:spcBef>
              <a:buClr>
                <a:schemeClr val="tx2"/>
              </a:buClr>
              <a:buSzPct val="150000"/>
              <a:buFontTx/>
              <a:buChar char="♦"/>
            </a:pPr>
            <a:r>
              <a:rPr lang="en-US" altLang="en-US" sz="2000">
                <a:latin typeface="Arial" panose="020B0604020202020204" pitchFamily="34" charset="0"/>
              </a:rPr>
              <a:t>... help us negotiate?</a:t>
            </a:r>
          </a:p>
          <a:p>
            <a:pPr lvl="1" eaLnBrk="1" hangingPunct="1">
              <a:lnSpc>
                <a:spcPct val="90000"/>
              </a:lnSpc>
              <a:spcBef>
                <a:spcPct val="20000"/>
              </a:spcBef>
              <a:buClr>
                <a:schemeClr val="tx2"/>
              </a:buClr>
              <a:buSzPct val="150000"/>
              <a:buFontTx/>
              <a:buChar char="♦"/>
            </a:pPr>
            <a:r>
              <a:rPr lang="en-US" altLang="en-US" sz="2000">
                <a:latin typeface="Arial" panose="020B0604020202020204" pitchFamily="34" charset="0"/>
              </a:rPr>
              <a:t>... create new types of incentive? </a:t>
            </a:r>
          </a:p>
          <a:p>
            <a:pPr lvl="1" eaLnBrk="1" hangingPunct="1">
              <a:lnSpc>
                <a:spcPct val="90000"/>
              </a:lnSpc>
              <a:spcBef>
                <a:spcPct val="20000"/>
              </a:spcBef>
              <a:buClr>
                <a:schemeClr val="tx2"/>
              </a:buClr>
              <a:buSzPct val="150000"/>
              <a:buFontTx/>
              <a:buChar char="♦"/>
            </a:pPr>
            <a:r>
              <a:rPr lang="en-US" altLang="en-US" sz="2000">
                <a:latin typeface="Arial" panose="020B0604020202020204" pitchFamily="34" charset="0"/>
              </a:rPr>
              <a:t>... alleviate the problem of collective action (“public goods”)?</a:t>
            </a:r>
          </a:p>
          <a:p>
            <a:pPr eaLnBrk="1" hangingPunct="1">
              <a:lnSpc>
                <a:spcPct val="90000"/>
              </a:lnSpc>
              <a:spcBef>
                <a:spcPct val="20000"/>
              </a:spcBef>
              <a:buClr>
                <a:srgbClr val="CC3300"/>
              </a:buClr>
              <a:buSzPct val="150000"/>
              <a:buFontTx/>
              <a:buChar char="▪"/>
            </a:pPr>
            <a:r>
              <a:rPr lang="en-US" altLang="en-US">
                <a:latin typeface="Arial" panose="020B0604020202020204" pitchFamily="34" charset="0"/>
              </a:rPr>
              <a:t>Do you interpret “indignation” as “strong reciprocity”? </a:t>
            </a:r>
            <a:br>
              <a:rPr lang="en-US" altLang="en-US">
                <a:latin typeface="Arial" panose="020B0604020202020204" pitchFamily="34" charset="0"/>
              </a:rPr>
            </a:br>
            <a:r>
              <a:rPr lang="en-US" altLang="en-US">
                <a:latin typeface="Arial" panose="020B0604020202020204" pitchFamily="34" charset="0"/>
              </a:rPr>
              <a:t>In Spanish politics? EU politics (e.g., EU-Greece)?</a:t>
            </a:r>
          </a:p>
          <a:p>
            <a:pPr lvl="1" eaLnBrk="1" hangingPunct="1">
              <a:lnSpc>
                <a:spcPct val="90000"/>
              </a:lnSpc>
              <a:spcBef>
                <a:spcPct val="20000"/>
              </a:spcBef>
              <a:buClr>
                <a:srgbClr val="CC3300"/>
              </a:buClr>
              <a:buSzPct val="150000"/>
              <a:buFontTx/>
              <a:buChar char="▪"/>
            </a:pPr>
            <a:r>
              <a:rPr lang="en-US" altLang="en-US">
                <a:latin typeface="Arial" panose="020B0604020202020204" pitchFamily="34" charset="0"/>
              </a:rPr>
              <a:t>Or more simple emotions, such as anger, rage, envy? </a:t>
            </a:r>
          </a:p>
          <a:p>
            <a:pPr lvl="1" eaLnBrk="1" hangingPunct="1">
              <a:lnSpc>
                <a:spcPct val="90000"/>
              </a:lnSpc>
              <a:spcBef>
                <a:spcPct val="20000"/>
              </a:spcBef>
              <a:buClr>
                <a:srgbClr val="CC3300"/>
              </a:buClr>
              <a:buSzPct val="150000"/>
              <a:buFontTx/>
              <a:buChar char="▪"/>
            </a:pPr>
            <a:r>
              <a:rPr lang="en-US" altLang="en-US">
                <a:latin typeface="Arial" panose="020B0604020202020204" pitchFamily="34" charset="0"/>
              </a:rPr>
              <a:t>Are incensed citizens, “</a:t>
            </a:r>
            <a:r>
              <a:rPr lang="en-US" altLang="en-US" i="1">
                <a:latin typeface="Arial" panose="020B0604020202020204" pitchFamily="34" charset="0"/>
              </a:rPr>
              <a:t>indignados</a:t>
            </a:r>
            <a:r>
              <a:rPr lang="en-US" altLang="en-US">
                <a:latin typeface="Arial" panose="020B0604020202020204" pitchFamily="34" charset="0"/>
              </a:rPr>
              <a:t>”, incurring a cost?</a:t>
            </a:r>
          </a:p>
          <a:p>
            <a:pPr lvl="1" eaLnBrk="1" hangingPunct="1">
              <a:lnSpc>
                <a:spcPct val="90000"/>
              </a:lnSpc>
              <a:spcBef>
                <a:spcPct val="20000"/>
              </a:spcBef>
              <a:buClr>
                <a:srgbClr val="CC3300"/>
              </a:buClr>
              <a:buSzPct val="150000"/>
              <a:buFontTx/>
              <a:buChar char="▪"/>
            </a:pPr>
            <a:r>
              <a:rPr lang="en-US" altLang="en-US">
                <a:latin typeface="Arial" panose="020B0604020202020204" pitchFamily="34" charset="0"/>
              </a:rPr>
              <a:t>Can it channeled productively?</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AF24E14F-9AC7-4E9E-966D-23AD2C71E3BE}"/>
              </a:ext>
            </a:extLst>
          </p:cNvPr>
          <p:cNvSpPr>
            <a:spLocks noGrp="1" noChangeArrowheads="1"/>
          </p:cNvSpPr>
          <p:nvPr>
            <p:ph type="body" idx="4294967295"/>
          </p:nvPr>
        </p:nvSpPr>
        <p:spPr>
          <a:xfrm>
            <a:off x="685800" y="838200"/>
            <a:ext cx="7848600" cy="5638800"/>
          </a:xfrm>
        </p:spPr>
        <p:txBody>
          <a:bodyPr/>
          <a:lstStyle/>
          <a:p>
            <a:pPr eaLnBrk="1" hangingPunct="1"/>
            <a:r>
              <a:rPr lang="en-US" altLang="en-US"/>
              <a:t>What would happen if we were to fine you for arriving late?</a:t>
            </a:r>
          </a:p>
          <a:p>
            <a:pPr lvl="1" eaLnBrk="1" hangingPunct="1"/>
            <a:r>
              <a:rPr lang="en-US" altLang="en-US"/>
              <a:t>What’d happen if we lift the fines 2 weeks later?</a:t>
            </a:r>
          </a:p>
          <a:p>
            <a:pPr eaLnBrk="1" hangingPunct="1"/>
            <a:r>
              <a:rPr lang="en-US" altLang="en-US"/>
              <a:t>How will you motivate your children to make their beds?</a:t>
            </a:r>
          </a:p>
          <a:p>
            <a:pPr lvl="1" eaLnBrk="1" hangingPunct="1"/>
            <a:r>
              <a:rPr lang="en-US" altLang="en-US"/>
              <a:t>BTW, do you make your own bed? </a:t>
            </a:r>
            <a:br>
              <a:rPr lang="en-US" altLang="en-US"/>
            </a:br>
            <a:r>
              <a:rPr lang="en-US" altLang="en-US"/>
              <a:t>How would you interpret it in educational terms?</a:t>
            </a:r>
          </a:p>
          <a:p>
            <a:pPr eaLnBrk="1" hangingPunct="1"/>
            <a:r>
              <a:rPr lang="en-US" altLang="en-US"/>
              <a:t>If NYC could fine foreign UN diplomats for parking incorrectly, would they park better? Would they all react the same way? </a:t>
            </a:r>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6">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2150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6">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6">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506">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150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AD1FA48-B95C-47EA-B47D-D45B75E26891}"/>
              </a:ext>
            </a:extLst>
          </p:cNvPr>
          <p:cNvSpPr>
            <a:spLocks noGrp="1" noChangeArrowheads="1"/>
          </p:cNvSpPr>
          <p:nvPr>
            <p:ph type="title" idx="4294967295"/>
          </p:nvPr>
        </p:nvSpPr>
        <p:spPr/>
        <p:txBody>
          <a:bodyPr/>
          <a:lstStyle/>
          <a:p>
            <a:pPr eaLnBrk="1" hangingPunct="1"/>
            <a:br>
              <a:rPr lang="en-US" altLang="en-US" sz="3600"/>
            </a:br>
            <a:endParaRPr lang="en-US" altLang="en-US" sz="3600"/>
          </a:p>
        </p:txBody>
      </p:sp>
      <p:sp>
        <p:nvSpPr>
          <p:cNvPr id="46083" name="Rectangle 3">
            <a:extLst>
              <a:ext uri="{FF2B5EF4-FFF2-40B4-BE49-F238E27FC236}">
                <a16:creationId xmlns:a16="http://schemas.microsoft.com/office/drawing/2014/main" id="{452B5AAB-D2E1-47A7-AC49-0867BC337E2C}"/>
              </a:ext>
            </a:extLst>
          </p:cNvPr>
          <p:cNvSpPr>
            <a:spLocks noGrp="1" noChangeArrowheads="1"/>
          </p:cNvSpPr>
          <p:nvPr>
            <p:ph type="body" idx="4294967295"/>
          </p:nvPr>
        </p:nvSpPr>
        <p:spPr>
          <a:xfrm>
            <a:off x="685800" y="1219200"/>
            <a:ext cx="7772400" cy="4876800"/>
          </a:xfrm>
        </p:spPr>
        <p:txBody>
          <a:bodyPr/>
          <a:lstStyle/>
          <a:p>
            <a:pPr eaLnBrk="1" hangingPunct="1"/>
            <a:r>
              <a:rPr lang="en-US" altLang="en-US"/>
              <a:t>How should we provide better incentives for university teachers?</a:t>
            </a:r>
          </a:p>
          <a:p>
            <a:pPr eaLnBrk="1" hangingPunct="1"/>
            <a:r>
              <a:rPr lang="en-US" altLang="en-US"/>
              <a:t>How should we provide incentives for university students? </a:t>
            </a:r>
          </a:p>
          <a:p>
            <a:pPr lvl="1" eaLnBrk="1" hangingPunct="1"/>
            <a:r>
              <a:rPr lang="en-US" altLang="en-US"/>
              <a:t>Consequences of bonuses? Fee discounts better?</a:t>
            </a:r>
          </a:p>
          <a:p>
            <a:pPr eaLnBrk="1" hangingPunct="1"/>
            <a:r>
              <a:rPr lang="en-US" altLang="en-US"/>
              <a:t>And for teachers’ evaluations by students?</a:t>
            </a:r>
          </a:p>
          <a:p>
            <a:pPr lvl="1" eaLnBrk="1" hangingPunct="1"/>
            <a:r>
              <a:rPr lang="en-US" altLang="en-US"/>
              <a:t>What would happen if teachers were paid according to students’ evaluations?</a:t>
            </a:r>
          </a:p>
          <a:p>
            <a:pPr lvl="1" eaLnBrk="1" hangingPunct="1"/>
            <a:r>
              <a:rPr lang="en-US" altLang="en-US"/>
              <a:t>What have you learnt from the Bocconi study? </a:t>
            </a:r>
          </a:p>
          <a:p>
            <a:pPr eaLnBrk="1" hangingPunct="1"/>
            <a:endParaRPr lang="en-US" alt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a:extLst>
              <a:ext uri="{FF2B5EF4-FFF2-40B4-BE49-F238E27FC236}">
                <a16:creationId xmlns:a16="http://schemas.microsoft.com/office/drawing/2014/main" id="{3DA0604D-EE57-4FB6-81E9-E9A92CAE3E5F}"/>
              </a:ext>
            </a:extLst>
          </p:cNvPr>
          <p:cNvSpPr>
            <a:spLocks noGrp="1"/>
          </p:cNvSpPr>
          <p:nvPr>
            <p:ph type="ctrTitle"/>
          </p:nvPr>
        </p:nvSpPr>
        <p:spPr/>
        <p:txBody>
          <a:bodyPr/>
          <a:lstStyle/>
          <a:p>
            <a:r>
              <a:rPr lang="en-US" altLang="en-US"/>
              <a:t>How have “your brothers &amp; sisters” being trained to face their professional career?</a:t>
            </a:r>
          </a:p>
        </p:txBody>
      </p:sp>
      <p:sp>
        <p:nvSpPr>
          <p:cNvPr id="52227" name="3 Subtítulo">
            <a:extLst>
              <a:ext uri="{FF2B5EF4-FFF2-40B4-BE49-F238E27FC236}">
                <a16:creationId xmlns:a16="http://schemas.microsoft.com/office/drawing/2014/main" id="{18577C25-A12B-417F-B9E2-F73DB6FCE9DA}"/>
              </a:ext>
            </a:extLst>
          </p:cNvPr>
          <p:cNvSpPr>
            <a:spLocks noGrp="1"/>
          </p:cNvSpPr>
          <p:nvPr>
            <p:ph type="subTitle" idx="1"/>
          </p:nvPr>
        </p:nvSpPr>
        <p:spPr/>
        <p:txBody>
          <a:bodyPr/>
          <a:lstStyle/>
          <a:p>
            <a:r>
              <a:rPr lang="es-ES" altLang="en-US"/>
              <a:t>Some illustrations and examples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Benito Arruñada\Dropbox\Modified files\EOM_EIM\trophy kids.png">
            <a:extLst>
              <a:ext uri="{FF2B5EF4-FFF2-40B4-BE49-F238E27FC236}">
                <a16:creationId xmlns:a16="http://schemas.microsoft.com/office/drawing/2014/main" id="{DD2E365B-3065-4917-AF45-0F7A016F0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8047038"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a:extLst>
              <a:ext uri="{FF2B5EF4-FFF2-40B4-BE49-F238E27FC236}">
                <a16:creationId xmlns:a16="http://schemas.microsoft.com/office/drawing/2014/main" id="{DB2A9F71-D764-461B-82A7-7921B28D99AF}"/>
              </a:ext>
            </a:extLst>
          </p:cNvPr>
          <p:cNvSpPr>
            <a:spLocks noGrp="1"/>
          </p:cNvSpPr>
          <p:nvPr>
            <p:ph type="title"/>
          </p:nvPr>
        </p:nvSpPr>
        <p:spPr>
          <a:xfrm>
            <a:off x="381000" y="609600"/>
            <a:ext cx="8305800" cy="1143000"/>
          </a:xfrm>
        </p:spPr>
        <p:txBody>
          <a:bodyPr/>
          <a:lstStyle/>
          <a:p>
            <a:r>
              <a:rPr lang="en-US" altLang="en-US"/>
              <a:t>Is it justified the recurrent criticism of “millennials” as narcissists?</a:t>
            </a:r>
          </a:p>
        </p:txBody>
      </p:sp>
      <p:sp>
        <p:nvSpPr>
          <p:cNvPr id="54275" name="2 Marcador de contenido">
            <a:extLst>
              <a:ext uri="{FF2B5EF4-FFF2-40B4-BE49-F238E27FC236}">
                <a16:creationId xmlns:a16="http://schemas.microsoft.com/office/drawing/2014/main" id="{AE2CB3D4-1375-49C8-BD85-37C421E175D0}"/>
              </a:ext>
            </a:extLst>
          </p:cNvPr>
          <p:cNvSpPr>
            <a:spLocks noGrp="1"/>
          </p:cNvSpPr>
          <p:nvPr>
            <p:ph idx="1"/>
          </p:nvPr>
        </p:nvSpPr>
        <p:spPr/>
        <p:txBody>
          <a:bodyPr/>
          <a:lstStyle/>
          <a:p>
            <a:r>
              <a:rPr lang="en-US" altLang="en-US" sz="1600"/>
              <a:t>Millennial: “a person reaching young adulthood in the early 21st century”</a:t>
            </a:r>
          </a:p>
          <a:p>
            <a:r>
              <a:rPr lang="en-US" altLang="en-US" sz="1600"/>
              <a:t>Narcissist: a person  with “excessive interest in or admiration of oneself”</a:t>
            </a:r>
          </a:p>
        </p:txBody>
      </p:sp>
      <p:pic>
        <p:nvPicPr>
          <p:cNvPr id="54276" name="Picture 2" descr="https://www.apollo-magazine.com/content/uploads/2016/03/800px-Jules-Cyrille_Cave_-_Narcissus_1890.jpg">
            <a:extLst>
              <a:ext uri="{FF2B5EF4-FFF2-40B4-BE49-F238E27FC236}">
                <a16:creationId xmlns:a16="http://schemas.microsoft.com/office/drawing/2014/main" id="{82CDEC96-93A8-4B2B-A5D8-A5CFDF70D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92400"/>
            <a:ext cx="6858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a:extLst>
              <a:ext uri="{FF2B5EF4-FFF2-40B4-BE49-F238E27FC236}">
                <a16:creationId xmlns:a16="http://schemas.microsoft.com/office/drawing/2014/main" id="{4E32E251-303A-4A3A-95A3-5EE6A9C9B51E}"/>
              </a:ext>
            </a:extLst>
          </p:cNvPr>
          <p:cNvSpPr>
            <a:spLocks noGrp="1"/>
          </p:cNvSpPr>
          <p:nvPr>
            <p:ph type="title"/>
          </p:nvPr>
        </p:nvSpPr>
        <p:spPr/>
        <p:txBody>
          <a:bodyPr/>
          <a:lstStyle/>
          <a:p>
            <a:r>
              <a:rPr lang="en-US" altLang="en-US"/>
              <a:t>A couple of examples</a:t>
            </a:r>
          </a:p>
        </p:txBody>
      </p:sp>
      <p:sp>
        <p:nvSpPr>
          <p:cNvPr id="55299" name="2 Marcador de contenido">
            <a:extLst>
              <a:ext uri="{FF2B5EF4-FFF2-40B4-BE49-F238E27FC236}">
                <a16:creationId xmlns:a16="http://schemas.microsoft.com/office/drawing/2014/main" id="{9AD4A0F2-BB6B-4EA5-94DF-75D7D6604977}"/>
              </a:ext>
            </a:extLst>
          </p:cNvPr>
          <p:cNvSpPr>
            <a:spLocks noGrp="1"/>
          </p:cNvSpPr>
          <p:nvPr>
            <p:ph idx="1"/>
          </p:nvPr>
        </p:nvSpPr>
        <p:spPr/>
        <p:txBody>
          <a:bodyPr/>
          <a:lstStyle/>
          <a:p>
            <a:pPr>
              <a:lnSpc>
                <a:spcPct val="90000"/>
              </a:lnSpc>
            </a:pPr>
            <a:r>
              <a:rPr lang="en-US" altLang="en-US" sz="2600"/>
              <a:t>2007 CTBP project definition: “How graduates must adapt their ‘emotional intelligence’ to succeed in their first jobs”</a:t>
            </a:r>
          </a:p>
          <a:p>
            <a:pPr lvl="1">
              <a:lnSpc>
                <a:spcPct val="90000"/>
              </a:lnSpc>
            </a:pPr>
            <a:r>
              <a:rPr lang="en-US" altLang="en-US" sz="2200"/>
              <a:t>Students’ counter proposal: “How employers must modify the jobs they offer to suit the new demands of young graduates”</a:t>
            </a:r>
          </a:p>
          <a:p>
            <a:pPr>
              <a:lnSpc>
                <a:spcPct val="90000"/>
              </a:lnSpc>
            </a:pPr>
            <a:r>
              <a:rPr lang="en-US" altLang="en-US" sz="2600"/>
              <a:t>2017 discussion question: “Build a list of biases that graduates have to manage to develop a successful professional career”</a:t>
            </a:r>
          </a:p>
          <a:p>
            <a:pPr lvl="1">
              <a:lnSpc>
                <a:spcPct val="90000"/>
              </a:lnSpc>
            </a:pPr>
            <a:r>
              <a:rPr lang="en-US" altLang="en-US" sz="2200"/>
              <a:t>Bias found: “Age Bias: older managers see young graduates as unqualified because they are young”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4 Título">
            <a:extLst>
              <a:ext uri="{FF2B5EF4-FFF2-40B4-BE49-F238E27FC236}">
                <a16:creationId xmlns:a16="http://schemas.microsoft.com/office/drawing/2014/main" id="{48BDE59B-1276-4226-A1AE-FD5DEF6E7060}"/>
              </a:ext>
            </a:extLst>
          </p:cNvPr>
          <p:cNvSpPr>
            <a:spLocks noGrp="1"/>
          </p:cNvSpPr>
          <p:nvPr>
            <p:ph type="title"/>
          </p:nvPr>
        </p:nvSpPr>
        <p:spPr/>
        <p:txBody>
          <a:bodyPr/>
          <a:lstStyle/>
          <a:p>
            <a:r>
              <a:rPr lang="en-US" altLang="en-US"/>
              <a:t>Guzmán de Alfarache</a:t>
            </a:r>
            <a:endParaRPr lang="es-ES" altLang="en-US"/>
          </a:p>
        </p:txBody>
      </p:sp>
      <p:sp>
        <p:nvSpPr>
          <p:cNvPr id="56323" name="2 Marcador de contenido">
            <a:extLst>
              <a:ext uri="{FF2B5EF4-FFF2-40B4-BE49-F238E27FC236}">
                <a16:creationId xmlns:a16="http://schemas.microsoft.com/office/drawing/2014/main" id="{4CBC3F68-718D-4860-89C0-35856AB38820}"/>
              </a:ext>
            </a:extLst>
          </p:cNvPr>
          <p:cNvSpPr>
            <a:spLocks noGrp="1"/>
          </p:cNvSpPr>
          <p:nvPr>
            <p:ph idx="1"/>
          </p:nvPr>
        </p:nvSpPr>
        <p:spPr/>
        <p:txBody>
          <a:bodyPr/>
          <a:lstStyle/>
          <a:p>
            <a:r>
              <a:rPr lang="en-US" altLang="en-US"/>
              <a:t>“It was difficult for me to learn to serve when I had been taught to give orders”? </a:t>
            </a:r>
          </a:p>
          <a:p>
            <a:pPr lvl="1"/>
            <a:r>
              <a:rPr lang="en-US" altLang="en-US"/>
              <a:t>(“Se me hacía duro aprender a servir habiendo sido enseñado a mandar”)</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4 Título">
            <a:extLst>
              <a:ext uri="{FF2B5EF4-FFF2-40B4-BE49-F238E27FC236}">
                <a16:creationId xmlns:a16="http://schemas.microsoft.com/office/drawing/2014/main" id="{46FD40A6-2795-4E3A-AFC7-987F984B7214}"/>
              </a:ext>
            </a:extLst>
          </p:cNvPr>
          <p:cNvSpPr>
            <a:spLocks noGrp="1"/>
          </p:cNvSpPr>
          <p:nvPr>
            <p:ph type="title"/>
          </p:nvPr>
        </p:nvSpPr>
        <p:spPr/>
        <p:txBody>
          <a:bodyPr/>
          <a:lstStyle/>
          <a:p>
            <a:r>
              <a:rPr lang="en-US" altLang="en-US"/>
              <a:t>Excessive risk aversion?</a:t>
            </a:r>
            <a:br>
              <a:rPr lang="en-US" altLang="en-US"/>
            </a:br>
            <a:r>
              <a:rPr lang="en-US" altLang="en-US" sz="2800"/>
              <a:t>E.g., students’ fear being unable to answer sharp EO&amp;M/EI&amp;M exam questions</a:t>
            </a:r>
            <a:endParaRPr lang="es-ES" altLang="en-US" sz="3200"/>
          </a:p>
        </p:txBody>
      </p:sp>
      <p:sp>
        <p:nvSpPr>
          <p:cNvPr id="57347" name="2 Marcador de contenido">
            <a:extLst>
              <a:ext uri="{FF2B5EF4-FFF2-40B4-BE49-F238E27FC236}">
                <a16:creationId xmlns:a16="http://schemas.microsoft.com/office/drawing/2014/main" id="{FFBBAFC7-EE71-4E8A-9385-5CD3AB9176F9}"/>
              </a:ext>
            </a:extLst>
          </p:cNvPr>
          <p:cNvSpPr>
            <a:spLocks noGrp="1"/>
          </p:cNvSpPr>
          <p:nvPr>
            <p:ph idx="1"/>
          </p:nvPr>
        </p:nvSpPr>
        <p:spPr>
          <a:xfrm>
            <a:off x="685800" y="2133600"/>
            <a:ext cx="7772400" cy="4114800"/>
          </a:xfrm>
        </p:spPr>
        <p:txBody>
          <a:bodyPr/>
          <a:lstStyle/>
          <a:p>
            <a:r>
              <a:rPr lang="en-US" altLang="en-US"/>
              <a:t>They’d be happy w. responding “it depends”</a:t>
            </a:r>
            <a:endParaRPr lang="es-ES" altLang="en-US"/>
          </a:p>
          <a:p>
            <a:r>
              <a:rPr lang="en-US" altLang="en-US"/>
              <a:t>Final exam is not risky because</a:t>
            </a:r>
            <a:endParaRPr lang="es-ES" altLang="en-US"/>
          </a:p>
          <a:p>
            <a:pPr lvl="1"/>
            <a:r>
              <a:rPr lang="en-US" altLang="en-US"/>
              <a:t>It counts for </a:t>
            </a:r>
            <a:r>
              <a:rPr lang="es-ES" altLang="en-US"/>
              <a:t>50% </a:t>
            </a:r>
            <a:r>
              <a:rPr lang="en-US" altLang="en-US"/>
              <a:t>of the </a:t>
            </a:r>
            <a:r>
              <a:rPr lang="es-ES" altLang="en-US"/>
              <a:t>total grade</a:t>
            </a:r>
          </a:p>
          <a:p>
            <a:pPr lvl="1"/>
            <a:r>
              <a:rPr lang="en-US" altLang="en-US"/>
              <a:t>It contains at least 30 questions; therefore, there is plenty of diversification</a:t>
            </a:r>
            <a:endParaRPr lang="es-ES" altLang="en-US"/>
          </a:p>
          <a:p>
            <a:pPr lvl="1"/>
            <a:r>
              <a:rPr lang="en-US" altLang="en-US"/>
              <a:t>Some degree of ambiguity is inevitable, but it’s </a:t>
            </a:r>
            <a:endParaRPr lang="es-ES" altLang="en-US"/>
          </a:p>
          <a:p>
            <a:pPr lvl="2"/>
            <a:r>
              <a:rPr lang="en-US" altLang="en-US"/>
              <a:t>Much less than in real life: therefore,… get accustomed </a:t>
            </a:r>
            <a:endParaRPr lang="es-ES" altLang="en-US"/>
          </a:p>
          <a:p>
            <a:pPr lvl="2"/>
            <a:r>
              <a:rPr lang="en-US" altLang="en-US"/>
              <a:t>It’s the same for all students. Thus, mostly irrelevant for individual grades</a:t>
            </a:r>
            <a:endParaRPr lang="es-ES" altLang="en-US"/>
          </a:p>
          <a:p>
            <a:endParaRPr lang="es-E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7A55019-E1DF-42D5-AE86-D4ED3B5B1785}"/>
              </a:ext>
            </a:extLst>
          </p:cNvPr>
          <p:cNvSpPr>
            <a:spLocks noGrp="1" noChangeArrowheads="1"/>
          </p:cNvSpPr>
          <p:nvPr>
            <p:ph type="title"/>
          </p:nvPr>
        </p:nvSpPr>
        <p:spPr/>
        <p:txBody>
          <a:bodyPr/>
          <a:lstStyle/>
          <a:p>
            <a:pPr eaLnBrk="1" hangingPunct="1"/>
            <a:r>
              <a:rPr lang="en-US" altLang="en-US" dirty="0"/>
              <a:t>I. Perspectives on reciprocity.</a:t>
            </a:r>
            <a:br>
              <a:rPr lang="en-US" altLang="en-US" dirty="0"/>
            </a:br>
            <a:r>
              <a:rPr lang="en-US" altLang="en-US" sz="3600" dirty="0"/>
              <a:t>Four experiments:</a:t>
            </a:r>
            <a:endParaRPr lang="en-US" altLang="en-US" dirty="0"/>
          </a:p>
        </p:txBody>
      </p:sp>
      <p:sp>
        <p:nvSpPr>
          <p:cNvPr id="7171" name="Rectangle 3">
            <a:extLst>
              <a:ext uri="{FF2B5EF4-FFF2-40B4-BE49-F238E27FC236}">
                <a16:creationId xmlns:a16="http://schemas.microsoft.com/office/drawing/2014/main" id="{9E9D5AF3-5C7B-47E6-B5F6-9FB3110E3DDD}"/>
              </a:ext>
            </a:extLst>
          </p:cNvPr>
          <p:cNvSpPr>
            <a:spLocks noGrp="1" noChangeArrowheads="1"/>
          </p:cNvSpPr>
          <p:nvPr>
            <p:ph type="body" idx="1"/>
          </p:nvPr>
        </p:nvSpPr>
        <p:spPr>
          <a:xfrm>
            <a:off x="457200" y="1981200"/>
            <a:ext cx="8382000" cy="4038600"/>
          </a:xfrm>
        </p:spPr>
        <p:txBody>
          <a:bodyPr/>
          <a:lstStyle/>
          <a:p>
            <a:pPr marL="514350" indent="-514350" eaLnBrk="1" hangingPunct="1">
              <a:buSzPct val="125000"/>
              <a:buFontTx/>
              <a:buAutoNum type="arabicPeriod"/>
            </a:pPr>
            <a:r>
              <a:rPr lang="en-US" altLang="en-US" dirty="0"/>
              <a:t>Source of </a:t>
            </a:r>
            <a:r>
              <a:rPr lang="en-US" altLang="en-US" dirty="0">
                <a:solidFill>
                  <a:srgbClr val="FF0000"/>
                </a:solidFill>
              </a:rPr>
              <a:t>voluntary cooperation</a:t>
            </a:r>
          </a:p>
          <a:p>
            <a:pPr lvl="1" eaLnBrk="1" hangingPunct="1"/>
            <a:r>
              <a:rPr lang="en-US" altLang="en-US" dirty="0"/>
              <a:t>Voluntary = not based on expectation of gains </a:t>
            </a:r>
            <a:r>
              <a:rPr lang="en-US" altLang="en-US" dirty="0">
                <a:sym typeface="Wingdings" panose="05000000000000000000" pitchFamily="2" charset="2"/>
              </a:rPr>
              <a:t> </a:t>
            </a:r>
            <a:r>
              <a:rPr lang="en-US" altLang="en-US" dirty="0"/>
              <a:t>not cooperative or retaliatory (e.g., “tit for tat” strategy)</a:t>
            </a:r>
            <a:endParaRPr lang="en-US" altLang="en-US" i="1" dirty="0"/>
          </a:p>
          <a:p>
            <a:pPr marL="514350" indent="-514350" eaLnBrk="1" hangingPunct="1">
              <a:buSzPct val="125000"/>
              <a:buFontTx/>
              <a:buAutoNum type="arabicPeriod"/>
            </a:pPr>
            <a:r>
              <a:rPr lang="en-US" altLang="en-US" dirty="0"/>
              <a:t>Explicit incentives vs. voluntary cooperation</a:t>
            </a:r>
          </a:p>
          <a:p>
            <a:pPr marL="514350" indent="-514350" eaLnBrk="1" hangingPunct="1">
              <a:buSzPct val="125000"/>
              <a:buFontTx/>
              <a:buAutoNum type="arabicPeriod"/>
            </a:pPr>
            <a:r>
              <a:rPr lang="en-US" altLang="en-US" dirty="0"/>
              <a:t>Reciprocity as support for “relational” incentives</a:t>
            </a:r>
          </a:p>
          <a:p>
            <a:pPr marL="514350" indent="-514350" eaLnBrk="1" hangingPunct="1">
              <a:buSzPct val="125000"/>
              <a:buFontTx/>
              <a:buAutoNum type="arabicPeriod"/>
            </a:pPr>
            <a:r>
              <a:rPr lang="en-US" altLang="en-US" dirty="0">
                <a:solidFill>
                  <a:schemeClr val="bg2">
                    <a:lumMod val="75000"/>
                  </a:schemeClr>
                </a:solidFill>
              </a:rPr>
              <a:t>Incentives based on reciprocity and repetition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E77E01F-9DFD-438E-8140-39241C7016EE}"/>
              </a:ext>
            </a:extLst>
          </p:cNvPr>
          <p:cNvSpPr>
            <a:spLocks noGrp="1" noChangeArrowheads="1"/>
          </p:cNvSpPr>
          <p:nvPr>
            <p:ph type="title"/>
          </p:nvPr>
        </p:nvSpPr>
        <p:spPr>
          <a:xfrm>
            <a:off x="685800" y="457200"/>
            <a:ext cx="7772400" cy="1143000"/>
          </a:xfrm>
        </p:spPr>
        <p:txBody>
          <a:bodyPr/>
          <a:lstStyle/>
          <a:p>
            <a:pPr eaLnBrk="1" hangingPunct="1"/>
            <a:r>
              <a:rPr lang="en-US" altLang="en-US" dirty="0"/>
              <a:t>1. Reciprocity as a source of </a:t>
            </a:r>
            <a:r>
              <a:rPr lang="en-US" altLang="en-US" u="sng" dirty="0"/>
              <a:t>voluntary</a:t>
            </a:r>
            <a:r>
              <a:rPr lang="en-US" altLang="en-US" dirty="0"/>
              <a:t> cooperation</a:t>
            </a:r>
          </a:p>
        </p:txBody>
      </p:sp>
      <p:sp>
        <p:nvSpPr>
          <p:cNvPr id="189443" name="Rectangle 3">
            <a:extLst>
              <a:ext uri="{FF2B5EF4-FFF2-40B4-BE49-F238E27FC236}">
                <a16:creationId xmlns:a16="http://schemas.microsoft.com/office/drawing/2014/main" id="{F222C3DD-8248-4166-8841-C94E1E167448}"/>
              </a:ext>
            </a:extLst>
          </p:cNvPr>
          <p:cNvSpPr>
            <a:spLocks noGrp="1" noChangeArrowheads="1"/>
          </p:cNvSpPr>
          <p:nvPr>
            <p:ph type="body" idx="1"/>
          </p:nvPr>
        </p:nvSpPr>
        <p:spPr>
          <a:xfrm>
            <a:off x="381000" y="1981200"/>
            <a:ext cx="8305800" cy="4572000"/>
          </a:xfrm>
        </p:spPr>
        <p:txBody>
          <a:bodyPr/>
          <a:lstStyle/>
          <a:p>
            <a:pPr eaLnBrk="1" hangingPunct="1"/>
            <a:r>
              <a:rPr lang="en-US" altLang="en-US" sz="2600" dirty="0"/>
              <a:t>Anonymous </a:t>
            </a:r>
            <a:r>
              <a:rPr lang="en-US" altLang="en-US" sz="2600" u="sng" dirty="0"/>
              <a:t>strangers</a:t>
            </a:r>
            <a:r>
              <a:rPr lang="en-US" altLang="en-US" sz="2600" dirty="0"/>
              <a:t> &amp; </a:t>
            </a:r>
            <a:r>
              <a:rPr lang="en-US" altLang="en-US" u="sng" dirty="0"/>
              <a:t>without repetition</a:t>
            </a:r>
            <a:endParaRPr lang="en-US" altLang="en-US" sz="2600" u="sng" dirty="0"/>
          </a:p>
          <a:p>
            <a:pPr eaLnBrk="1" hangingPunct="1"/>
            <a:r>
              <a:rPr lang="en-US" altLang="en-US" sz="2600" dirty="0"/>
              <a:t>“Gift exchange” experiment:</a:t>
            </a:r>
          </a:p>
          <a:p>
            <a:pPr lvl="1" eaLnBrk="1" hangingPunct="1"/>
            <a:r>
              <a:rPr lang="en-US" altLang="en-US" sz="2200" dirty="0"/>
              <a:t>Employer </a:t>
            </a:r>
            <a:r>
              <a:rPr lang="en-US" altLang="en-US" sz="2200" b="1" i="1" dirty="0"/>
              <a:t>offers</a:t>
            </a:r>
            <a:r>
              <a:rPr lang="en-US" altLang="en-US" sz="2200" dirty="0"/>
              <a:t> </a:t>
            </a:r>
            <a:r>
              <a:rPr lang="en-US" altLang="en-US" sz="2200" dirty="0">
                <a:solidFill>
                  <a:srgbClr val="FF0000"/>
                </a:solidFill>
              </a:rPr>
              <a:t>wage </a:t>
            </a:r>
            <a:r>
              <a:rPr lang="en-US" altLang="en-US" sz="2200" i="1" dirty="0">
                <a:solidFill>
                  <a:srgbClr val="FF0000"/>
                </a:solidFill>
              </a:rPr>
              <a:t>w</a:t>
            </a:r>
            <a:r>
              <a:rPr lang="en-US" altLang="en-US" sz="2200" dirty="0"/>
              <a:t> (</a:t>
            </a:r>
            <a:r>
              <a:rPr lang="en-US" altLang="en-US" sz="2200" i="1" dirty="0"/>
              <a:t>w</a:t>
            </a:r>
            <a:r>
              <a:rPr lang="en-US" altLang="en-US" sz="2200" dirty="0"/>
              <a:t> = 0, 1, …, 100) for a </a:t>
            </a:r>
            <a:r>
              <a:rPr lang="en-US" altLang="en-US" sz="2200" dirty="0">
                <a:solidFill>
                  <a:srgbClr val="FF0000"/>
                </a:solidFill>
              </a:rPr>
              <a:t>“desired” effort </a:t>
            </a:r>
            <a:r>
              <a:rPr lang="en-US" altLang="en-US" sz="2200" i="1" dirty="0">
                <a:solidFill>
                  <a:srgbClr val="FF0000"/>
                </a:solidFill>
              </a:rPr>
              <a:t>ê</a:t>
            </a:r>
            <a:r>
              <a:rPr lang="en-US" altLang="en-US" sz="2200" dirty="0"/>
              <a:t>, which is </a:t>
            </a:r>
            <a:r>
              <a:rPr lang="en-US" altLang="en-US" sz="2200" dirty="0">
                <a:solidFill>
                  <a:srgbClr val="FF0000"/>
                </a:solidFill>
              </a:rPr>
              <a:t>not binding</a:t>
            </a:r>
            <a:r>
              <a:rPr lang="en-US" altLang="en-US" sz="2200" dirty="0"/>
              <a:t> </a:t>
            </a:r>
            <a:r>
              <a:rPr lang="en-US" altLang="en-US" sz="2200" dirty="0">
                <a:sym typeface="Wingdings" panose="05000000000000000000" pitchFamily="2" charset="2"/>
              </a:rPr>
              <a:t></a:t>
            </a:r>
            <a:r>
              <a:rPr lang="en-US" altLang="en-US" sz="2200" dirty="0"/>
              <a:t> earns </a:t>
            </a:r>
            <a:r>
              <a:rPr lang="en-US" altLang="en-US" sz="2200" b="1" i="1" dirty="0"/>
              <a:t>100 e - w</a:t>
            </a:r>
            <a:endParaRPr lang="en-US" altLang="en-US" sz="2200" dirty="0"/>
          </a:p>
          <a:p>
            <a:pPr lvl="1" eaLnBrk="1" hangingPunct="1"/>
            <a:r>
              <a:rPr lang="en-US" altLang="en-US" sz="2200" dirty="0"/>
              <a:t>Employee freely chooses real </a:t>
            </a:r>
            <a:r>
              <a:rPr lang="en-US" altLang="en-US" sz="2200" i="1" dirty="0"/>
              <a:t>e</a:t>
            </a:r>
            <a:r>
              <a:rPr lang="en-US" altLang="en-US" sz="2200" dirty="0"/>
              <a:t> within (0.1, 0.2, ... , 1) </a:t>
            </a:r>
            <a:r>
              <a:rPr lang="en-US" altLang="en-US" sz="2200" dirty="0">
                <a:sym typeface="Wingdings" panose="05000000000000000000" pitchFamily="2" charset="2"/>
              </a:rPr>
              <a:t> </a:t>
            </a:r>
            <a:br>
              <a:rPr lang="en-US" altLang="en-US" sz="2200" dirty="0">
                <a:sym typeface="Wingdings" panose="05000000000000000000" pitchFamily="2" charset="2"/>
              </a:rPr>
            </a:br>
            <a:r>
              <a:rPr lang="en-US" altLang="en-US" sz="2200" dirty="0">
                <a:sym typeface="Wingdings" panose="05000000000000000000" pitchFamily="2" charset="2"/>
              </a:rPr>
              <a:t>at a cost</a:t>
            </a:r>
            <a:r>
              <a:rPr lang="en-US" altLang="en-US" sz="2200" i="1" dirty="0">
                <a:sym typeface="Wingdings" panose="05000000000000000000" pitchFamily="2" charset="2"/>
              </a:rPr>
              <a:t> c(e)</a:t>
            </a:r>
            <a:r>
              <a:rPr lang="en-US" altLang="en-US" sz="2200" dirty="0">
                <a:sym typeface="Wingdings" panose="05000000000000000000" pitchFamily="2" charset="2"/>
              </a:rPr>
              <a:t>, between 0 &amp; 18, increasing and convex </a:t>
            </a:r>
            <a:r>
              <a:rPr lang="en-US" altLang="en-US" sz="2200" dirty="0"/>
              <a:t> earns </a:t>
            </a:r>
            <a:r>
              <a:rPr lang="en-US" altLang="en-US" sz="2200" dirty="0">
                <a:solidFill>
                  <a:srgbClr val="FF0000"/>
                </a:solidFill>
              </a:rPr>
              <a:t>rent </a:t>
            </a:r>
            <a:r>
              <a:rPr lang="en-US" altLang="en-US" sz="2200" b="1" i="1" dirty="0">
                <a:solidFill>
                  <a:srgbClr val="FF0000"/>
                </a:solidFill>
              </a:rPr>
              <a:t>w - c(e)</a:t>
            </a:r>
            <a:r>
              <a:rPr lang="en-US" altLang="en-US" sz="2200" i="1" dirty="0"/>
              <a:t> </a:t>
            </a:r>
            <a:endParaRPr lang="en-US" altLang="en-US" sz="2200" dirty="0"/>
          </a:p>
          <a:p>
            <a:pPr eaLnBrk="1" hangingPunct="1"/>
            <a:r>
              <a:rPr lang="en-US" altLang="en-US" sz="2600" dirty="0"/>
              <a:t>What’s the “rational” solution for homo economicus? </a:t>
            </a:r>
          </a:p>
          <a:p>
            <a:pPr lvl="1" eaLnBrk="1" hangingPunct="1"/>
            <a:r>
              <a:rPr lang="en-US" altLang="en-US" sz="2200" dirty="0"/>
              <a:t>Anticipating minimum effort, employer should offer minimum wage</a:t>
            </a:r>
          </a:p>
          <a:p>
            <a:pPr lvl="1" eaLnBrk="1" hangingPunct="1"/>
            <a:r>
              <a:rPr lang="en-US" altLang="en-US" sz="2200" dirty="0"/>
              <a:t>But, in fact, employers appeal to workers’ reciprocity </a:t>
            </a:r>
            <a:r>
              <a:rPr lang="en-US" altLang="en-US" sz="2200" dirty="0">
                <a:sym typeface="Wingdings" panose="05000000000000000000" pitchFamily="2" charset="2"/>
              </a:rPr>
              <a:t></a:t>
            </a:r>
            <a:endParaRPr lang="en-US"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9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3ABA0D5-CA09-4A33-B25F-B91EFE42272F}"/>
              </a:ext>
            </a:extLst>
          </p:cNvPr>
          <p:cNvSpPr>
            <a:spLocks noGrp="1" noChangeArrowheads="1"/>
          </p:cNvSpPr>
          <p:nvPr>
            <p:ph type="title"/>
          </p:nvPr>
        </p:nvSpPr>
        <p:spPr>
          <a:xfrm>
            <a:off x="0" y="0"/>
            <a:ext cx="9144000" cy="1447800"/>
          </a:xfrm>
        </p:spPr>
        <p:txBody>
          <a:bodyPr/>
          <a:lstStyle/>
          <a:p>
            <a:pPr eaLnBrk="1" hangingPunct="1"/>
            <a:r>
              <a:rPr lang="en-US" altLang="en-US" sz="3200" dirty="0"/>
              <a:t>Fig. 1. Rent offered to workers and avg. desired &amp; actual efforts (Fehr et al., 1997)</a:t>
            </a:r>
            <a:endParaRPr lang="en-US" altLang="en-US" sz="3200" dirty="0">
              <a:latin typeface="MacmillanRoman" charset="0"/>
            </a:endParaRPr>
          </a:p>
        </p:txBody>
      </p:sp>
      <p:pic>
        <p:nvPicPr>
          <p:cNvPr id="9219" name="Picture 3">
            <a:extLst>
              <a:ext uri="{FF2B5EF4-FFF2-40B4-BE49-F238E27FC236}">
                <a16:creationId xmlns:a16="http://schemas.microsoft.com/office/drawing/2014/main" id="{BA9ACDF3-261C-471B-853D-18824ED2F2DE}"/>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914400" y="1447800"/>
            <a:ext cx="7315200" cy="5105400"/>
          </a:xfrm>
        </p:spPr>
      </p:pic>
      <p:sp>
        <p:nvSpPr>
          <p:cNvPr id="9220" name="3 CuadroTexto">
            <a:extLst>
              <a:ext uri="{FF2B5EF4-FFF2-40B4-BE49-F238E27FC236}">
                <a16:creationId xmlns:a16="http://schemas.microsoft.com/office/drawing/2014/main" id="{A1CA3717-DD84-4B27-ABCC-3E6506381467}"/>
              </a:ext>
            </a:extLst>
          </p:cNvPr>
          <p:cNvSpPr txBox="1">
            <a:spLocks noChangeArrowheads="1"/>
          </p:cNvSpPr>
          <p:nvPr/>
        </p:nvSpPr>
        <p:spPr bwMode="auto">
          <a:xfrm>
            <a:off x="4114800" y="20574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a:solidFill>
                  <a:srgbClr val="FF0000"/>
                </a:solidFill>
              </a:rPr>
              <a:t>Desired effort</a:t>
            </a:r>
          </a:p>
        </p:txBody>
      </p:sp>
      <p:sp>
        <p:nvSpPr>
          <p:cNvPr id="9221" name="4 CuadroTexto">
            <a:extLst>
              <a:ext uri="{FF2B5EF4-FFF2-40B4-BE49-F238E27FC236}">
                <a16:creationId xmlns:a16="http://schemas.microsoft.com/office/drawing/2014/main" id="{3B3156A6-95F2-4A7E-8AA3-880A47B20D5C}"/>
              </a:ext>
            </a:extLst>
          </p:cNvPr>
          <p:cNvSpPr txBox="1">
            <a:spLocks noChangeArrowheads="1"/>
          </p:cNvSpPr>
          <p:nvPr/>
        </p:nvSpPr>
        <p:spPr bwMode="auto">
          <a:xfrm>
            <a:off x="5143500" y="3886200"/>
            <a:ext cx="255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a:solidFill>
                  <a:srgbClr val="FF0000"/>
                </a:solidFill>
              </a:rPr>
              <a:t>Real exerted effort</a:t>
            </a:r>
          </a:p>
        </p:txBody>
      </p:sp>
      <p:sp>
        <p:nvSpPr>
          <p:cNvPr id="6" name="5 Rectángulo">
            <a:extLst>
              <a:ext uri="{FF2B5EF4-FFF2-40B4-BE49-F238E27FC236}">
                <a16:creationId xmlns:a16="http://schemas.microsoft.com/office/drawing/2014/main" id="{0CD4E99C-D7FC-459B-9EE4-BAD4FA5E90D2}"/>
              </a:ext>
            </a:extLst>
          </p:cNvPr>
          <p:cNvSpPr/>
          <p:nvPr/>
        </p:nvSpPr>
        <p:spPr>
          <a:xfrm>
            <a:off x="5867400" y="6172200"/>
            <a:ext cx="2286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bg1"/>
                </a:solidFill>
                <a:latin typeface="Arial Narrow" panose="020B0606020202030204" pitchFamily="34" charset="0"/>
              </a:rPr>
              <a:t>= wage – cost of effort</a:t>
            </a:r>
          </a:p>
        </p:txBody>
      </p:sp>
      <p:sp>
        <p:nvSpPr>
          <p:cNvPr id="7" name="6 Rectángulo">
            <a:extLst>
              <a:ext uri="{FF2B5EF4-FFF2-40B4-BE49-F238E27FC236}">
                <a16:creationId xmlns:a16="http://schemas.microsoft.com/office/drawing/2014/main" id="{A5A9A448-D179-4FCE-945B-1853C15A4C30}"/>
              </a:ext>
            </a:extLst>
          </p:cNvPr>
          <p:cNvSpPr/>
          <p:nvPr/>
        </p:nvSpPr>
        <p:spPr>
          <a:xfrm>
            <a:off x="4876800" y="4348163"/>
            <a:ext cx="2819400" cy="1138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endParaRPr>
          </a:p>
        </p:txBody>
      </p:sp>
    </p:spTree>
  </p:cSld>
  <p:clrMapOvr>
    <a:masterClrMapping/>
  </p:clrMapOvr>
</p:sld>
</file>

<file path=ppt/theme/theme1.xml><?xml version="1.0" encoding="utf-8"?>
<a:theme xmlns:a="http://schemas.openxmlformats.org/drawingml/2006/main" name="Presentación en blanco">
  <a:themeElements>
    <a:clrScheme name="">
      <a:dk1>
        <a:srgbClr val="808080"/>
      </a:dk1>
      <a:lt1>
        <a:srgbClr val="FFFFFF"/>
      </a:lt1>
      <a:dk2>
        <a:srgbClr val="000000"/>
      </a:dk2>
      <a:lt2>
        <a:srgbClr val="FFFFCC"/>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Presentación en blan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Settings\Benito Arruñada\Datos de programa\Microsoft\Plantillas\Presentación en blanco.pot</Template>
  <TotalTime>10326</TotalTime>
  <Words>4683</Words>
  <Application>Microsoft Macintosh PowerPoint</Application>
  <PresentationFormat>Presentación en pantalla (4:3)</PresentationFormat>
  <Paragraphs>478</Paragraphs>
  <Slides>68</Slides>
  <Notes>49</Notes>
  <HiddenSlides>21</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68</vt:i4>
      </vt:variant>
    </vt:vector>
  </HeadingPairs>
  <TitlesOfParts>
    <vt:vector size="77" baseType="lpstr">
      <vt:lpstr>Arial</vt:lpstr>
      <vt:lpstr>Arial Narrow</vt:lpstr>
      <vt:lpstr>Arial-BoldMT</vt:lpstr>
      <vt:lpstr>MacmillanRoman</vt:lpstr>
      <vt:lpstr>Symbol</vt:lpstr>
      <vt:lpstr>Times New Roman</vt:lpstr>
      <vt:lpstr>Wingdings</vt:lpstr>
      <vt:lpstr>Presentación en blanco</vt:lpstr>
      <vt:lpstr>MSPhotoEd.3</vt:lpstr>
      <vt:lpstr>Contents</vt:lpstr>
      <vt:lpstr>Contents</vt:lpstr>
      <vt:lpstr>Managing incentives</vt:lpstr>
      <vt:lpstr>Outline: managing incentives is...</vt:lpstr>
      <vt:lpstr>Fehr &amp; Falk 2002 “Psychological Foundations of Incentives”</vt:lpstr>
      <vt:lpstr>Summary</vt:lpstr>
      <vt:lpstr>I. Perspectives on reciprocity. Four experiments:</vt:lpstr>
      <vt:lpstr>1. Reciprocity as a source of voluntary cooperation</vt:lpstr>
      <vt:lpstr>Fig. 1. Rent offered to workers and avg. desired &amp; actual efforts (Fehr et al., 1997)</vt:lpstr>
      <vt:lpstr>Analysis</vt:lpstr>
      <vt:lpstr>Applications of reciprocity-driven voluntary cooperation </vt:lpstr>
      <vt:lpstr>2. Explicit incentives and voluntary cooperation</vt:lpstr>
      <vt:lpstr>Fig. 2. The impact of explicit incentives on actual average effort (Fehr and Gächter, 2000b).</vt:lpstr>
      <vt:lpstr>Analysis</vt:lpstr>
      <vt:lpstr>Abstaining from stipulating fines</vt:lpstr>
      <vt:lpstr>Fig. 3. Responders’ back-transfers as a function of the investors’ transfers  (Fehr and Rockenbach, 2001)</vt:lpstr>
      <vt:lpstr>Analysis</vt:lpstr>
      <vt:lpstr>3. Reciprocity as support for “relational” incentives</vt:lpstr>
      <vt:lpstr>Results</vt:lpstr>
      <vt:lpstr>Reciprocity and explicit contracts</vt:lpstr>
      <vt:lpstr>Fig. 4. Average effort in piece rate and bonus contracts (source: Fehr et al., 2001)</vt:lpstr>
      <vt:lpstr>Analysis of results</vt:lpstr>
      <vt:lpstr>4. Incentives based on reciprocity and repetition</vt:lpstr>
      <vt:lpstr>Fig. 5. Distribution of effort in one-shot and endogenously repeated gift exchange games (source: Brown et al., 2001)</vt:lpstr>
      <vt:lpstr>Analysis of results</vt:lpstr>
      <vt:lpstr>How do you explain these differences?</vt:lpstr>
      <vt:lpstr>II. Social approval</vt:lpstr>
      <vt:lpstr>Reciprocity in public goods</vt:lpstr>
      <vt:lpstr>Social and antisocial punishment in different cultures</vt:lpstr>
      <vt:lpstr>Social and antisocial punishment in different cultures</vt:lpstr>
      <vt:lpstr>Spain, intermediate results: like Italy, better than Greece, worst than, e.g., SWZ (prelim., Arechar 2013)</vt:lpstr>
      <vt:lpstr>Kinship traits that characterize WEIRD societies</vt:lpstr>
      <vt:lpstr>WEIRD hypothesis on 1st round contributions, no punishment WEIRD = Western, Educated, Industrialized, Rich, and Democratic Source: Henrich, J., The WEIRDest People in the World, 2020</vt:lpstr>
      <vt:lpstr>The WEIRD hypothesis with punishment WEIRD = Western, Educated, Industrialized, Rich, and Democratic Source: Henrich, J., The WEIRDest People in the World, 2020</vt:lpstr>
      <vt:lpstr>Possible explanation based on how societies sustain social norms through punishment  (Henrich 2020: 221-ff)</vt:lpstr>
      <vt:lpstr>II. Social approval</vt:lpstr>
      <vt:lpstr>Fig. 6. Multiple equilibriums in the presence of social approval Shock C  A caused by an exogenous shock to the reaction function</vt:lpstr>
      <vt:lpstr>Fig. 6. Multiple equilibriums in the presence of social approval Shock C  A caused by an exogenous shock to the reaction function</vt:lpstr>
      <vt:lpstr>Punishment more important than norm formation</vt:lpstr>
      <vt:lpstr>Norm formation opportunity seems to sustain cooperation beliefs and so contain unravelling, but needs some mechanism to ensure conditional cooperation  (built, in the graph, as a function average previous contributions)</vt:lpstr>
      <vt:lpstr>Incentives and social norms Ex.: pricing delay in a kindergarten  (Gneezy &amp; Rustichini, 2000a)</vt:lpstr>
      <vt:lpstr>Presentación de PowerPoint</vt:lpstr>
      <vt:lpstr>Social norms &amp; formal rules</vt:lpstr>
      <vt:lpstr>Spanish values (norms) as compared to those in main EU countries</vt:lpstr>
      <vt:lpstr>III. Interesting work</vt:lpstr>
      <vt:lpstr>Presentación de PowerPoint</vt:lpstr>
      <vt:lpstr>Cases for discussion</vt:lpstr>
      <vt:lpstr>Presentación de PowerPoint</vt:lpstr>
      <vt:lpstr>What do we think of someone who…</vt:lpstr>
      <vt:lpstr>How does “the market” affect cooperation?</vt:lpstr>
      <vt:lpstr>Presentación de PowerPoint</vt:lpstr>
      <vt:lpstr>Cowen 2007, Ch. 2 “How to Control the World: The Basics”</vt:lpstr>
      <vt:lpstr>Do monetary incentives work?</vt:lpstr>
      <vt:lpstr>Four rules</vt:lpstr>
      <vt:lpstr>Three parables</vt:lpstr>
      <vt:lpstr>The WEIRD hypothesis on UN parking tickets WEIRD = Western, Educated, Industrialized, Rich, and Democratic Source: Henrich, J., The WEIRDest People in the World, 2020</vt:lpstr>
      <vt:lpstr>Paying students (and teachers?) for grades, or for inputs?</vt:lpstr>
      <vt:lpstr>Cases for discussion</vt:lpstr>
      <vt:lpstr>Are incentives “effective”?</vt:lpstr>
      <vt:lpstr>Presentación de PowerPoint</vt:lpstr>
      <vt:lpstr>Presentación de PowerPoint</vt:lpstr>
      <vt:lpstr> </vt:lpstr>
      <vt:lpstr>How have “your brothers &amp; sisters” being trained to face their professional career?</vt:lpstr>
      <vt:lpstr>Presentación de PowerPoint</vt:lpstr>
      <vt:lpstr>Is it justified the recurrent criticism of “millennials” as narcissists?</vt:lpstr>
      <vt:lpstr>A couple of examples</vt:lpstr>
      <vt:lpstr>Guzmán de Alfarache</vt:lpstr>
      <vt:lpstr>Excessive risk aversion? E.g., students’ fear being unable to answer sharp EO&amp;M/EI&amp;M exam questions</vt:lpstr>
    </vt:vector>
  </TitlesOfParts>
  <Company>UPF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PsycoIncent</dc:title>
  <dc:creator>Benito Arruñada</dc:creator>
  <cp:lastModifiedBy>BENITO ARRUÑADA SANCHEZ</cp:lastModifiedBy>
  <cp:revision>416</cp:revision>
  <cp:lastPrinted>2024-01-23T13:22:30Z</cp:lastPrinted>
  <dcterms:created xsi:type="dcterms:W3CDTF">2003-04-15T09:19:59Z</dcterms:created>
  <dcterms:modified xsi:type="dcterms:W3CDTF">2024-01-30T18:35:18Z</dcterms:modified>
</cp:coreProperties>
</file>