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9"/>
  </p:notesMasterIdLst>
  <p:handoutMasterIdLst>
    <p:handoutMasterId r:id="rId30"/>
  </p:handoutMasterIdLst>
  <p:sldIdLst>
    <p:sldId id="786" r:id="rId2"/>
    <p:sldId id="868" r:id="rId3"/>
    <p:sldId id="872" r:id="rId4"/>
    <p:sldId id="875" r:id="rId5"/>
    <p:sldId id="873" r:id="rId6"/>
    <p:sldId id="869" r:id="rId7"/>
    <p:sldId id="871" r:id="rId8"/>
    <p:sldId id="874" r:id="rId9"/>
    <p:sldId id="849" r:id="rId10"/>
    <p:sldId id="850" r:id="rId11"/>
    <p:sldId id="851" r:id="rId12"/>
    <p:sldId id="852" r:id="rId13"/>
    <p:sldId id="853" r:id="rId14"/>
    <p:sldId id="854" r:id="rId15"/>
    <p:sldId id="855" r:id="rId16"/>
    <p:sldId id="887" r:id="rId17"/>
    <p:sldId id="884" r:id="rId18"/>
    <p:sldId id="859" r:id="rId19"/>
    <p:sldId id="864" r:id="rId20"/>
    <p:sldId id="885" r:id="rId21"/>
    <p:sldId id="886" r:id="rId22"/>
    <p:sldId id="882" r:id="rId23"/>
    <p:sldId id="877" r:id="rId24"/>
    <p:sldId id="878" r:id="rId25"/>
    <p:sldId id="879" r:id="rId26"/>
    <p:sldId id="832" r:id="rId27"/>
    <p:sldId id="837" r:id="rId28"/>
  </p:sldIdLst>
  <p:sldSz cx="9144000" cy="6858000" type="screen4x3"/>
  <p:notesSz cx="6797675" cy="9926638"/>
  <p:defaultTextStyle>
    <a:defPPr>
      <a:defRPr lang="en-US"/>
    </a:defPPr>
    <a:lvl1pPr algn="l" rtl="0" fontAlgn="base">
      <a:spcBef>
        <a:spcPct val="20000"/>
      </a:spcBef>
      <a:spcAft>
        <a:spcPct val="0"/>
      </a:spcAft>
      <a:buClr>
        <a:schemeClr val="bg1"/>
      </a:buClr>
      <a:buChar char="•"/>
      <a:defRPr kern="1200">
        <a:solidFill>
          <a:schemeClr val="tx1"/>
        </a:solidFill>
        <a:latin typeface="Arial" charset="0"/>
        <a:ea typeface="ＭＳ Ｐゴシック" pitchFamily="34" charset="-128"/>
        <a:cs typeface="+mn-cs"/>
      </a:defRPr>
    </a:lvl1pPr>
    <a:lvl2pPr marL="457200" algn="l" rtl="0" fontAlgn="base">
      <a:spcBef>
        <a:spcPct val="20000"/>
      </a:spcBef>
      <a:spcAft>
        <a:spcPct val="0"/>
      </a:spcAft>
      <a:buClr>
        <a:schemeClr val="bg1"/>
      </a:buClr>
      <a:buChar char="•"/>
      <a:defRPr kern="1200">
        <a:solidFill>
          <a:schemeClr val="tx1"/>
        </a:solidFill>
        <a:latin typeface="Arial" charset="0"/>
        <a:ea typeface="ＭＳ Ｐゴシック" pitchFamily="34" charset="-128"/>
        <a:cs typeface="+mn-cs"/>
      </a:defRPr>
    </a:lvl2pPr>
    <a:lvl3pPr marL="914400" algn="l" rtl="0" fontAlgn="base">
      <a:spcBef>
        <a:spcPct val="20000"/>
      </a:spcBef>
      <a:spcAft>
        <a:spcPct val="0"/>
      </a:spcAft>
      <a:buClr>
        <a:schemeClr val="bg1"/>
      </a:buClr>
      <a:buChar char="•"/>
      <a:defRPr kern="1200">
        <a:solidFill>
          <a:schemeClr val="tx1"/>
        </a:solidFill>
        <a:latin typeface="Arial" charset="0"/>
        <a:ea typeface="ＭＳ Ｐゴシック" pitchFamily="34" charset="-128"/>
        <a:cs typeface="+mn-cs"/>
      </a:defRPr>
    </a:lvl3pPr>
    <a:lvl4pPr marL="1371600" algn="l" rtl="0" fontAlgn="base">
      <a:spcBef>
        <a:spcPct val="20000"/>
      </a:spcBef>
      <a:spcAft>
        <a:spcPct val="0"/>
      </a:spcAft>
      <a:buClr>
        <a:schemeClr val="bg1"/>
      </a:buClr>
      <a:buChar char="•"/>
      <a:defRPr kern="1200">
        <a:solidFill>
          <a:schemeClr val="tx1"/>
        </a:solidFill>
        <a:latin typeface="Arial" charset="0"/>
        <a:ea typeface="ＭＳ Ｐゴシック" pitchFamily="34" charset="-128"/>
        <a:cs typeface="+mn-cs"/>
      </a:defRPr>
    </a:lvl4pPr>
    <a:lvl5pPr marL="1828800" algn="l" rtl="0" fontAlgn="base">
      <a:spcBef>
        <a:spcPct val="20000"/>
      </a:spcBef>
      <a:spcAft>
        <a:spcPct val="0"/>
      </a:spcAft>
      <a:buClr>
        <a:schemeClr val="bg1"/>
      </a:buClr>
      <a:buChar char="•"/>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clrMru>
    <a:srgbClr val="FF3300"/>
    <a:srgbClr val="FF7C80"/>
    <a:srgbClr val="FFCCFF"/>
    <a:srgbClr val="000000"/>
    <a:srgbClr val="66FF33"/>
    <a:srgbClr val="FF0000"/>
    <a:srgbClr val="FF99CC"/>
    <a:srgbClr val="5F5F5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91" autoAdjust="0"/>
    <p:restoredTop sz="86383" autoAdjust="0"/>
  </p:normalViewPr>
  <p:slideViewPr>
    <p:cSldViewPr snapToObjects="1">
      <p:cViewPr varScale="1">
        <p:scale>
          <a:sx n="89" d="100"/>
          <a:sy n="89" d="100"/>
        </p:scale>
        <p:origin x="-1099" y="-67"/>
      </p:cViewPr>
      <p:guideLst>
        <p:guide orient="horz" pos="2160"/>
        <p:guide pos="2880"/>
      </p:guideLst>
    </p:cSldViewPr>
  </p:slideViewPr>
  <p:outlineViewPr>
    <p:cViewPr>
      <p:scale>
        <a:sx n="33" d="100"/>
        <a:sy n="33" d="100"/>
      </p:scale>
      <p:origin x="0" y="12998"/>
    </p:cViewPr>
  </p:outlineViewPr>
  <p:notesTextViewPr>
    <p:cViewPr>
      <p:scale>
        <a:sx n="100" d="100"/>
        <a:sy n="100" d="100"/>
      </p:scale>
      <p:origin x="0" y="0"/>
    </p:cViewPr>
  </p:notesTextViewPr>
  <p:sorterViewPr>
    <p:cViewPr>
      <p:scale>
        <a:sx n="100" d="100"/>
        <a:sy n="100" d="100"/>
      </p:scale>
      <p:origin x="0" y="3163"/>
    </p:cViewPr>
  </p:sorterViewPr>
  <p:notesViewPr>
    <p:cSldViewPr snapToObjects="1">
      <p:cViewPr varScale="1">
        <p:scale>
          <a:sx n="62" d="100"/>
          <a:sy n="62" d="100"/>
        </p:scale>
        <p:origin x="-4096" y="-104"/>
      </p:cViewPr>
      <p:guideLst>
        <p:guide orient="horz" pos="3128"/>
        <p:guide pos="2142"/>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6193" tIns="48098" rIns="96193" bIns="48098" numCol="1" anchor="t" anchorCtr="0" compatLnSpc="1">
            <a:prstTxWarp prst="textNoShape">
              <a:avLst/>
            </a:prstTxWarp>
          </a:bodyPr>
          <a:lstStyle>
            <a:lvl1pPr defTabSz="961947">
              <a:spcBef>
                <a:spcPct val="0"/>
              </a:spcBef>
              <a:buClrTx/>
              <a:buFontTx/>
              <a:buNone/>
              <a:defRPr sz="1400">
                <a:latin typeface="Times New Roman" pitchFamily="18" charset="0"/>
              </a:defRPr>
            </a:lvl1pPr>
          </a:lstStyle>
          <a:p>
            <a:endParaRPr lang="es-ES"/>
          </a:p>
        </p:txBody>
      </p:sp>
      <p:sp>
        <p:nvSpPr>
          <p:cNvPr id="56323" name="Rectangle 3"/>
          <p:cNvSpPr>
            <a:spLocks noGrp="1" noChangeArrowheads="1"/>
          </p:cNvSpPr>
          <p:nvPr>
            <p:ph type="dt" sz="quarter" idx="1"/>
          </p:nvPr>
        </p:nvSpPr>
        <p:spPr bwMode="auto">
          <a:xfrm>
            <a:off x="3852863" y="0"/>
            <a:ext cx="2944812" cy="496888"/>
          </a:xfrm>
          <a:prstGeom prst="rect">
            <a:avLst/>
          </a:prstGeom>
          <a:noFill/>
          <a:ln w="9525">
            <a:noFill/>
            <a:miter lim="800000"/>
            <a:headEnd/>
            <a:tailEnd/>
          </a:ln>
          <a:effectLst/>
        </p:spPr>
        <p:txBody>
          <a:bodyPr vert="horz" wrap="square" lIns="96193" tIns="48098" rIns="96193" bIns="48098" numCol="1" anchor="t" anchorCtr="0" compatLnSpc="1">
            <a:prstTxWarp prst="textNoShape">
              <a:avLst/>
            </a:prstTxWarp>
          </a:bodyPr>
          <a:lstStyle>
            <a:lvl1pPr algn="r" defTabSz="961947">
              <a:spcBef>
                <a:spcPct val="0"/>
              </a:spcBef>
              <a:buClrTx/>
              <a:buFontTx/>
              <a:buNone/>
              <a:defRPr sz="1400">
                <a:latin typeface="Times New Roman" pitchFamily="18" charset="0"/>
              </a:defRPr>
            </a:lvl1pPr>
          </a:lstStyle>
          <a:p>
            <a:fld id="{6C02F046-B3A3-4118-BA59-403BE0F7E408}" type="datetime1">
              <a:rPr lang="en-US"/>
              <a:pPr/>
              <a:t>4/9/2018</a:t>
            </a:fld>
            <a:endParaRPr lang="en-US"/>
          </a:p>
        </p:txBody>
      </p:sp>
      <p:sp>
        <p:nvSpPr>
          <p:cNvPr id="56324" name="Rectangle 4"/>
          <p:cNvSpPr>
            <a:spLocks noGrp="1" noChangeArrowheads="1"/>
          </p:cNvSpPr>
          <p:nvPr>
            <p:ph type="ftr" sz="quarter" idx="2"/>
          </p:nvPr>
        </p:nvSpPr>
        <p:spPr bwMode="auto">
          <a:xfrm>
            <a:off x="0" y="9429750"/>
            <a:ext cx="2944813" cy="496888"/>
          </a:xfrm>
          <a:prstGeom prst="rect">
            <a:avLst/>
          </a:prstGeom>
          <a:noFill/>
          <a:ln w="9525">
            <a:noFill/>
            <a:miter lim="800000"/>
            <a:headEnd/>
            <a:tailEnd/>
          </a:ln>
          <a:effectLst/>
        </p:spPr>
        <p:txBody>
          <a:bodyPr vert="horz" wrap="square" lIns="96193" tIns="48098" rIns="96193" bIns="48098" numCol="1" anchor="b" anchorCtr="0" compatLnSpc="1">
            <a:prstTxWarp prst="textNoShape">
              <a:avLst/>
            </a:prstTxWarp>
          </a:bodyPr>
          <a:lstStyle>
            <a:lvl1pPr defTabSz="961947">
              <a:spcBef>
                <a:spcPct val="0"/>
              </a:spcBef>
              <a:buClrTx/>
              <a:buFontTx/>
              <a:buNone/>
              <a:defRPr sz="1400">
                <a:latin typeface="Times New Roman" pitchFamily="18" charset="0"/>
              </a:defRPr>
            </a:lvl1pPr>
          </a:lstStyle>
          <a:p>
            <a:endParaRPr lang="es-ES"/>
          </a:p>
        </p:txBody>
      </p:sp>
      <p:sp>
        <p:nvSpPr>
          <p:cNvPr id="56325" name="Rectangle 5"/>
          <p:cNvSpPr>
            <a:spLocks noGrp="1" noChangeArrowheads="1"/>
          </p:cNvSpPr>
          <p:nvPr>
            <p:ph type="sldNum" sz="quarter" idx="3"/>
          </p:nvPr>
        </p:nvSpPr>
        <p:spPr bwMode="auto">
          <a:xfrm>
            <a:off x="3852863" y="9429750"/>
            <a:ext cx="2944812" cy="496888"/>
          </a:xfrm>
          <a:prstGeom prst="rect">
            <a:avLst/>
          </a:prstGeom>
          <a:noFill/>
          <a:ln w="9525">
            <a:noFill/>
            <a:miter lim="800000"/>
            <a:headEnd/>
            <a:tailEnd/>
          </a:ln>
          <a:effectLst/>
        </p:spPr>
        <p:txBody>
          <a:bodyPr vert="horz" wrap="square" lIns="96193" tIns="48098" rIns="96193" bIns="48098" numCol="1" anchor="b" anchorCtr="0" compatLnSpc="1">
            <a:prstTxWarp prst="textNoShape">
              <a:avLst/>
            </a:prstTxWarp>
          </a:bodyPr>
          <a:lstStyle>
            <a:lvl1pPr algn="r" defTabSz="961947">
              <a:spcBef>
                <a:spcPct val="0"/>
              </a:spcBef>
              <a:buClrTx/>
              <a:buFontTx/>
              <a:buNone/>
              <a:defRPr sz="1400">
                <a:latin typeface="Times New Roman" pitchFamily="18" charset="0"/>
              </a:defRPr>
            </a:lvl1pPr>
          </a:lstStyle>
          <a:p>
            <a:fld id="{4709B4E1-C98A-4273-8402-351FF6C3869C}" type="slidenum">
              <a:rPr lang="en-US"/>
              <a:pPr/>
              <a:t>‹Nº›</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6193" tIns="48098" rIns="96193" bIns="48098" numCol="1" anchor="t" anchorCtr="0" compatLnSpc="1">
            <a:prstTxWarp prst="textNoShape">
              <a:avLst/>
            </a:prstTxWarp>
          </a:bodyPr>
          <a:lstStyle>
            <a:lvl1pPr defTabSz="961947">
              <a:spcBef>
                <a:spcPct val="0"/>
              </a:spcBef>
              <a:buClrTx/>
              <a:buFontTx/>
              <a:buNone/>
              <a:defRPr sz="1400">
                <a:latin typeface="Times New Roman" pitchFamily="18" charset="0"/>
              </a:defRPr>
            </a:lvl1pPr>
          </a:lstStyle>
          <a:p>
            <a:endParaRPr lang="es-ES"/>
          </a:p>
        </p:txBody>
      </p:sp>
      <p:sp>
        <p:nvSpPr>
          <p:cNvPr id="4099" name="Rectangle 3"/>
          <p:cNvSpPr>
            <a:spLocks noGrp="1" noChangeArrowheads="1"/>
          </p:cNvSpPr>
          <p:nvPr>
            <p:ph type="dt" idx="1"/>
          </p:nvPr>
        </p:nvSpPr>
        <p:spPr bwMode="auto">
          <a:xfrm>
            <a:off x="3852863" y="0"/>
            <a:ext cx="2944812" cy="496888"/>
          </a:xfrm>
          <a:prstGeom prst="rect">
            <a:avLst/>
          </a:prstGeom>
          <a:noFill/>
          <a:ln w="9525">
            <a:noFill/>
            <a:miter lim="800000"/>
            <a:headEnd/>
            <a:tailEnd/>
          </a:ln>
          <a:effectLst/>
        </p:spPr>
        <p:txBody>
          <a:bodyPr vert="horz" wrap="square" lIns="96193" tIns="48098" rIns="96193" bIns="48098" numCol="1" anchor="t" anchorCtr="0" compatLnSpc="1">
            <a:prstTxWarp prst="textNoShape">
              <a:avLst/>
            </a:prstTxWarp>
          </a:bodyPr>
          <a:lstStyle>
            <a:lvl1pPr algn="r" defTabSz="961947">
              <a:spcBef>
                <a:spcPct val="0"/>
              </a:spcBef>
              <a:buClrTx/>
              <a:buFontTx/>
              <a:buNone/>
              <a:defRPr sz="1400">
                <a:latin typeface="Times New Roman" pitchFamily="18" charset="0"/>
              </a:defRPr>
            </a:lvl1pPr>
          </a:lstStyle>
          <a:p>
            <a:fld id="{1FC4DC19-B27A-4DA3-8A5D-7257A061BE7C}" type="datetime1">
              <a:rPr lang="en-US"/>
              <a:pPr/>
              <a:t>4/9/2018</a:t>
            </a:fld>
            <a:endParaRPr lang="en-US"/>
          </a:p>
        </p:txBody>
      </p:sp>
      <p:sp>
        <p:nvSpPr>
          <p:cNvPr id="36868" name="Rectangle 4"/>
          <p:cNvSpPr>
            <a:spLocks noGrp="1" noRot="1" noChangeAspect="1" noChangeArrowheads="1" noTextEdit="1"/>
          </p:cNvSpPr>
          <p:nvPr>
            <p:ph type="sldImg" idx="2"/>
          </p:nvPr>
        </p:nvSpPr>
        <p:spPr bwMode="auto">
          <a:xfrm>
            <a:off x="922338" y="744538"/>
            <a:ext cx="4960937" cy="37211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4876" y="4711701"/>
            <a:ext cx="4987925" cy="4470400"/>
          </a:xfrm>
          <a:prstGeom prst="rect">
            <a:avLst/>
          </a:prstGeom>
          <a:noFill/>
          <a:ln w="9525">
            <a:noFill/>
            <a:miter lim="800000"/>
            <a:headEnd/>
            <a:tailEnd/>
          </a:ln>
          <a:effectLst/>
        </p:spPr>
        <p:txBody>
          <a:bodyPr vert="horz" wrap="square" lIns="96193" tIns="48098" rIns="96193" bIns="48098"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4102" name="Rectangle 6"/>
          <p:cNvSpPr>
            <a:spLocks noGrp="1" noChangeArrowheads="1"/>
          </p:cNvSpPr>
          <p:nvPr>
            <p:ph type="ftr" sz="quarter" idx="4"/>
          </p:nvPr>
        </p:nvSpPr>
        <p:spPr bwMode="auto">
          <a:xfrm>
            <a:off x="0" y="9429750"/>
            <a:ext cx="2944813" cy="496888"/>
          </a:xfrm>
          <a:prstGeom prst="rect">
            <a:avLst/>
          </a:prstGeom>
          <a:noFill/>
          <a:ln w="9525">
            <a:noFill/>
            <a:miter lim="800000"/>
            <a:headEnd/>
            <a:tailEnd/>
          </a:ln>
          <a:effectLst/>
        </p:spPr>
        <p:txBody>
          <a:bodyPr vert="horz" wrap="square" lIns="96193" tIns="48098" rIns="96193" bIns="48098" numCol="1" anchor="b" anchorCtr="0" compatLnSpc="1">
            <a:prstTxWarp prst="textNoShape">
              <a:avLst/>
            </a:prstTxWarp>
          </a:bodyPr>
          <a:lstStyle>
            <a:lvl1pPr defTabSz="961947">
              <a:spcBef>
                <a:spcPct val="0"/>
              </a:spcBef>
              <a:buClrTx/>
              <a:buFontTx/>
              <a:buNone/>
              <a:defRPr sz="1400">
                <a:latin typeface="Times New Roman" pitchFamily="18" charset="0"/>
              </a:defRPr>
            </a:lvl1pPr>
          </a:lstStyle>
          <a:p>
            <a:endParaRPr lang="es-ES"/>
          </a:p>
        </p:txBody>
      </p:sp>
      <p:sp>
        <p:nvSpPr>
          <p:cNvPr id="4103" name="Rectangle 7"/>
          <p:cNvSpPr>
            <a:spLocks noGrp="1" noChangeArrowheads="1"/>
          </p:cNvSpPr>
          <p:nvPr>
            <p:ph type="sldNum" sz="quarter" idx="5"/>
          </p:nvPr>
        </p:nvSpPr>
        <p:spPr bwMode="auto">
          <a:xfrm>
            <a:off x="3852863" y="9429750"/>
            <a:ext cx="2944812" cy="496888"/>
          </a:xfrm>
          <a:prstGeom prst="rect">
            <a:avLst/>
          </a:prstGeom>
          <a:noFill/>
          <a:ln w="9525">
            <a:noFill/>
            <a:miter lim="800000"/>
            <a:headEnd/>
            <a:tailEnd/>
          </a:ln>
          <a:effectLst/>
        </p:spPr>
        <p:txBody>
          <a:bodyPr vert="horz" wrap="square" lIns="96193" tIns="48098" rIns="96193" bIns="48098" numCol="1" anchor="b" anchorCtr="0" compatLnSpc="1">
            <a:prstTxWarp prst="textNoShape">
              <a:avLst/>
            </a:prstTxWarp>
          </a:bodyPr>
          <a:lstStyle>
            <a:lvl1pPr algn="r" defTabSz="961947">
              <a:spcBef>
                <a:spcPct val="0"/>
              </a:spcBef>
              <a:buClrTx/>
              <a:buFontTx/>
              <a:buNone/>
              <a:defRPr sz="1400">
                <a:latin typeface="Times New Roman" pitchFamily="18" charset="0"/>
              </a:defRPr>
            </a:lvl1pPr>
          </a:lstStyle>
          <a:p>
            <a:fld id="{FD56A6BD-3321-426C-8A6C-7B37BFB006AE}" type="slidenum">
              <a:rPr lang="en-US"/>
              <a:pPr/>
              <a:t>‹Nº›</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C6AC84E-8D28-4BF3-AC73-A31771D23068}" type="slidenum">
              <a:rPr lang="en-US"/>
              <a:pPr/>
              <a:t>1</a:t>
            </a:fld>
            <a:endParaRPr lang="en-US"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marL="219057" indent="-219057" eaLnBrk="1" hangingPunct="1"/>
            <a:endParaRPr lang="es-ES" sz="1000" dirty="0" smtClean="0">
              <a:latin typeface="Times New Roman" pitchFamily="18" charset="0"/>
              <a:ea typeface="ＭＳ Ｐゴシック" pitchFamily="34" charset="-128"/>
              <a:sym typeface="Wingdings" pitchFamily="2" charset="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kern="1200" baseline="0" smtClean="0">
                <a:solidFill>
                  <a:schemeClr val="tx1"/>
                </a:solidFill>
                <a:latin typeface="Times New Roman" charset="0"/>
                <a:ea typeface="ＭＳ Ｐゴシック" charset="0"/>
                <a:cs typeface="ＭＳ Ｐゴシック" charset="0"/>
              </a:rPr>
              <a:t> </a:t>
            </a:r>
            <a:endParaRPr lang="en-US" sz="1200" kern="1200" baseline="0" dirty="0" smtClean="0">
              <a:solidFill>
                <a:schemeClr val="tx1"/>
              </a:solidFill>
              <a:latin typeface="Times New Roman" charset="0"/>
              <a:ea typeface="ＭＳ Ｐゴシック" charset="0"/>
              <a:cs typeface="ＭＳ Ｐゴシック" charset="0"/>
            </a:endParaRPr>
          </a:p>
          <a:p>
            <a:endParaRPr lang="en-US" dirty="0"/>
          </a:p>
        </p:txBody>
      </p:sp>
      <p:sp>
        <p:nvSpPr>
          <p:cNvPr id="4" name="3 Marcador de número de diapositiva"/>
          <p:cNvSpPr>
            <a:spLocks noGrp="1"/>
          </p:cNvSpPr>
          <p:nvPr>
            <p:ph type="sldNum" sz="quarter" idx="10"/>
          </p:nvPr>
        </p:nvSpPr>
        <p:spPr/>
        <p:txBody>
          <a:bodyPr/>
          <a:lstStyle/>
          <a:p>
            <a:fld id="{FD56A6BD-3321-426C-8A6C-7B37BFB006AE}"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FD56A6BD-3321-426C-8A6C-7B37BFB006AE}" type="slidenum">
              <a:rPr lang="en-US" smtClean="0"/>
              <a:pPr/>
              <a:t>5</a:t>
            </a:fld>
            <a:endParaRPr lang="en-US"/>
          </a:p>
        </p:txBody>
      </p:sp>
    </p:spTree>
    <p:extLst>
      <p:ext uri="{BB962C8B-B14F-4D97-AF65-F5344CB8AC3E}">
        <p14:creationId xmlns="" xmlns:p14="http://schemas.microsoft.com/office/powerpoint/2010/main" val="3142158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FD56A6BD-3321-426C-8A6C-7B37BFB006AE}"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FD56A6BD-3321-426C-8A6C-7B37BFB006AE}"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FD56A6BD-3321-426C-8A6C-7B37BFB006AE}"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FD56A6BD-3321-426C-8A6C-7B37BFB006AE}"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FD56A6BD-3321-426C-8A6C-7B37BFB006AE}"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s-ES"/>
          </a:p>
        </p:txBody>
      </p:sp>
      <p:sp>
        <p:nvSpPr>
          <p:cNvPr id="5" name="Rectangle 5"/>
          <p:cNvSpPr>
            <a:spLocks noGrp="1" noChangeArrowheads="1"/>
          </p:cNvSpPr>
          <p:nvPr>
            <p:ph type="ftr" sz="quarter" idx="11"/>
          </p:nvPr>
        </p:nvSpPr>
        <p:spPr>
          <a:ln/>
        </p:spPr>
        <p:txBody>
          <a:bodyPr/>
          <a:lstStyle>
            <a:lvl1pPr>
              <a:defRPr/>
            </a:lvl1pPr>
          </a:lstStyle>
          <a:p>
            <a:endParaRPr lang="es-ES"/>
          </a:p>
        </p:txBody>
      </p:sp>
      <p:sp>
        <p:nvSpPr>
          <p:cNvPr id="6" name="Rectangle 6"/>
          <p:cNvSpPr>
            <a:spLocks noGrp="1" noChangeArrowheads="1"/>
          </p:cNvSpPr>
          <p:nvPr>
            <p:ph type="sldNum" sz="quarter" idx="12"/>
          </p:nvPr>
        </p:nvSpPr>
        <p:spPr>
          <a:ln/>
        </p:spPr>
        <p:txBody>
          <a:bodyPr/>
          <a:lstStyle>
            <a:lvl1pPr>
              <a:defRPr/>
            </a:lvl1pPr>
          </a:lstStyle>
          <a:p>
            <a:fld id="{4E7B1958-1BA5-437A-B212-BC762F40C9F6}"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s-ES"/>
          </a:p>
        </p:txBody>
      </p:sp>
      <p:sp>
        <p:nvSpPr>
          <p:cNvPr id="5" name="Rectangle 5"/>
          <p:cNvSpPr>
            <a:spLocks noGrp="1" noChangeArrowheads="1"/>
          </p:cNvSpPr>
          <p:nvPr>
            <p:ph type="ftr" sz="quarter" idx="11"/>
          </p:nvPr>
        </p:nvSpPr>
        <p:spPr>
          <a:ln/>
        </p:spPr>
        <p:txBody>
          <a:bodyPr/>
          <a:lstStyle>
            <a:lvl1pPr>
              <a:defRPr/>
            </a:lvl1pPr>
          </a:lstStyle>
          <a:p>
            <a:endParaRPr lang="es-ES"/>
          </a:p>
        </p:txBody>
      </p:sp>
      <p:sp>
        <p:nvSpPr>
          <p:cNvPr id="6" name="Rectangle 6"/>
          <p:cNvSpPr>
            <a:spLocks noGrp="1" noChangeArrowheads="1"/>
          </p:cNvSpPr>
          <p:nvPr>
            <p:ph type="sldNum" sz="quarter" idx="12"/>
          </p:nvPr>
        </p:nvSpPr>
        <p:spPr>
          <a:ln/>
        </p:spPr>
        <p:txBody>
          <a:bodyPr/>
          <a:lstStyle>
            <a:lvl1pPr>
              <a:defRPr/>
            </a:lvl1pPr>
          </a:lstStyle>
          <a:p>
            <a:fld id="{FDBF2155-C3F1-45B2-9F50-CFFB8708C0FF}"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s-ES"/>
          </a:p>
        </p:txBody>
      </p:sp>
      <p:sp>
        <p:nvSpPr>
          <p:cNvPr id="5" name="Rectangle 5"/>
          <p:cNvSpPr>
            <a:spLocks noGrp="1" noChangeArrowheads="1"/>
          </p:cNvSpPr>
          <p:nvPr>
            <p:ph type="ftr" sz="quarter" idx="11"/>
          </p:nvPr>
        </p:nvSpPr>
        <p:spPr>
          <a:ln/>
        </p:spPr>
        <p:txBody>
          <a:bodyPr/>
          <a:lstStyle>
            <a:lvl1pPr>
              <a:defRPr/>
            </a:lvl1pPr>
          </a:lstStyle>
          <a:p>
            <a:endParaRPr lang="es-ES"/>
          </a:p>
        </p:txBody>
      </p:sp>
      <p:sp>
        <p:nvSpPr>
          <p:cNvPr id="6" name="Rectangle 6"/>
          <p:cNvSpPr>
            <a:spLocks noGrp="1" noChangeArrowheads="1"/>
          </p:cNvSpPr>
          <p:nvPr>
            <p:ph type="sldNum" sz="quarter" idx="12"/>
          </p:nvPr>
        </p:nvSpPr>
        <p:spPr>
          <a:ln/>
        </p:spPr>
        <p:txBody>
          <a:bodyPr/>
          <a:lstStyle>
            <a:lvl1pPr>
              <a:defRPr/>
            </a:lvl1pPr>
          </a:lstStyle>
          <a:p>
            <a:fld id="{44DFFB9E-7945-4A0C-9F84-4523E526834C}"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s-ES"/>
          </a:p>
        </p:txBody>
      </p:sp>
      <p:sp>
        <p:nvSpPr>
          <p:cNvPr id="6" name="Rectangle 5"/>
          <p:cNvSpPr>
            <a:spLocks noGrp="1" noChangeArrowheads="1"/>
          </p:cNvSpPr>
          <p:nvPr>
            <p:ph type="ftr" sz="quarter" idx="11"/>
          </p:nvPr>
        </p:nvSpPr>
        <p:spPr>
          <a:ln/>
        </p:spPr>
        <p:txBody>
          <a:bodyPr/>
          <a:lstStyle>
            <a:lvl1pPr>
              <a:defRPr/>
            </a:lvl1pPr>
          </a:lstStyle>
          <a:p>
            <a:endParaRPr lang="es-ES"/>
          </a:p>
        </p:txBody>
      </p:sp>
      <p:sp>
        <p:nvSpPr>
          <p:cNvPr id="7" name="Rectangle 6"/>
          <p:cNvSpPr>
            <a:spLocks noGrp="1" noChangeArrowheads="1"/>
          </p:cNvSpPr>
          <p:nvPr>
            <p:ph type="sldNum" sz="quarter" idx="12"/>
          </p:nvPr>
        </p:nvSpPr>
        <p:spPr>
          <a:ln/>
        </p:spPr>
        <p:txBody>
          <a:bodyPr/>
          <a:lstStyle>
            <a:lvl1pPr>
              <a:defRPr/>
            </a:lvl1pPr>
          </a:lstStyle>
          <a:p>
            <a:fld id="{23CFC258-ED6C-4E2B-9940-0F36D5EC0EC5}" type="slidenum">
              <a:rPr lang="es-ES"/>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s-ES_tradnl"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endParaRPr lang="es-ES"/>
          </a:p>
        </p:txBody>
      </p:sp>
      <p:sp>
        <p:nvSpPr>
          <p:cNvPr id="5" name="Rectangle 5"/>
          <p:cNvSpPr>
            <a:spLocks noGrp="1" noChangeArrowheads="1"/>
          </p:cNvSpPr>
          <p:nvPr>
            <p:ph type="ftr" sz="quarter" idx="11"/>
          </p:nvPr>
        </p:nvSpPr>
        <p:spPr>
          <a:ln/>
        </p:spPr>
        <p:txBody>
          <a:bodyPr/>
          <a:lstStyle>
            <a:lvl1pPr>
              <a:defRPr/>
            </a:lvl1pPr>
          </a:lstStyle>
          <a:p>
            <a:endParaRPr lang="es-ES"/>
          </a:p>
        </p:txBody>
      </p:sp>
      <p:sp>
        <p:nvSpPr>
          <p:cNvPr id="6" name="Rectangle 6"/>
          <p:cNvSpPr>
            <a:spLocks noGrp="1" noChangeArrowheads="1"/>
          </p:cNvSpPr>
          <p:nvPr>
            <p:ph type="sldNum" sz="quarter" idx="12"/>
          </p:nvPr>
        </p:nvSpPr>
        <p:spPr>
          <a:ln/>
        </p:spPr>
        <p:txBody>
          <a:bodyPr/>
          <a:lstStyle>
            <a:lvl1pPr>
              <a:defRPr/>
            </a:lvl1pPr>
          </a:lstStyle>
          <a:p>
            <a:fld id="{3E2F56BC-1B59-465E-A6B6-B07E4C6497FE}"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s-ES"/>
          </a:p>
        </p:txBody>
      </p:sp>
      <p:sp>
        <p:nvSpPr>
          <p:cNvPr id="5" name="Rectangle 5"/>
          <p:cNvSpPr>
            <a:spLocks noGrp="1" noChangeArrowheads="1"/>
          </p:cNvSpPr>
          <p:nvPr>
            <p:ph type="ftr" sz="quarter" idx="11"/>
          </p:nvPr>
        </p:nvSpPr>
        <p:spPr>
          <a:ln/>
        </p:spPr>
        <p:txBody>
          <a:bodyPr/>
          <a:lstStyle>
            <a:lvl1pPr>
              <a:defRPr/>
            </a:lvl1pPr>
          </a:lstStyle>
          <a:p>
            <a:endParaRPr lang="es-ES"/>
          </a:p>
        </p:txBody>
      </p:sp>
      <p:sp>
        <p:nvSpPr>
          <p:cNvPr id="6" name="Rectangle 6"/>
          <p:cNvSpPr>
            <a:spLocks noGrp="1" noChangeArrowheads="1"/>
          </p:cNvSpPr>
          <p:nvPr>
            <p:ph type="sldNum" sz="quarter" idx="12"/>
          </p:nvPr>
        </p:nvSpPr>
        <p:spPr>
          <a:ln/>
        </p:spPr>
        <p:txBody>
          <a:bodyPr/>
          <a:lstStyle>
            <a:lvl1pPr>
              <a:defRPr/>
            </a:lvl1pPr>
          </a:lstStyle>
          <a:p>
            <a:fld id="{3E7ADE36-4220-48AA-A545-46A610A801EE}"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s-ES"/>
          </a:p>
        </p:txBody>
      </p:sp>
      <p:sp>
        <p:nvSpPr>
          <p:cNvPr id="5" name="Rectangle 5"/>
          <p:cNvSpPr>
            <a:spLocks noGrp="1" noChangeArrowheads="1"/>
          </p:cNvSpPr>
          <p:nvPr>
            <p:ph type="ftr" sz="quarter" idx="11"/>
          </p:nvPr>
        </p:nvSpPr>
        <p:spPr>
          <a:ln/>
        </p:spPr>
        <p:txBody>
          <a:bodyPr/>
          <a:lstStyle>
            <a:lvl1pPr>
              <a:defRPr/>
            </a:lvl1pPr>
          </a:lstStyle>
          <a:p>
            <a:endParaRPr lang="es-ES"/>
          </a:p>
        </p:txBody>
      </p:sp>
      <p:sp>
        <p:nvSpPr>
          <p:cNvPr id="6" name="Rectangle 6"/>
          <p:cNvSpPr>
            <a:spLocks noGrp="1" noChangeArrowheads="1"/>
          </p:cNvSpPr>
          <p:nvPr>
            <p:ph type="sldNum" sz="quarter" idx="12"/>
          </p:nvPr>
        </p:nvSpPr>
        <p:spPr>
          <a:ln/>
        </p:spPr>
        <p:txBody>
          <a:bodyPr/>
          <a:lstStyle>
            <a:lvl1pPr>
              <a:defRPr/>
            </a:lvl1pPr>
          </a:lstStyle>
          <a:p>
            <a:fld id="{484479F4-28D6-490B-890B-0DCBB0CD280D}"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s-ES"/>
          </a:p>
        </p:txBody>
      </p:sp>
      <p:sp>
        <p:nvSpPr>
          <p:cNvPr id="6" name="Rectangle 5"/>
          <p:cNvSpPr>
            <a:spLocks noGrp="1" noChangeArrowheads="1"/>
          </p:cNvSpPr>
          <p:nvPr>
            <p:ph type="ftr" sz="quarter" idx="11"/>
          </p:nvPr>
        </p:nvSpPr>
        <p:spPr>
          <a:ln/>
        </p:spPr>
        <p:txBody>
          <a:bodyPr/>
          <a:lstStyle>
            <a:lvl1pPr>
              <a:defRPr/>
            </a:lvl1pPr>
          </a:lstStyle>
          <a:p>
            <a:endParaRPr lang="es-ES"/>
          </a:p>
        </p:txBody>
      </p:sp>
      <p:sp>
        <p:nvSpPr>
          <p:cNvPr id="7" name="Rectangle 6"/>
          <p:cNvSpPr>
            <a:spLocks noGrp="1" noChangeArrowheads="1"/>
          </p:cNvSpPr>
          <p:nvPr>
            <p:ph type="sldNum" sz="quarter" idx="12"/>
          </p:nvPr>
        </p:nvSpPr>
        <p:spPr>
          <a:ln/>
        </p:spPr>
        <p:txBody>
          <a:bodyPr/>
          <a:lstStyle>
            <a:lvl1pPr>
              <a:defRPr/>
            </a:lvl1pPr>
          </a:lstStyle>
          <a:p>
            <a:fld id="{E8442BD9-BEF9-4174-A24A-0880B1A867B8}"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s-ES"/>
          </a:p>
        </p:txBody>
      </p:sp>
      <p:sp>
        <p:nvSpPr>
          <p:cNvPr id="8" name="Rectangle 5"/>
          <p:cNvSpPr>
            <a:spLocks noGrp="1" noChangeArrowheads="1"/>
          </p:cNvSpPr>
          <p:nvPr>
            <p:ph type="ftr" sz="quarter" idx="11"/>
          </p:nvPr>
        </p:nvSpPr>
        <p:spPr>
          <a:ln/>
        </p:spPr>
        <p:txBody>
          <a:bodyPr/>
          <a:lstStyle>
            <a:lvl1pPr>
              <a:defRPr/>
            </a:lvl1pPr>
          </a:lstStyle>
          <a:p>
            <a:endParaRPr lang="es-ES"/>
          </a:p>
        </p:txBody>
      </p:sp>
      <p:sp>
        <p:nvSpPr>
          <p:cNvPr id="9" name="Rectangle 6"/>
          <p:cNvSpPr>
            <a:spLocks noGrp="1" noChangeArrowheads="1"/>
          </p:cNvSpPr>
          <p:nvPr>
            <p:ph type="sldNum" sz="quarter" idx="12"/>
          </p:nvPr>
        </p:nvSpPr>
        <p:spPr>
          <a:ln/>
        </p:spPr>
        <p:txBody>
          <a:bodyPr/>
          <a:lstStyle>
            <a:lvl1pPr>
              <a:defRPr/>
            </a:lvl1pPr>
          </a:lstStyle>
          <a:p>
            <a:fld id="{6B0003AA-8A8A-4CE8-8883-FE1D81745FAE}"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s-ES"/>
          </a:p>
        </p:txBody>
      </p:sp>
      <p:sp>
        <p:nvSpPr>
          <p:cNvPr id="4" name="Rectangle 5"/>
          <p:cNvSpPr>
            <a:spLocks noGrp="1" noChangeArrowheads="1"/>
          </p:cNvSpPr>
          <p:nvPr>
            <p:ph type="ftr" sz="quarter" idx="11"/>
          </p:nvPr>
        </p:nvSpPr>
        <p:spPr>
          <a:ln/>
        </p:spPr>
        <p:txBody>
          <a:bodyPr/>
          <a:lstStyle>
            <a:lvl1pPr>
              <a:defRPr/>
            </a:lvl1pPr>
          </a:lstStyle>
          <a:p>
            <a:endParaRPr lang="es-ES"/>
          </a:p>
        </p:txBody>
      </p:sp>
      <p:sp>
        <p:nvSpPr>
          <p:cNvPr id="5" name="Rectangle 6"/>
          <p:cNvSpPr>
            <a:spLocks noGrp="1" noChangeArrowheads="1"/>
          </p:cNvSpPr>
          <p:nvPr>
            <p:ph type="sldNum" sz="quarter" idx="12"/>
          </p:nvPr>
        </p:nvSpPr>
        <p:spPr>
          <a:ln/>
        </p:spPr>
        <p:txBody>
          <a:bodyPr/>
          <a:lstStyle>
            <a:lvl1pPr>
              <a:defRPr/>
            </a:lvl1pPr>
          </a:lstStyle>
          <a:p>
            <a:fld id="{34CF7BEF-FB9F-4580-BEB9-561DC86F9891}"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s-ES"/>
          </a:p>
        </p:txBody>
      </p:sp>
      <p:sp>
        <p:nvSpPr>
          <p:cNvPr id="3" name="Rectangle 5"/>
          <p:cNvSpPr>
            <a:spLocks noGrp="1" noChangeArrowheads="1"/>
          </p:cNvSpPr>
          <p:nvPr>
            <p:ph type="ftr" sz="quarter" idx="11"/>
          </p:nvPr>
        </p:nvSpPr>
        <p:spPr>
          <a:ln/>
        </p:spPr>
        <p:txBody>
          <a:bodyPr/>
          <a:lstStyle>
            <a:lvl1pPr>
              <a:defRPr/>
            </a:lvl1pPr>
          </a:lstStyle>
          <a:p>
            <a:endParaRPr lang="es-ES"/>
          </a:p>
        </p:txBody>
      </p:sp>
      <p:sp>
        <p:nvSpPr>
          <p:cNvPr id="4" name="Rectangle 6"/>
          <p:cNvSpPr>
            <a:spLocks noGrp="1" noChangeArrowheads="1"/>
          </p:cNvSpPr>
          <p:nvPr>
            <p:ph type="sldNum" sz="quarter" idx="12"/>
          </p:nvPr>
        </p:nvSpPr>
        <p:spPr>
          <a:ln/>
        </p:spPr>
        <p:txBody>
          <a:bodyPr/>
          <a:lstStyle>
            <a:lvl1pPr>
              <a:defRPr/>
            </a:lvl1pPr>
          </a:lstStyle>
          <a:p>
            <a:fld id="{83A1E243-3F8C-4D42-971E-007D461D6AB8}"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s-ES"/>
          </a:p>
        </p:txBody>
      </p:sp>
      <p:sp>
        <p:nvSpPr>
          <p:cNvPr id="6" name="Rectangle 5"/>
          <p:cNvSpPr>
            <a:spLocks noGrp="1" noChangeArrowheads="1"/>
          </p:cNvSpPr>
          <p:nvPr>
            <p:ph type="ftr" sz="quarter" idx="11"/>
          </p:nvPr>
        </p:nvSpPr>
        <p:spPr>
          <a:ln/>
        </p:spPr>
        <p:txBody>
          <a:bodyPr/>
          <a:lstStyle>
            <a:lvl1pPr>
              <a:defRPr/>
            </a:lvl1pPr>
          </a:lstStyle>
          <a:p>
            <a:endParaRPr lang="es-ES"/>
          </a:p>
        </p:txBody>
      </p:sp>
      <p:sp>
        <p:nvSpPr>
          <p:cNvPr id="7" name="Rectangle 6"/>
          <p:cNvSpPr>
            <a:spLocks noGrp="1" noChangeArrowheads="1"/>
          </p:cNvSpPr>
          <p:nvPr>
            <p:ph type="sldNum" sz="quarter" idx="12"/>
          </p:nvPr>
        </p:nvSpPr>
        <p:spPr>
          <a:ln/>
        </p:spPr>
        <p:txBody>
          <a:bodyPr/>
          <a:lstStyle>
            <a:lvl1pPr>
              <a:defRPr/>
            </a:lvl1pPr>
          </a:lstStyle>
          <a:p>
            <a:fld id="{7F08453C-8FCB-4EBB-A0C0-20950FDECDF3}"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s-ES"/>
          </a:p>
        </p:txBody>
      </p:sp>
      <p:sp>
        <p:nvSpPr>
          <p:cNvPr id="6" name="Rectangle 5"/>
          <p:cNvSpPr>
            <a:spLocks noGrp="1" noChangeArrowheads="1"/>
          </p:cNvSpPr>
          <p:nvPr>
            <p:ph type="ftr" sz="quarter" idx="11"/>
          </p:nvPr>
        </p:nvSpPr>
        <p:spPr>
          <a:ln/>
        </p:spPr>
        <p:txBody>
          <a:bodyPr/>
          <a:lstStyle>
            <a:lvl1pPr>
              <a:defRPr/>
            </a:lvl1pPr>
          </a:lstStyle>
          <a:p>
            <a:endParaRPr lang="es-ES"/>
          </a:p>
        </p:txBody>
      </p:sp>
      <p:sp>
        <p:nvSpPr>
          <p:cNvPr id="7" name="Rectangle 6"/>
          <p:cNvSpPr>
            <a:spLocks noGrp="1" noChangeArrowheads="1"/>
          </p:cNvSpPr>
          <p:nvPr>
            <p:ph type="sldNum" sz="quarter" idx="12"/>
          </p:nvPr>
        </p:nvSpPr>
        <p:spPr>
          <a:ln/>
        </p:spPr>
        <p:txBody>
          <a:bodyPr/>
          <a:lstStyle>
            <a:lvl1pPr>
              <a:defRPr/>
            </a:lvl1pPr>
          </a:lstStyle>
          <a:p>
            <a:fld id="{BC028D73-8B43-4AA7-9060-2E74CB28CE6B}"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0" hangingPunct="0">
              <a:spcBef>
                <a:spcPct val="0"/>
              </a:spcBef>
              <a:buClrTx/>
              <a:buFontTx/>
              <a:buNone/>
              <a:defRPr sz="1400">
                <a:latin typeface="Times New Roman" pitchFamily="18" charset="0"/>
              </a:defRPr>
            </a:lvl1pPr>
          </a:lstStyle>
          <a:p>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ctr" eaLnBrk="0" hangingPunct="0">
              <a:spcBef>
                <a:spcPct val="0"/>
              </a:spcBef>
              <a:buClrTx/>
              <a:buFontTx/>
              <a:buNone/>
              <a:defRPr sz="1400">
                <a:latin typeface="Times New Roman" pitchFamily="18" charset="0"/>
              </a:defRPr>
            </a:lvl1pPr>
          </a:lstStyle>
          <a:p>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0" hangingPunct="0">
              <a:spcBef>
                <a:spcPct val="0"/>
              </a:spcBef>
              <a:buClrTx/>
              <a:buFontTx/>
              <a:buNone/>
              <a:defRPr sz="1400">
                <a:latin typeface="Times New Roman" pitchFamily="18" charset="0"/>
              </a:defRPr>
            </a:lvl1pPr>
          </a:lstStyle>
          <a:p>
            <a:fld id="{C27CF32A-4693-489B-ACD1-75F8D0FFF804}" type="slidenum">
              <a:rPr lang="es-ES"/>
              <a:pPr/>
              <a:t>‹Nº›</a:t>
            </a:fld>
            <a:endParaRPr lang="es-ES"/>
          </a:p>
        </p:txBody>
      </p:sp>
    </p:spTree>
  </p:cSld>
  <p:clrMap bg1="dk2" tx1="lt1" bg2="dk1" tx2="lt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Lst>
  <p:hf sldNum="0" hdr="0" ftr="0" dt="0"/>
  <p:txStyles>
    <p:titleStyle>
      <a:lvl1pPr algn="ctr" rtl="0" eaLnBrk="0" fontAlgn="base" hangingPunct="0">
        <a:spcBef>
          <a:spcPct val="0"/>
        </a:spcBef>
        <a:spcAft>
          <a:spcPct val="0"/>
        </a:spcAft>
        <a:defRPr sz="4000">
          <a:solidFill>
            <a:schemeClr val="tx2"/>
          </a:solidFill>
          <a:latin typeface="+mj-lt"/>
          <a:ea typeface="+mj-ea"/>
          <a:cs typeface="ＭＳ Ｐゴシック" charset="0"/>
        </a:defRPr>
      </a:lvl1pPr>
      <a:lvl2pPr algn="ctr"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000">
          <a:solidFill>
            <a:schemeClr val="tx2"/>
          </a:solidFill>
          <a:latin typeface="Arial" charset="0"/>
          <a:ea typeface="ＭＳ Ｐゴシック" charset="0"/>
        </a:defRPr>
      </a:lvl6pPr>
      <a:lvl7pPr marL="914400" algn="ctr" rtl="0" fontAlgn="base">
        <a:spcBef>
          <a:spcPct val="0"/>
        </a:spcBef>
        <a:spcAft>
          <a:spcPct val="0"/>
        </a:spcAft>
        <a:defRPr sz="4000">
          <a:solidFill>
            <a:schemeClr val="tx2"/>
          </a:solidFill>
          <a:latin typeface="Arial" charset="0"/>
          <a:ea typeface="ＭＳ Ｐゴシック" charset="0"/>
        </a:defRPr>
      </a:lvl7pPr>
      <a:lvl8pPr marL="1371600" algn="ctr" rtl="0" fontAlgn="base">
        <a:spcBef>
          <a:spcPct val="0"/>
        </a:spcBef>
        <a:spcAft>
          <a:spcPct val="0"/>
        </a:spcAft>
        <a:defRPr sz="4000">
          <a:solidFill>
            <a:schemeClr val="tx2"/>
          </a:solidFill>
          <a:latin typeface="Arial" charset="0"/>
          <a:ea typeface="ＭＳ Ｐゴシック" charset="0"/>
        </a:defRPr>
      </a:lvl8pPr>
      <a:lvl9pPr marL="1828800" algn="ctr" rtl="0" fontAlgn="base">
        <a:spcBef>
          <a:spcPct val="0"/>
        </a:spcBef>
        <a:spcAft>
          <a:spcPct val="0"/>
        </a:spcAft>
        <a:defRPr sz="40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rgbClr val="CC3300"/>
        </a:buClr>
        <a:buSzPct val="150000"/>
        <a:buChar char="▪"/>
        <a:defRPr sz="28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ea typeface="+mn-ea"/>
        </a:defRPr>
      </a:lvl2pPr>
      <a:lvl3pPr marL="1143000" indent="-228600" algn="l" rtl="0" eaLnBrk="0" fontAlgn="base" hangingPunct="0">
        <a:spcBef>
          <a:spcPct val="20000"/>
        </a:spcBef>
        <a:spcAft>
          <a:spcPct val="0"/>
        </a:spcAft>
        <a:buSzPct val="135000"/>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outlierventures.io/startups/chart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outlierventures.io/startups/char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thenextweb.com/contributors/2017/11/01/ultimate-3500-word-plain-english-guide-blockchai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93E_GzvpMA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59532" y="1232756"/>
            <a:ext cx="8353425" cy="1470025"/>
          </a:xfrm>
        </p:spPr>
        <p:txBody>
          <a:bodyPr/>
          <a:lstStyle/>
          <a:p>
            <a:pPr eaLnBrk="1" hangingPunct="1"/>
            <a:r>
              <a:rPr lang="es-ES" b="1" dirty="0" smtClean="0"/>
              <a:t>Blockchain </a:t>
            </a:r>
            <a:r>
              <a:rPr lang="es-ES" b="1" dirty="0" smtClean="0"/>
              <a:t>&amp;</a:t>
            </a:r>
            <a:r>
              <a:rPr lang="es-ES" b="1" dirty="0" smtClean="0"/>
              <a:t> </a:t>
            </a:r>
            <a:r>
              <a:rPr lang="es-ES" b="1" dirty="0" smtClean="0"/>
              <a:t>“</a:t>
            </a:r>
            <a:r>
              <a:rPr lang="es-ES" b="1" dirty="0" err="1" smtClean="0"/>
              <a:t>Smart</a:t>
            </a:r>
            <a:r>
              <a:rPr lang="es-ES" b="1" dirty="0" smtClean="0"/>
              <a:t> Contracts”: </a:t>
            </a:r>
            <a:br>
              <a:rPr lang="es-ES" b="1" dirty="0" smtClean="0"/>
            </a:br>
            <a:r>
              <a:rPr lang="es-ES" b="1" dirty="0" err="1" smtClean="0">
                <a:latin typeface="Arial Narrow" pitchFamily="34" charset="0"/>
              </a:rPr>
              <a:t>Is</a:t>
            </a:r>
            <a:r>
              <a:rPr lang="es-ES" b="1" dirty="0" smtClean="0">
                <a:latin typeface="Arial Narrow" pitchFamily="34" charset="0"/>
              </a:rPr>
              <a:t> </a:t>
            </a:r>
            <a:r>
              <a:rPr lang="es-ES" b="1" dirty="0" err="1" smtClean="0">
                <a:latin typeface="Arial Narrow" pitchFamily="34" charset="0"/>
              </a:rPr>
              <a:t>it</a:t>
            </a:r>
            <a:r>
              <a:rPr lang="es-ES" b="1" dirty="0" smtClean="0">
                <a:latin typeface="Arial Narrow" pitchFamily="34" charset="0"/>
              </a:rPr>
              <a:t> viable </a:t>
            </a:r>
            <a:r>
              <a:rPr lang="es-ES" b="1" dirty="0" err="1" smtClean="0">
                <a:latin typeface="Arial Narrow" pitchFamily="34" charset="0"/>
              </a:rPr>
              <a:t>an</a:t>
            </a:r>
            <a:r>
              <a:rPr lang="es-ES" b="1" dirty="0" smtClean="0">
                <a:latin typeface="Arial Narrow" pitchFamily="34" charset="0"/>
              </a:rPr>
              <a:t> </a:t>
            </a:r>
            <a:r>
              <a:rPr lang="es-ES" b="1" dirty="0" err="1" smtClean="0">
                <a:latin typeface="Arial Narrow" pitchFamily="34" charset="0"/>
              </a:rPr>
              <a:t>economy</a:t>
            </a:r>
            <a:r>
              <a:rPr lang="es-ES" b="1" dirty="0" smtClean="0">
                <a:latin typeface="Arial Narrow" pitchFamily="34" charset="0"/>
              </a:rPr>
              <a:t> </a:t>
            </a:r>
            <a:r>
              <a:rPr lang="es-ES" b="1" dirty="0" err="1" smtClean="0">
                <a:latin typeface="Arial Narrow" pitchFamily="34" charset="0"/>
              </a:rPr>
              <a:t>without</a:t>
            </a:r>
            <a:r>
              <a:rPr lang="es-ES" b="1" dirty="0" smtClean="0">
                <a:latin typeface="Arial Narrow" pitchFamily="34" charset="0"/>
              </a:rPr>
              <a:t> </a:t>
            </a:r>
            <a:r>
              <a:rPr lang="es-ES" b="1" dirty="0" err="1" smtClean="0">
                <a:latin typeface="Arial Narrow" pitchFamily="34" charset="0"/>
              </a:rPr>
              <a:t>intermediaries</a:t>
            </a:r>
            <a:r>
              <a:rPr lang="es-ES" b="1" dirty="0" smtClean="0">
                <a:latin typeface="Arial Narrow" pitchFamily="34" charset="0"/>
              </a:rPr>
              <a:t>?</a:t>
            </a:r>
            <a:r>
              <a:rPr lang="en-US" sz="4400" dirty="0" smtClean="0"/>
              <a:t/>
            </a:r>
            <a:br>
              <a:rPr lang="en-US" sz="4400" dirty="0" smtClean="0"/>
            </a:br>
            <a:endParaRPr lang="en-US" sz="2000" dirty="0" smtClean="0"/>
          </a:p>
        </p:txBody>
      </p:sp>
      <p:sp>
        <p:nvSpPr>
          <p:cNvPr id="3075" name="Rectangle 3"/>
          <p:cNvSpPr>
            <a:spLocks noGrp="1" noChangeArrowheads="1"/>
          </p:cNvSpPr>
          <p:nvPr>
            <p:ph type="subTitle" idx="1"/>
          </p:nvPr>
        </p:nvSpPr>
        <p:spPr>
          <a:xfrm>
            <a:off x="503548" y="3500438"/>
            <a:ext cx="8100900" cy="2881312"/>
          </a:xfrm>
        </p:spPr>
        <p:txBody>
          <a:bodyPr/>
          <a:lstStyle/>
          <a:p>
            <a:pPr eaLnBrk="1" hangingPunct="1">
              <a:lnSpc>
                <a:spcPct val="90000"/>
              </a:lnSpc>
            </a:pPr>
            <a:r>
              <a:rPr lang="en-US" sz="2400" dirty="0" smtClean="0"/>
              <a:t>Benito ARRUÑADA</a:t>
            </a:r>
            <a:br>
              <a:rPr lang="en-US" sz="2400" dirty="0" smtClean="0"/>
            </a:br>
            <a:r>
              <a:rPr lang="en-US" sz="2400" dirty="0" smtClean="0"/>
              <a:t>Pompeu Fabra Univ.</a:t>
            </a:r>
          </a:p>
          <a:p>
            <a:pPr eaLnBrk="1" hangingPunct="1">
              <a:lnSpc>
                <a:spcPct val="90000"/>
              </a:lnSpc>
            </a:pPr>
            <a:r>
              <a:rPr lang="en-US" sz="2400" dirty="0" smtClean="0"/>
              <a:t>2018</a:t>
            </a:r>
            <a:endParaRPr lang="en-US" sz="2400" dirty="0" smtClean="0"/>
          </a:p>
        </p:txBody>
      </p:sp>
      <p:sp>
        <p:nvSpPr>
          <p:cNvPr id="3076" name="Line 4"/>
          <p:cNvSpPr>
            <a:spLocks noChangeShapeType="1"/>
          </p:cNvSpPr>
          <p:nvPr/>
        </p:nvSpPr>
        <p:spPr bwMode="auto">
          <a:xfrm>
            <a:off x="803275" y="3068638"/>
            <a:ext cx="7535863" cy="0"/>
          </a:xfrm>
          <a:prstGeom prst="line">
            <a:avLst/>
          </a:prstGeom>
          <a:noFill/>
          <a:ln w="12700" cap="sq">
            <a:solidFill>
              <a:srgbClr val="FF0000"/>
            </a:solidFill>
            <a:round/>
            <a:headEnd type="none" w="sm" len="sm"/>
            <a:tailEnd type="none" w="sm" len="sm"/>
          </a:ln>
        </p:spPr>
        <p:txBody>
          <a:bodyPr/>
          <a:lstStyle/>
          <a:p>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62266" y="1019516"/>
          <a:ext cx="8838226" cy="3519517"/>
        </p:xfrm>
        <a:graphic>
          <a:graphicData uri="http://schemas.openxmlformats.org/drawingml/2006/table">
            <a:tbl>
              <a:tblPr firstRow="1" firstCol="1" bandRow="1">
                <a:tableStyleId>{5C22544A-7EE6-4342-B048-85BDC9FD1C3A}</a:tableStyleId>
              </a:tblPr>
              <a:tblGrid>
                <a:gridCol w="1113902"/>
                <a:gridCol w="4247287"/>
                <a:gridCol w="1134686"/>
                <a:gridCol w="1061337"/>
                <a:gridCol w="1281014"/>
              </a:tblGrid>
              <a:tr h="1086741">
                <a:tc>
                  <a:txBody>
                    <a:bodyPr/>
                    <a:lstStyle/>
                    <a:p>
                      <a:pPr algn="ctr">
                        <a:spcAft>
                          <a:spcPts val="0"/>
                        </a:spcAft>
                      </a:pPr>
                      <a:r>
                        <a:rPr lang="en-US" sz="1500" dirty="0">
                          <a:effectLst/>
                        </a:rPr>
                        <a:t>Firms</a:t>
                      </a:r>
                      <a:endParaRPr lang="en-GB" sz="1500" i="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n-US" sz="1500">
                          <a:effectLst/>
                        </a:rPr>
                        <a:t>Business model</a:t>
                      </a:r>
                      <a:endParaRPr lang="en-GB" sz="1500" i="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n-US" sz="1500" dirty="0">
                          <a:effectLst/>
                        </a:rPr>
                        <a:t>Market </a:t>
                      </a:r>
                      <a:r>
                        <a:rPr lang="en-US" sz="1500" dirty="0" smtClean="0">
                          <a:effectLst/>
                        </a:rPr>
                        <a:t>cap/</a:t>
                      </a:r>
                      <a:r>
                        <a:rPr lang="en-US" sz="1500" dirty="0">
                          <a:effectLst/>
                        </a:rPr>
                        <a:t/>
                      </a:r>
                      <a:br>
                        <a:rPr lang="en-US" sz="1500" dirty="0">
                          <a:effectLst/>
                        </a:rPr>
                      </a:br>
                      <a:r>
                        <a:rPr lang="en-US" sz="1500" dirty="0" smtClean="0">
                          <a:effectLst/>
                        </a:rPr>
                        <a:t>funding</a:t>
                      </a:r>
                      <a:endParaRPr lang="en-GB" sz="1500" i="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n-US" sz="1500" dirty="0">
                          <a:effectLst/>
                        </a:rPr>
                        <a:t>Fees </a:t>
                      </a:r>
                      <a:r>
                        <a:rPr lang="en-US" sz="1500" dirty="0" smtClean="0">
                          <a:effectLst/>
                        </a:rPr>
                        <a:t>to supplier</a:t>
                      </a:r>
                      <a:r>
                        <a:rPr lang="en-US" sz="1500" dirty="0">
                          <a:effectLst/>
                        </a:rPr>
                        <a:t/>
                      </a:r>
                      <a:br>
                        <a:rPr lang="en-US" sz="1500" dirty="0">
                          <a:effectLst/>
                        </a:rPr>
                      </a:br>
                      <a:endParaRPr lang="en-GB" sz="1500" i="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n-US" sz="1500" dirty="0">
                          <a:effectLst/>
                        </a:rPr>
                        <a:t>Fees charged to consumers </a:t>
                      </a:r>
                      <a:br>
                        <a:rPr lang="en-US" sz="1500" dirty="0">
                          <a:effectLst/>
                        </a:rPr>
                      </a:br>
                      <a:endParaRPr lang="en-GB" sz="1500" i="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3338" marR="33338" marT="0" marB="0" anchor="ctr"/>
                </a:tc>
              </a:tr>
              <a:tr h="1826799">
                <a:tc>
                  <a:txBody>
                    <a:bodyPr/>
                    <a:lstStyle/>
                    <a:p>
                      <a:pPr>
                        <a:spcAft>
                          <a:spcPts val="0"/>
                        </a:spcAft>
                      </a:pPr>
                      <a:r>
                        <a:rPr lang="en-US" sz="1500" dirty="0">
                          <a:effectLst/>
                        </a:rPr>
                        <a:t>AirBnB </a:t>
                      </a:r>
                      <a:endParaRPr lang="en-GB" sz="15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13335" marR="13335" marT="0" marB="0"/>
                </a:tc>
                <a:tc>
                  <a:txBody>
                    <a:bodyPr/>
                    <a:lstStyle/>
                    <a:p>
                      <a:pPr>
                        <a:spcAft>
                          <a:spcPts val="0"/>
                        </a:spcAft>
                      </a:pPr>
                      <a:r>
                        <a:rPr lang="en-US" sz="1500" dirty="0">
                          <a:effectLst/>
                        </a:rPr>
                        <a:t>"Online marketplace and hospitality service, enabling people to lease or rent short-term lodging. The company does not own any lodging; it is merely a broker and receives percentage service fees from both guests and hosts in conjunction with every booking."</a:t>
                      </a:r>
                      <a:endParaRPr lang="en-GB" sz="15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13335" marR="13335" marT="0" marB="0"/>
                </a:tc>
                <a:tc>
                  <a:txBody>
                    <a:bodyPr/>
                    <a:lstStyle/>
                    <a:p>
                      <a:pPr>
                        <a:spcAft>
                          <a:spcPts val="0"/>
                        </a:spcAft>
                      </a:pPr>
                      <a:r>
                        <a:rPr lang="en-US" sz="1500">
                          <a:effectLst/>
                        </a:rPr>
                        <a:t>$31B</a:t>
                      </a:r>
                      <a:r>
                        <a:rPr lang="en-US" sz="1500" baseline="30000">
                          <a:effectLst/>
                        </a:rPr>
                        <a:t>a</a:t>
                      </a:r>
                      <a:r>
                        <a:rPr lang="en-US" sz="1500">
                          <a:effectLst/>
                        </a:rPr>
                        <a:t> </a:t>
                      </a:r>
                      <a:endParaRPr lang="en-GB" sz="15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13335" marR="13335" marT="0" marB="0"/>
                </a:tc>
                <a:tc>
                  <a:txBody>
                    <a:bodyPr/>
                    <a:lstStyle/>
                    <a:p>
                      <a:pPr>
                        <a:spcAft>
                          <a:spcPts val="0"/>
                        </a:spcAft>
                      </a:pPr>
                      <a:r>
                        <a:rPr lang="en-US" sz="1500">
                          <a:effectLst/>
                        </a:rPr>
                        <a:t>Fees to hosts: 5 - 15%</a:t>
                      </a:r>
                      <a:r>
                        <a:rPr lang="en-US" sz="1500" baseline="30000">
                          <a:effectLst/>
                        </a:rPr>
                        <a:t>n</a:t>
                      </a:r>
                      <a:endParaRPr lang="en-GB" sz="15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13335" marR="13335" marT="0" marB="0"/>
                </a:tc>
                <a:tc>
                  <a:txBody>
                    <a:bodyPr/>
                    <a:lstStyle/>
                    <a:p>
                      <a:pPr>
                        <a:spcAft>
                          <a:spcPts val="0"/>
                        </a:spcAft>
                      </a:pPr>
                      <a:r>
                        <a:rPr lang="en-US" sz="1500" dirty="0">
                          <a:effectLst/>
                        </a:rPr>
                        <a:t>Fees to guests: 3 - 5% + </a:t>
                      </a:r>
                      <a:r>
                        <a:rPr lang="en-US" sz="1500" dirty="0" err="1">
                          <a:effectLst/>
                        </a:rPr>
                        <a:t>taxes</a:t>
                      </a:r>
                      <a:r>
                        <a:rPr lang="en-US" sz="1500" baseline="30000" dirty="0" err="1">
                          <a:effectLst/>
                        </a:rPr>
                        <a:t>n</a:t>
                      </a:r>
                      <a:r>
                        <a:rPr lang="en-US" sz="1500" dirty="0">
                          <a:effectLst/>
                        </a:rPr>
                        <a:t>  </a:t>
                      </a:r>
                      <a:endParaRPr lang="en-GB" sz="15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13335" marR="13335" marT="0" marB="0"/>
                </a:tc>
              </a:tr>
              <a:tr h="605977">
                <a:tc>
                  <a:txBody>
                    <a:bodyPr/>
                    <a:lstStyle/>
                    <a:p>
                      <a:pPr>
                        <a:spcAft>
                          <a:spcPts val="0"/>
                        </a:spcAft>
                      </a:pPr>
                      <a:r>
                        <a:rPr lang="en-US" sz="1500" b="1" dirty="0">
                          <a:effectLst/>
                        </a:rPr>
                        <a:t>Winding Tree</a:t>
                      </a:r>
                      <a:endParaRPr lang="en-GB" sz="15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13335" marR="13335" marT="0" marB="0"/>
                </a:tc>
                <a:tc>
                  <a:txBody>
                    <a:bodyPr/>
                    <a:lstStyle/>
                    <a:p>
                      <a:pPr>
                        <a:spcAft>
                          <a:spcPts val="0"/>
                        </a:spcAft>
                      </a:pPr>
                      <a:r>
                        <a:rPr lang="en-US" sz="1500" b="1" dirty="0">
                          <a:effectLst/>
                        </a:rPr>
                        <a:t>"Blockchain-based decentralized open-source travel distribution platform."</a:t>
                      </a:r>
                      <a:endParaRPr lang="en-GB" sz="15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13335" marR="13335" marT="0" marB="0"/>
                </a:tc>
                <a:tc>
                  <a:txBody>
                    <a:bodyPr/>
                    <a:lstStyle/>
                    <a:p>
                      <a:pPr>
                        <a:spcAft>
                          <a:spcPts val="0"/>
                        </a:spcAft>
                      </a:pPr>
                      <a:r>
                        <a:rPr lang="en-US" sz="1500" b="1" dirty="0">
                          <a:effectLst/>
                        </a:rPr>
                        <a:t>$10M</a:t>
                      </a:r>
                      <a:r>
                        <a:rPr lang="en-US" sz="1500" b="1" baseline="30000" dirty="0">
                          <a:effectLst/>
                        </a:rPr>
                        <a:t>e</a:t>
                      </a:r>
                      <a:endParaRPr lang="en-GB" sz="15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13335" marR="13335" marT="0" marB="0"/>
                </a:tc>
                <a:tc gridSpan="2">
                  <a:txBody>
                    <a:bodyPr/>
                    <a:lstStyle/>
                    <a:p>
                      <a:pPr>
                        <a:spcAft>
                          <a:spcPts val="0"/>
                        </a:spcAft>
                      </a:pPr>
                      <a:r>
                        <a:rPr lang="en-US" sz="1500" b="1" dirty="0">
                          <a:effectLst/>
                        </a:rPr>
                        <a:t>&lt;1%</a:t>
                      </a:r>
                      <a:r>
                        <a:rPr lang="en-US" sz="1500" b="1" baseline="30000" dirty="0">
                          <a:effectLst/>
                        </a:rPr>
                        <a:t>q</a:t>
                      </a:r>
                      <a:r>
                        <a:rPr lang="en-US" sz="1500" b="1" dirty="0">
                          <a:effectLst/>
                        </a:rPr>
                        <a:t> </a:t>
                      </a:r>
                      <a:endParaRPr lang="en-GB" sz="15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13335" marR="13335" marT="0" marB="0"/>
                </a:tc>
                <a:tc hMerge="1">
                  <a:txBody>
                    <a:bodyPr/>
                    <a:lstStyle/>
                    <a:p>
                      <a:endParaRPr lang="en-GB"/>
                    </a:p>
                  </a:txBody>
                  <a:tcPr/>
                </a:tc>
              </a:tr>
            </a:tbl>
          </a:graphicData>
        </a:graphic>
      </p:graphicFrame>
    </p:spTree>
    <p:extLst>
      <p:ext uri="{BB962C8B-B14F-4D97-AF65-F5344CB8AC3E}">
        <p14:creationId xmlns="" xmlns:p14="http://schemas.microsoft.com/office/powerpoint/2010/main" val="225289686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93040"/>
            <a:ext cx="9144000" cy="6593790"/>
          </a:xfrm>
          <a:prstGeom prst="rect">
            <a:avLst/>
          </a:prstGeom>
        </p:spPr>
      </p:pic>
      <p:sp>
        <p:nvSpPr>
          <p:cNvPr id="3" name="2 Rectángulo"/>
          <p:cNvSpPr/>
          <p:nvPr/>
        </p:nvSpPr>
        <p:spPr>
          <a:xfrm>
            <a:off x="-252536" y="6000750"/>
            <a:ext cx="10369152" cy="12086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64575260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15516" y="1126672"/>
          <a:ext cx="8712967" cy="4000877"/>
        </p:xfrm>
        <a:graphic>
          <a:graphicData uri="http://schemas.openxmlformats.org/drawingml/2006/table">
            <a:tbl>
              <a:tblPr firstRow="1" firstCol="1" bandRow="1">
                <a:tableStyleId>{5C22544A-7EE6-4342-B048-85BDC9FD1C3A}</a:tableStyleId>
              </a:tblPr>
              <a:tblGrid>
                <a:gridCol w="1448093"/>
                <a:gridCol w="2930536"/>
                <a:gridCol w="1574093"/>
                <a:gridCol w="1362771"/>
                <a:gridCol w="1397474"/>
              </a:tblGrid>
              <a:tr h="1127026">
                <a:tc>
                  <a:txBody>
                    <a:bodyPr/>
                    <a:lstStyle/>
                    <a:p>
                      <a:pPr algn="ctr">
                        <a:spcAft>
                          <a:spcPts val="0"/>
                        </a:spcAft>
                      </a:pPr>
                      <a:r>
                        <a:rPr lang="en-US" sz="1500" dirty="0">
                          <a:effectLst/>
                        </a:rPr>
                        <a:t>Firms</a:t>
                      </a:r>
                      <a:endParaRPr lang="en-GB" sz="1500" i="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n-US" sz="1500">
                          <a:effectLst/>
                        </a:rPr>
                        <a:t>Business model</a:t>
                      </a:r>
                      <a:endParaRPr lang="en-GB" sz="1500" i="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n-US" sz="1500" dirty="0">
                          <a:effectLst/>
                        </a:rPr>
                        <a:t>Market </a:t>
                      </a:r>
                      <a:r>
                        <a:rPr lang="en-US" sz="1500" dirty="0" smtClean="0">
                          <a:effectLst/>
                        </a:rPr>
                        <a:t>cap/</a:t>
                      </a:r>
                      <a:r>
                        <a:rPr lang="en-US" sz="1500" dirty="0">
                          <a:effectLst/>
                        </a:rPr>
                        <a:t/>
                      </a:r>
                      <a:br>
                        <a:rPr lang="en-US" sz="1500" dirty="0">
                          <a:effectLst/>
                        </a:rPr>
                      </a:br>
                      <a:r>
                        <a:rPr lang="en-US" sz="1500" dirty="0" smtClean="0">
                          <a:effectLst/>
                        </a:rPr>
                        <a:t>funding</a:t>
                      </a:r>
                      <a:endParaRPr lang="en-GB" sz="1500" i="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n-US" sz="1500" dirty="0">
                          <a:effectLst/>
                        </a:rPr>
                        <a:t>Fees </a:t>
                      </a:r>
                      <a:r>
                        <a:rPr lang="en-US" sz="1500" dirty="0" smtClean="0">
                          <a:effectLst/>
                        </a:rPr>
                        <a:t>to supplier</a:t>
                      </a:r>
                      <a:r>
                        <a:rPr lang="en-US" sz="1500" dirty="0">
                          <a:effectLst/>
                        </a:rPr>
                        <a:t/>
                      </a:r>
                      <a:br>
                        <a:rPr lang="en-US" sz="1500" dirty="0">
                          <a:effectLst/>
                        </a:rPr>
                      </a:br>
                      <a:endParaRPr lang="en-GB" sz="1500" i="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n-US" sz="1500" dirty="0">
                          <a:effectLst/>
                        </a:rPr>
                        <a:t>Fees charged to consumers </a:t>
                      </a:r>
                      <a:br>
                        <a:rPr lang="en-US" sz="1500" dirty="0">
                          <a:effectLst/>
                        </a:rPr>
                      </a:br>
                      <a:endParaRPr lang="en-GB" sz="1500" i="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3338" marR="33338" marT="0" marB="0" anchor="ctr"/>
                </a:tc>
              </a:tr>
              <a:tr h="2096611">
                <a:tc>
                  <a:txBody>
                    <a:bodyPr/>
                    <a:lstStyle/>
                    <a:p>
                      <a:pPr>
                        <a:spcAft>
                          <a:spcPts val="0"/>
                        </a:spcAft>
                      </a:pPr>
                      <a:r>
                        <a:rPr lang="en-US" sz="1700">
                          <a:effectLst/>
                        </a:rPr>
                        <a:t>Uber </a:t>
                      </a:r>
                      <a:endParaRPr lang="en-GB" sz="17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13335" marR="13335" marT="0" marB="0"/>
                </a:tc>
                <a:tc>
                  <a:txBody>
                    <a:bodyPr/>
                    <a:lstStyle/>
                    <a:p>
                      <a:pPr>
                        <a:spcAft>
                          <a:spcPts val="0"/>
                        </a:spcAft>
                      </a:pPr>
                      <a:r>
                        <a:rPr lang="en-US" sz="1700" dirty="0">
                          <a:effectLst/>
                        </a:rPr>
                        <a:t>"Uber Technologies Inc. is an American private hire company operating in 633 cities worldwide. It develops, markets and operates the Uber car transportation and food delivery mobile apps."</a:t>
                      </a:r>
                      <a:endParaRPr lang="en-GB" sz="17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13335" marR="13335" marT="0" marB="0"/>
                </a:tc>
                <a:tc>
                  <a:txBody>
                    <a:bodyPr/>
                    <a:lstStyle/>
                    <a:p>
                      <a:pPr>
                        <a:spcAft>
                          <a:spcPts val="0"/>
                        </a:spcAft>
                      </a:pPr>
                      <a:r>
                        <a:rPr lang="en-US" sz="1700">
                          <a:effectLst/>
                        </a:rPr>
                        <a:t>$70B</a:t>
                      </a:r>
                      <a:r>
                        <a:rPr lang="en-US" sz="1700" baseline="30000">
                          <a:effectLst/>
                        </a:rPr>
                        <a:t>g</a:t>
                      </a:r>
                      <a:r>
                        <a:rPr lang="en-US" sz="1700">
                          <a:effectLst/>
                        </a:rPr>
                        <a:t> </a:t>
                      </a:r>
                      <a:endParaRPr lang="en-GB" sz="17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13335" marR="13335" marT="0" marB="0"/>
                </a:tc>
                <a:tc>
                  <a:txBody>
                    <a:bodyPr/>
                    <a:lstStyle/>
                    <a:p>
                      <a:pPr>
                        <a:spcAft>
                          <a:spcPts val="0"/>
                        </a:spcAft>
                      </a:pPr>
                      <a:r>
                        <a:rPr lang="en-US" sz="1700">
                          <a:effectLst/>
                        </a:rPr>
                        <a:t>~25% of total driver's revenue </a:t>
                      </a:r>
                      <a:r>
                        <a:rPr lang="en-US" sz="1700" baseline="30000">
                          <a:effectLst/>
                        </a:rPr>
                        <a:t>r s</a:t>
                      </a:r>
                      <a:endParaRPr lang="en-GB" sz="17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13335" marR="13335" marT="0" marB="0"/>
                </a:tc>
                <a:tc>
                  <a:txBody>
                    <a:bodyPr/>
                    <a:lstStyle/>
                    <a:p>
                      <a:pPr>
                        <a:spcAft>
                          <a:spcPts val="0"/>
                        </a:spcAft>
                      </a:pPr>
                      <a:r>
                        <a:rPr lang="en-US" sz="1700" dirty="0">
                          <a:effectLst/>
                        </a:rPr>
                        <a:t>-</a:t>
                      </a:r>
                      <a:endParaRPr lang="en-GB" sz="17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13335" marR="13335" marT="0" marB="0"/>
                </a:tc>
              </a:tr>
              <a:tr h="698870">
                <a:tc>
                  <a:txBody>
                    <a:bodyPr/>
                    <a:lstStyle/>
                    <a:p>
                      <a:pPr>
                        <a:spcAft>
                          <a:spcPts val="0"/>
                        </a:spcAft>
                      </a:pPr>
                      <a:r>
                        <a:rPr lang="en-US" sz="1700" b="1" dirty="0">
                          <a:effectLst/>
                        </a:rPr>
                        <a:t>Arcade City </a:t>
                      </a:r>
                      <a:endParaRPr lang="en-GB" sz="17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13335" marR="13335" marT="0" marB="0"/>
                </a:tc>
                <a:tc>
                  <a:txBody>
                    <a:bodyPr/>
                    <a:lstStyle/>
                    <a:p>
                      <a:pPr>
                        <a:spcAft>
                          <a:spcPts val="0"/>
                        </a:spcAft>
                      </a:pPr>
                      <a:r>
                        <a:rPr lang="en-US" sz="1700" b="1" dirty="0">
                          <a:effectLst/>
                        </a:rPr>
                        <a:t>"Ethereum-based ride sharing project."</a:t>
                      </a:r>
                      <a:endParaRPr lang="en-GB" sz="17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13335" marR="13335" marT="0" marB="0"/>
                </a:tc>
                <a:tc>
                  <a:txBody>
                    <a:bodyPr/>
                    <a:lstStyle/>
                    <a:p>
                      <a:pPr>
                        <a:spcAft>
                          <a:spcPts val="0"/>
                        </a:spcAft>
                      </a:pPr>
                      <a:r>
                        <a:rPr lang="en-US" sz="1700" b="1" dirty="0">
                          <a:effectLst/>
                        </a:rPr>
                        <a:t>$7,298M</a:t>
                      </a:r>
                      <a:r>
                        <a:rPr lang="en-US" sz="1700" b="1" baseline="30000" dirty="0">
                          <a:effectLst/>
                        </a:rPr>
                        <a:t>h</a:t>
                      </a:r>
                      <a:endParaRPr lang="en-GB" sz="17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13335" marR="13335" marT="0" marB="0"/>
                </a:tc>
                <a:tc>
                  <a:txBody>
                    <a:bodyPr/>
                    <a:lstStyle/>
                    <a:p>
                      <a:pPr>
                        <a:spcAft>
                          <a:spcPts val="0"/>
                        </a:spcAft>
                      </a:pPr>
                      <a:r>
                        <a:rPr lang="en-US" sz="1700" b="1" dirty="0">
                          <a:effectLst/>
                        </a:rPr>
                        <a:t>Unique fee to drivers: 5%</a:t>
                      </a:r>
                      <a:r>
                        <a:rPr lang="en-US" sz="1700" b="1" baseline="30000" dirty="0">
                          <a:effectLst/>
                        </a:rPr>
                        <a:t>t</a:t>
                      </a:r>
                      <a:endParaRPr lang="en-GB" sz="17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13335" marR="13335" marT="0" marB="0"/>
                </a:tc>
                <a:tc>
                  <a:txBody>
                    <a:bodyPr/>
                    <a:lstStyle/>
                    <a:p>
                      <a:pPr>
                        <a:spcAft>
                          <a:spcPts val="0"/>
                        </a:spcAft>
                      </a:pPr>
                      <a:r>
                        <a:rPr lang="en-US" sz="1700" b="1" dirty="0">
                          <a:effectLst/>
                        </a:rPr>
                        <a:t>-</a:t>
                      </a:r>
                      <a:endParaRPr lang="en-GB" sz="17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13335" marR="13335" marT="0" marB="0"/>
                </a:tc>
              </a:tr>
            </a:tbl>
          </a:graphicData>
        </a:graphic>
      </p:graphicFrame>
    </p:spTree>
    <p:extLst>
      <p:ext uri="{BB962C8B-B14F-4D97-AF65-F5344CB8AC3E}">
        <p14:creationId xmlns="" xmlns:p14="http://schemas.microsoft.com/office/powerpoint/2010/main" val="368295371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357" y="944724"/>
            <a:ext cx="9202171" cy="4974038"/>
          </a:xfrm>
          <a:prstGeom prst="rect">
            <a:avLst/>
          </a:prstGeom>
        </p:spPr>
      </p:pic>
      <p:pic>
        <p:nvPicPr>
          <p:cNvPr id="3" name="Picture 2"/>
          <p:cNvPicPr>
            <a:picLocks noChangeAspect="1"/>
          </p:cNvPicPr>
          <p:nvPr/>
        </p:nvPicPr>
        <p:blipFill>
          <a:blip r:embed="rId3"/>
          <a:stretch>
            <a:fillRect/>
          </a:stretch>
        </p:blipFill>
        <p:spPr>
          <a:xfrm>
            <a:off x="5920139" y="188640"/>
            <a:ext cx="3548405" cy="1462418"/>
          </a:xfrm>
          <a:prstGeom prst="rect">
            <a:avLst/>
          </a:prstGeom>
        </p:spPr>
      </p:pic>
    </p:spTree>
    <p:extLst>
      <p:ext uri="{BB962C8B-B14F-4D97-AF65-F5344CB8AC3E}">
        <p14:creationId xmlns="" xmlns:p14="http://schemas.microsoft.com/office/powerpoint/2010/main" val="285363630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79512" y="980729"/>
          <a:ext cx="8856477" cy="4572508"/>
        </p:xfrm>
        <a:graphic>
          <a:graphicData uri="http://schemas.openxmlformats.org/drawingml/2006/table">
            <a:tbl>
              <a:tblPr firstRow="1" firstCol="1" bandRow="1">
                <a:tableStyleId>{5C22544A-7EE6-4342-B048-85BDC9FD1C3A}</a:tableStyleId>
              </a:tblPr>
              <a:tblGrid>
                <a:gridCol w="1620180"/>
                <a:gridCol w="2700300"/>
                <a:gridCol w="1476164"/>
                <a:gridCol w="1476164"/>
                <a:gridCol w="1583669"/>
              </a:tblGrid>
              <a:tr h="892623">
                <a:tc>
                  <a:txBody>
                    <a:bodyPr/>
                    <a:lstStyle/>
                    <a:p>
                      <a:pPr algn="ctr">
                        <a:spcAft>
                          <a:spcPts val="0"/>
                        </a:spcAft>
                      </a:pPr>
                      <a:r>
                        <a:rPr lang="en-US" sz="1500" dirty="0">
                          <a:effectLst/>
                        </a:rPr>
                        <a:t>Firms</a:t>
                      </a:r>
                      <a:endParaRPr lang="en-GB" sz="1500" i="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n-US" sz="1500">
                          <a:effectLst/>
                        </a:rPr>
                        <a:t>Business model</a:t>
                      </a:r>
                      <a:endParaRPr lang="en-GB" sz="1500" i="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n-US" sz="1500" dirty="0">
                          <a:effectLst/>
                        </a:rPr>
                        <a:t>Market </a:t>
                      </a:r>
                      <a:r>
                        <a:rPr lang="en-US" sz="1500" dirty="0" smtClean="0">
                          <a:effectLst/>
                        </a:rPr>
                        <a:t>cap/</a:t>
                      </a:r>
                      <a:r>
                        <a:rPr lang="en-US" sz="1500" dirty="0">
                          <a:effectLst/>
                        </a:rPr>
                        <a:t/>
                      </a:r>
                      <a:br>
                        <a:rPr lang="en-US" sz="1500" dirty="0">
                          <a:effectLst/>
                        </a:rPr>
                      </a:br>
                      <a:r>
                        <a:rPr lang="en-US" sz="1500" dirty="0" smtClean="0">
                          <a:effectLst/>
                        </a:rPr>
                        <a:t>funding</a:t>
                      </a:r>
                      <a:endParaRPr lang="en-GB" sz="1500" i="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n-US" sz="1500" dirty="0">
                          <a:effectLst/>
                        </a:rPr>
                        <a:t>Fees </a:t>
                      </a:r>
                      <a:r>
                        <a:rPr lang="en-US" sz="1500" dirty="0" smtClean="0">
                          <a:effectLst/>
                        </a:rPr>
                        <a:t>to supplier</a:t>
                      </a:r>
                      <a:r>
                        <a:rPr lang="en-US" sz="1500" dirty="0">
                          <a:effectLst/>
                        </a:rPr>
                        <a:t/>
                      </a:r>
                      <a:br>
                        <a:rPr lang="en-US" sz="1500" dirty="0">
                          <a:effectLst/>
                        </a:rPr>
                      </a:br>
                      <a:endParaRPr lang="en-GB" sz="1500" i="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n-US" sz="1500" dirty="0">
                          <a:effectLst/>
                        </a:rPr>
                        <a:t>Fees charged to consumers </a:t>
                      </a:r>
                      <a:br>
                        <a:rPr lang="en-US" sz="1500" dirty="0">
                          <a:effectLst/>
                        </a:rPr>
                      </a:br>
                      <a:endParaRPr lang="en-GB" sz="1500" i="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3338" marR="33338" marT="0" marB="0" anchor="ctr"/>
                </a:tc>
              </a:tr>
              <a:tr h="1506543">
                <a:tc>
                  <a:txBody>
                    <a:bodyPr/>
                    <a:lstStyle/>
                    <a:p>
                      <a:pPr>
                        <a:spcAft>
                          <a:spcPts val="0"/>
                        </a:spcAft>
                      </a:pPr>
                      <a:r>
                        <a:rPr lang="en-US" sz="1800">
                          <a:effectLst/>
                        </a:rPr>
                        <a:t>eBay </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13335" marR="13335" marT="0" marB="0"/>
                </a:tc>
                <a:tc>
                  <a:txBody>
                    <a:bodyPr/>
                    <a:lstStyle/>
                    <a:p>
                      <a:pPr>
                        <a:spcAft>
                          <a:spcPts val="0"/>
                        </a:spcAft>
                      </a:pPr>
                      <a:r>
                        <a:rPr lang="en-US" sz="1800" dirty="0">
                          <a:effectLst/>
                        </a:rPr>
                        <a:t>"eBay Inc. is a global commerce leader including the </a:t>
                      </a:r>
                      <a:r>
                        <a:rPr lang="en-US" sz="1800" dirty="0" smtClean="0">
                          <a:effectLst/>
                        </a:rPr>
                        <a:t>Market-place</a:t>
                      </a:r>
                      <a:r>
                        <a:rPr lang="en-US" sz="1800" dirty="0">
                          <a:effectLst/>
                        </a:rPr>
                        <a:t>, StubHub and Classifieds platforms. </a:t>
                      </a:r>
                      <a:r>
                        <a:rPr lang="en-US" sz="1800" dirty="0" smtClean="0">
                          <a:effectLst/>
                        </a:rPr>
                        <a:t>"</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13335" marR="13335" marT="0" marB="0"/>
                </a:tc>
                <a:tc>
                  <a:txBody>
                    <a:bodyPr/>
                    <a:lstStyle/>
                    <a:p>
                      <a:pPr>
                        <a:spcAft>
                          <a:spcPts val="0"/>
                        </a:spcAft>
                      </a:pPr>
                      <a:r>
                        <a:rPr lang="en-US" sz="1800">
                          <a:effectLst/>
                        </a:rPr>
                        <a:t>$41.528B</a:t>
                      </a:r>
                      <a:r>
                        <a:rPr lang="en-US" sz="1800" baseline="30000">
                          <a:effectLst/>
                        </a:rPr>
                        <a:t>j</a:t>
                      </a:r>
                      <a:r>
                        <a:rPr lang="en-US" sz="1800">
                          <a:effectLst/>
                        </a:rPr>
                        <a:t> </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13335" marR="13335" marT="0" marB="0"/>
                </a:tc>
                <a:tc>
                  <a:txBody>
                    <a:bodyPr/>
                    <a:lstStyle/>
                    <a:p>
                      <a:pPr>
                        <a:spcAft>
                          <a:spcPts val="0"/>
                        </a:spcAft>
                      </a:pPr>
                      <a:r>
                        <a:rPr lang="en-US" sz="1800" dirty="0">
                          <a:effectLst/>
                        </a:rPr>
                        <a:t>Standard selling fees: 10% (+ other </a:t>
                      </a:r>
                      <a:r>
                        <a:rPr lang="en-US" sz="1800" dirty="0" smtClean="0">
                          <a:effectLst/>
                        </a:rPr>
                        <a:t>fees)</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13335" marR="13335" marT="0" marB="0"/>
                </a:tc>
                <a:tc>
                  <a:txBody>
                    <a:bodyPr/>
                    <a:lstStyle/>
                    <a:p>
                      <a:pPr>
                        <a:spcAft>
                          <a:spcPts val="0"/>
                        </a:spcAft>
                      </a:pPr>
                      <a:r>
                        <a:rPr lang="en-US" sz="1800" dirty="0">
                          <a:effectLst/>
                        </a:rPr>
                        <a:t>-</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13335" marR="13335" marT="0" marB="0"/>
                </a:tc>
              </a:tr>
              <a:tr h="2173342">
                <a:tc>
                  <a:txBody>
                    <a:bodyPr/>
                    <a:lstStyle/>
                    <a:p>
                      <a:pPr>
                        <a:spcAft>
                          <a:spcPts val="0"/>
                        </a:spcAft>
                      </a:pPr>
                      <a:r>
                        <a:rPr lang="en-US" sz="1800" b="1" dirty="0" err="1">
                          <a:effectLst/>
                        </a:rPr>
                        <a:t>OpenBazaar</a:t>
                      </a:r>
                      <a:endParaRPr lang="en-GB" sz="18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13335" marR="13335" marT="0" marB="0"/>
                </a:tc>
                <a:tc>
                  <a:txBody>
                    <a:bodyPr/>
                    <a:lstStyle/>
                    <a:p>
                      <a:pPr>
                        <a:spcAft>
                          <a:spcPts val="0"/>
                        </a:spcAft>
                      </a:pPr>
                      <a:r>
                        <a:rPr lang="en-US" sz="1800" b="1" dirty="0">
                          <a:effectLst/>
                        </a:rPr>
                        <a:t>"</a:t>
                      </a:r>
                      <a:r>
                        <a:rPr lang="en-US" sz="1800" b="1" dirty="0" err="1">
                          <a:effectLst/>
                        </a:rPr>
                        <a:t>OpenBazaar</a:t>
                      </a:r>
                      <a:r>
                        <a:rPr lang="en-US" sz="1800" b="1" dirty="0">
                          <a:effectLst/>
                        </a:rPr>
                        <a:t> connects buyers and sellers </a:t>
                      </a:r>
                      <a:r>
                        <a:rPr lang="en-US" sz="1800" b="1" dirty="0" smtClean="0">
                          <a:effectLst/>
                        </a:rPr>
                        <a:t>directly </a:t>
                      </a:r>
                      <a:r>
                        <a:rPr lang="en-US" sz="1800" b="1" dirty="0">
                          <a:effectLst/>
                        </a:rPr>
                        <a:t>via a peer to peer network. Data is distributed across the network."</a:t>
                      </a:r>
                      <a:endParaRPr lang="en-GB" sz="18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13335" marR="13335" marT="0" marB="0"/>
                </a:tc>
                <a:tc>
                  <a:txBody>
                    <a:bodyPr/>
                    <a:lstStyle/>
                    <a:p>
                      <a:pPr>
                        <a:spcAft>
                          <a:spcPts val="0"/>
                        </a:spcAft>
                      </a:pPr>
                      <a:r>
                        <a:rPr lang="en-US" sz="1800" b="1" dirty="0">
                          <a:effectLst/>
                        </a:rPr>
                        <a:t>$4.2M</a:t>
                      </a:r>
                      <a:r>
                        <a:rPr lang="en-US" sz="1800" b="1" baseline="30000" dirty="0">
                          <a:effectLst/>
                        </a:rPr>
                        <a:t>k</a:t>
                      </a:r>
                      <a:endParaRPr lang="en-GB" sz="18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13335" marR="13335" marT="0" marB="0"/>
                </a:tc>
                <a:tc gridSpan="2">
                  <a:txBody>
                    <a:bodyPr/>
                    <a:lstStyle/>
                    <a:p>
                      <a:pPr>
                        <a:spcAft>
                          <a:spcPts val="0"/>
                        </a:spcAft>
                      </a:pPr>
                      <a:r>
                        <a:rPr lang="en-US" sz="1800" b="1" dirty="0">
                          <a:effectLst/>
                        </a:rPr>
                        <a:t>~ 0% </a:t>
                      </a:r>
                      <a:r>
                        <a:rPr lang="en-US" sz="1800" b="1" baseline="30000" dirty="0">
                          <a:effectLst/>
                        </a:rPr>
                        <a:t>x </a:t>
                      </a:r>
                      <a:r>
                        <a:rPr lang="en-US" sz="1800" b="1" dirty="0">
                          <a:effectLst/>
                        </a:rPr>
                        <a:t>("Because </a:t>
                      </a:r>
                      <a:r>
                        <a:rPr lang="en-US" sz="1800" b="1" dirty="0" smtClean="0">
                          <a:effectLst/>
                        </a:rPr>
                        <a:t>there's </a:t>
                      </a:r>
                      <a:r>
                        <a:rPr lang="en-US" sz="1800" b="1" dirty="0">
                          <a:effectLst/>
                        </a:rPr>
                        <a:t>no company or </a:t>
                      </a:r>
                      <a:r>
                        <a:rPr lang="en-US" sz="1800" b="1" dirty="0" smtClean="0">
                          <a:effectLst/>
                        </a:rPr>
                        <a:t>organization </a:t>
                      </a:r>
                      <a:r>
                        <a:rPr lang="en-US" sz="1800" b="1" dirty="0">
                          <a:effectLst/>
                        </a:rPr>
                        <a:t>running </a:t>
                      </a:r>
                      <a:r>
                        <a:rPr lang="en-US" sz="1800" b="1" dirty="0" err="1">
                          <a:effectLst/>
                        </a:rPr>
                        <a:t>OpenBazaar</a:t>
                      </a:r>
                      <a:r>
                        <a:rPr lang="en-US" sz="1800" b="1" dirty="0">
                          <a:effectLst/>
                        </a:rPr>
                        <a:t>, there's no one to charge you fees to list your products and no one to register an account with".)</a:t>
                      </a:r>
                      <a:endParaRPr lang="en-GB" sz="18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13335" marR="13335" marT="0" marB="0"/>
                </a:tc>
                <a:tc hMerge="1">
                  <a:txBody>
                    <a:bodyPr/>
                    <a:lstStyle/>
                    <a:p>
                      <a:endParaRPr lang="en-GB"/>
                    </a:p>
                  </a:txBody>
                  <a:tcPr/>
                </a:tc>
              </a:tr>
            </a:tbl>
          </a:graphicData>
        </a:graphic>
      </p:graphicFrame>
    </p:spTree>
    <p:extLst>
      <p:ext uri="{BB962C8B-B14F-4D97-AF65-F5344CB8AC3E}">
        <p14:creationId xmlns="" xmlns:p14="http://schemas.microsoft.com/office/powerpoint/2010/main" val="127334633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96652"/>
            <a:ext cx="7772400" cy="1143000"/>
          </a:xfrm>
        </p:spPr>
        <p:txBody>
          <a:bodyPr>
            <a:normAutofit fontScale="90000"/>
          </a:bodyPr>
          <a:lstStyle/>
          <a:p>
            <a:r>
              <a:rPr lang="en-US" noProof="0" dirty="0" smtClean="0"/>
              <a:t>Internet networks (e.g., </a:t>
            </a:r>
            <a:r>
              <a:rPr lang="en-US" noProof="0" dirty="0" err="1" smtClean="0"/>
              <a:t>Airbnb</a:t>
            </a:r>
            <a:r>
              <a:rPr lang="en-US" noProof="0" dirty="0" smtClean="0"/>
              <a:t>) </a:t>
            </a:r>
            <a:br>
              <a:rPr lang="en-US" noProof="0" dirty="0" smtClean="0"/>
            </a:br>
            <a:r>
              <a:rPr lang="en-US" sz="2800" noProof="0" dirty="0" smtClean="0"/>
              <a:t>(but also </a:t>
            </a:r>
            <a:r>
              <a:rPr lang="en-US" sz="2800" dirty="0" err="1" smtClean="0"/>
              <a:t>Ub</a:t>
            </a:r>
            <a:r>
              <a:rPr lang="en-US" sz="2800" noProof="0" dirty="0" err="1" smtClean="0"/>
              <a:t>er</a:t>
            </a:r>
            <a:r>
              <a:rPr lang="en-US" sz="2800" noProof="0" dirty="0" smtClean="0"/>
              <a:t>, Apple Store, Amazon, eBay, etc.)</a:t>
            </a:r>
            <a:endParaRPr lang="en-US" noProof="0" dirty="0"/>
          </a:p>
        </p:txBody>
      </p:sp>
      <p:sp>
        <p:nvSpPr>
          <p:cNvPr id="206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1"/>
          <p:cNvGrpSpPr>
            <a:grpSpLocks/>
          </p:cNvGrpSpPr>
          <p:nvPr/>
        </p:nvGrpSpPr>
        <p:grpSpPr bwMode="auto">
          <a:xfrm>
            <a:off x="1066196" y="1459868"/>
            <a:ext cx="6926184" cy="4729290"/>
            <a:chOff x="0" y="0"/>
            <a:chExt cx="5374640" cy="3888740"/>
          </a:xfrm>
        </p:grpSpPr>
        <p:sp>
          <p:nvSpPr>
            <p:cNvPr id="2059" name="Conector recto 5"/>
            <p:cNvSpPr>
              <a:spLocks noChangeShapeType="1"/>
            </p:cNvSpPr>
            <p:nvPr/>
          </p:nvSpPr>
          <p:spPr bwMode="auto">
            <a:xfrm>
              <a:off x="342900" y="355600"/>
              <a:ext cx="4672485" cy="3246189"/>
            </a:xfrm>
            <a:prstGeom prst="line">
              <a:avLst/>
            </a:prstGeom>
            <a:noFill/>
            <a:ln w="28575">
              <a:solidFill>
                <a:schemeClr val="tx1"/>
              </a:solidFill>
              <a:miter lim="800000"/>
              <a:headEnd/>
              <a:tailEnd/>
            </a:ln>
          </p:spPr>
          <p:txBody>
            <a:bodyPr vert="horz" wrap="none" lIns="0" tIns="0" rIns="0" bIns="0" numCol="1" anchor="t" anchorCtr="0" compatLnSpc="1">
              <a:prstTxWarp prst="textNoShape">
                <a:avLst/>
              </a:prstTxWarp>
            </a:bodyPr>
            <a:lstStyle/>
            <a:p>
              <a:endParaRPr lang="en-US" b="1"/>
            </a:p>
          </p:txBody>
        </p:sp>
        <p:sp>
          <p:nvSpPr>
            <p:cNvPr id="2058" name="Conector recto 6"/>
            <p:cNvSpPr>
              <a:spLocks noChangeShapeType="1"/>
            </p:cNvSpPr>
            <p:nvPr/>
          </p:nvSpPr>
          <p:spPr bwMode="auto">
            <a:xfrm flipH="1">
              <a:off x="342900" y="342900"/>
              <a:ext cx="4713605" cy="3239978"/>
            </a:xfrm>
            <a:prstGeom prst="line">
              <a:avLst/>
            </a:prstGeom>
            <a:noFill/>
            <a:ln w="28575">
              <a:solidFill>
                <a:schemeClr val="tx1"/>
              </a:solidFill>
              <a:miter lim="800000"/>
              <a:headEnd/>
              <a:tailEnd/>
            </a:ln>
          </p:spPr>
          <p:txBody>
            <a:bodyPr vert="horz" wrap="none" lIns="0" tIns="0" rIns="0" bIns="0" numCol="1" anchor="t" anchorCtr="0" compatLnSpc="1">
              <a:prstTxWarp prst="textNoShape">
                <a:avLst/>
              </a:prstTxWarp>
            </a:bodyPr>
            <a:lstStyle/>
            <a:p>
              <a:endParaRPr lang="en-US" b="1"/>
            </a:p>
          </p:txBody>
        </p:sp>
        <p:sp>
          <p:nvSpPr>
            <p:cNvPr id="2057" name="Conector recto 7"/>
            <p:cNvSpPr>
              <a:spLocks noChangeShapeType="1"/>
            </p:cNvSpPr>
            <p:nvPr/>
          </p:nvSpPr>
          <p:spPr bwMode="auto">
            <a:xfrm flipH="1">
              <a:off x="342900" y="1943100"/>
              <a:ext cx="4639945" cy="0"/>
            </a:xfrm>
            <a:prstGeom prst="line">
              <a:avLst/>
            </a:prstGeom>
            <a:noFill/>
            <a:ln w="28575">
              <a:solidFill>
                <a:schemeClr val="tx1"/>
              </a:solidFill>
              <a:miter lim="800000"/>
              <a:headEnd/>
              <a:tailEnd/>
            </a:ln>
          </p:spPr>
          <p:txBody>
            <a:bodyPr vert="horz" wrap="none" lIns="0" tIns="0" rIns="0" bIns="0" numCol="1" anchor="t" anchorCtr="0" compatLnSpc="1">
              <a:prstTxWarp prst="textNoShape">
                <a:avLst/>
              </a:prstTxWarp>
            </a:bodyPr>
            <a:lstStyle/>
            <a:p>
              <a:endParaRPr lang="en-US" b="1"/>
            </a:p>
          </p:txBody>
        </p:sp>
        <p:sp>
          <p:nvSpPr>
            <p:cNvPr id="2056" name="Elipse 8"/>
            <p:cNvSpPr>
              <a:spLocks noChangeArrowheads="1"/>
            </p:cNvSpPr>
            <p:nvPr/>
          </p:nvSpPr>
          <p:spPr bwMode="auto">
            <a:xfrm>
              <a:off x="1600200" y="914400"/>
              <a:ext cx="2059940" cy="2059940"/>
            </a:xfrm>
            <a:prstGeom prst="ellipse">
              <a:avLst/>
            </a:prstGeom>
            <a:solidFill>
              <a:srgbClr val="FFFFFF"/>
            </a:solidFill>
            <a:ln w="28575">
              <a:solidFill>
                <a:schemeClr val="tx1"/>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err="1" smtClean="0">
                  <a:ln>
                    <a:noFill/>
                  </a:ln>
                  <a:solidFill>
                    <a:srgbClr val="000000"/>
                  </a:solidFill>
                  <a:effectLst/>
                  <a:latin typeface="Arial Narrow" pitchFamily="34" charset="0"/>
                  <a:ea typeface="Times New Roman" pitchFamily="18" charset="0"/>
                  <a:cs typeface="Times New Roman" pitchFamily="18" charset="0"/>
                </a:rPr>
                <a:t>Airbnb</a:t>
              </a:r>
              <a:endParaRPr kumimoji="0" lang="es-ES" b="1" i="0" u="none" strike="noStrike" cap="none" normalizeH="0" baseline="0" dirty="0" smtClean="0">
                <a:ln>
                  <a:noFill/>
                </a:ln>
                <a:solidFill>
                  <a:schemeClr val="tx1"/>
                </a:solidFill>
                <a:effectLst/>
                <a:latin typeface="Arial" pitchFamily="34" charset="0"/>
                <a:cs typeface="Arial" pitchFamily="34" charset="0"/>
              </a:endParaRPr>
            </a:p>
          </p:txBody>
        </p:sp>
        <p:sp>
          <p:nvSpPr>
            <p:cNvPr id="2055" name="Elipse 21"/>
            <p:cNvSpPr>
              <a:spLocks noChangeArrowheads="1"/>
            </p:cNvSpPr>
            <p:nvPr/>
          </p:nvSpPr>
          <p:spPr bwMode="auto">
            <a:xfrm>
              <a:off x="0" y="1714500"/>
              <a:ext cx="574040" cy="574040"/>
            </a:xfrm>
            <a:prstGeom prst="ellipse">
              <a:avLst/>
            </a:prstGeom>
            <a:solidFill>
              <a:srgbClr val="FFFFFF"/>
            </a:solidFill>
            <a:ln w="28575">
              <a:solidFill>
                <a:schemeClr val="tx1"/>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rgbClr val="000000"/>
                  </a:solidFill>
                  <a:effectLst/>
                  <a:latin typeface="Arial Narrow" pitchFamily="34" charset="0"/>
                  <a:ea typeface="Times New Roman" pitchFamily="18" charset="0"/>
                  <a:cs typeface="Times New Roman" pitchFamily="18" charset="0"/>
                </a:rPr>
                <a:t>Guest</a:t>
              </a:r>
              <a:endParaRPr kumimoji="0" lang="en-US" b="1" i="0" u="none" strike="noStrike" cap="none" normalizeH="0" baseline="0" smtClean="0">
                <a:ln>
                  <a:noFill/>
                </a:ln>
                <a:solidFill>
                  <a:schemeClr val="tx1"/>
                </a:solidFill>
                <a:effectLst/>
                <a:latin typeface="Arial" pitchFamily="34" charset="0"/>
                <a:cs typeface="Arial" pitchFamily="34" charset="0"/>
              </a:endParaRPr>
            </a:p>
          </p:txBody>
        </p:sp>
        <p:sp>
          <p:nvSpPr>
            <p:cNvPr id="2054" name="Elipse 26"/>
            <p:cNvSpPr>
              <a:spLocks noChangeArrowheads="1"/>
            </p:cNvSpPr>
            <p:nvPr/>
          </p:nvSpPr>
          <p:spPr bwMode="auto">
            <a:xfrm>
              <a:off x="0" y="0"/>
              <a:ext cx="574040" cy="574040"/>
            </a:xfrm>
            <a:prstGeom prst="ellipse">
              <a:avLst/>
            </a:prstGeom>
            <a:solidFill>
              <a:srgbClr val="FFFFFF"/>
            </a:solidFill>
            <a:ln w="28575">
              <a:solidFill>
                <a:schemeClr val="tx1"/>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Arial Narrow" pitchFamily="34" charset="0"/>
                  <a:ea typeface="Times New Roman" pitchFamily="18" charset="0"/>
                  <a:cs typeface="Times New Roman" pitchFamily="18" charset="0"/>
                </a:rPr>
                <a:t>Guest</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2053" name="Elipse 27"/>
            <p:cNvSpPr>
              <a:spLocks noChangeArrowheads="1"/>
            </p:cNvSpPr>
            <p:nvPr/>
          </p:nvSpPr>
          <p:spPr bwMode="auto">
            <a:xfrm>
              <a:off x="0" y="3314700"/>
              <a:ext cx="574040" cy="574040"/>
            </a:xfrm>
            <a:prstGeom prst="ellipse">
              <a:avLst/>
            </a:prstGeom>
            <a:solidFill>
              <a:srgbClr val="FFFFFF"/>
            </a:solidFill>
            <a:ln w="28575">
              <a:solidFill>
                <a:schemeClr val="tx1"/>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rgbClr val="000000"/>
                  </a:solidFill>
                  <a:effectLst/>
                  <a:latin typeface="Arial Narrow" pitchFamily="34" charset="0"/>
                  <a:ea typeface="Times New Roman" pitchFamily="18" charset="0"/>
                  <a:cs typeface="Times New Roman" pitchFamily="18" charset="0"/>
                </a:rPr>
                <a:t>Guest</a:t>
              </a:r>
              <a:endParaRPr kumimoji="0" lang="en-US" b="1" i="0" u="none" strike="noStrike" cap="none" normalizeH="0" baseline="0" smtClean="0">
                <a:ln>
                  <a:noFill/>
                </a:ln>
                <a:solidFill>
                  <a:schemeClr val="tx1"/>
                </a:solidFill>
                <a:effectLst/>
                <a:latin typeface="Arial" pitchFamily="34" charset="0"/>
                <a:cs typeface="Arial" pitchFamily="34" charset="0"/>
              </a:endParaRPr>
            </a:p>
          </p:txBody>
        </p:sp>
        <p:sp>
          <p:nvSpPr>
            <p:cNvPr id="2052" name="Elipse 28"/>
            <p:cNvSpPr>
              <a:spLocks noChangeArrowheads="1"/>
            </p:cNvSpPr>
            <p:nvPr/>
          </p:nvSpPr>
          <p:spPr bwMode="auto">
            <a:xfrm>
              <a:off x="4800600" y="1727200"/>
              <a:ext cx="574040" cy="574040"/>
            </a:xfrm>
            <a:prstGeom prst="ellipse">
              <a:avLst/>
            </a:prstGeom>
            <a:solidFill>
              <a:srgbClr val="FFFFFF"/>
            </a:solidFill>
            <a:ln w="28575">
              <a:solidFill>
                <a:schemeClr val="tx1"/>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smtClean="0">
                  <a:ln>
                    <a:noFill/>
                  </a:ln>
                  <a:solidFill>
                    <a:srgbClr val="000000"/>
                  </a:solidFill>
                  <a:effectLst/>
                  <a:latin typeface="Arial Narrow" pitchFamily="34" charset="0"/>
                  <a:ea typeface="Times New Roman" pitchFamily="18" charset="0"/>
                  <a:cs typeface="Times New Roman" pitchFamily="18" charset="0"/>
                </a:rPr>
                <a:t>Host</a:t>
              </a:r>
              <a:endParaRPr kumimoji="0" lang="es-ES" b="1" i="0" u="none" strike="noStrike" cap="none" normalizeH="0" baseline="0" smtClean="0">
                <a:ln>
                  <a:noFill/>
                </a:ln>
                <a:solidFill>
                  <a:schemeClr val="tx1"/>
                </a:solidFill>
                <a:effectLst/>
                <a:latin typeface="Arial" pitchFamily="34" charset="0"/>
                <a:cs typeface="Arial" pitchFamily="34" charset="0"/>
              </a:endParaRPr>
            </a:p>
          </p:txBody>
        </p:sp>
        <p:sp>
          <p:nvSpPr>
            <p:cNvPr id="2051" name="Elipse 29"/>
            <p:cNvSpPr>
              <a:spLocks noChangeArrowheads="1"/>
            </p:cNvSpPr>
            <p:nvPr/>
          </p:nvSpPr>
          <p:spPr bwMode="auto">
            <a:xfrm>
              <a:off x="4800600" y="0"/>
              <a:ext cx="574040" cy="574040"/>
            </a:xfrm>
            <a:prstGeom prst="ellipse">
              <a:avLst/>
            </a:prstGeom>
            <a:solidFill>
              <a:srgbClr val="FFFFFF"/>
            </a:solidFill>
            <a:ln w="28575">
              <a:solidFill>
                <a:schemeClr val="tx1"/>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smtClean="0">
                  <a:ln>
                    <a:noFill/>
                  </a:ln>
                  <a:solidFill>
                    <a:srgbClr val="000000"/>
                  </a:solidFill>
                  <a:effectLst/>
                  <a:latin typeface="Arial Narrow" pitchFamily="34" charset="0"/>
                  <a:ea typeface="Times New Roman" pitchFamily="18" charset="0"/>
                  <a:cs typeface="Times New Roman" pitchFamily="18" charset="0"/>
                </a:rPr>
                <a:t>Host</a:t>
              </a:r>
              <a:endParaRPr kumimoji="0" lang="es-ES" b="1" i="0" u="none" strike="noStrike" cap="none" normalizeH="0" baseline="0" smtClean="0">
                <a:ln>
                  <a:noFill/>
                </a:ln>
                <a:solidFill>
                  <a:schemeClr val="tx1"/>
                </a:solidFill>
                <a:effectLst/>
                <a:latin typeface="Arial" pitchFamily="34" charset="0"/>
                <a:cs typeface="Arial" pitchFamily="34" charset="0"/>
              </a:endParaRPr>
            </a:p>
          </p:txBody>
        </p:sp>
        <p:sp>
          <p:nvSpPr>
            <p:cNvPr id="2050" name="Elipse 30"/>
            <p:cNvSpPr>
              <a:spLocks noChangeArrowheads="1"/>
            </p:cNvSpPr>
            <p:nvPr/>
          </p:nvSpPr>
          <p:spPr bwMode="auto">
            <a:xfrm>
              <a:off x="4800600" y="3314700"/>
              <a:ext cx="574040" cy="574040"/>
            </a:xfrm>
            <a:prstGeom prst="ellipse">
              <a:avLst/>
            </a:prstGeom>
            <a:solidFill>
              <a:srgbClr val="FFFFFF"/>
            </a:solidFill>
            <a:ln w="28575">
              <a:solidFill>
                <a:schemeClr val="tx1"/>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smtClean="0">
                  <a:ln>
                    <a:noFill/>
                  </a:ln>
                  <a:solidFill>
                    <a:srgbClr val="000000"/>
                  </a:solidFill>
                  <a:effectLst/>
                  <a:latin typeface="Arial Narrow" pitchFamily="34" charset="0"/>
                  <a:ea typeface="Times New Roman" pitchFamily="18" charset="0"/>
                  <a:cs typeface="Times New Roman" pitchFamily="18" charset="0"/>
                </a:rPr>
                <a:t>Host</a:t>
              </a:r>
              <a:endParaRPr kumimoji="0" lang="es-ES" b="1"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96652"/>
            <a:ext cx="7772400" cy="1143000"/>
          </a:xfrm>
        </p:spPr>
        <p:txBody>
          <a:bodyPr/>
          <a:lstStyle/>
          <a:p>
            <a:r>
              <a:rPr lang="en-US" noProof="0" dirty="0" smtClean="0"/>
              <a:t>Blockchain network </a:t>
            </a:r>
            <a:br>
              <a:rPr lang="en-US" noProof="0" dirty="0" smtClean="0"/>
            </a:br>
            <a:r>
              <a:rPr lang="en-US" sz="2800" noProof="0" dirty="0" smtClean="0"/>
              <a:t>(e.g., Winding Tree)</a:t>
            </a:r>
            <a:endParaRPr lang="en-US" noProof="0" dirty="0"/>
          </a:p>
        </p:txBody>
      </p:sp>
      <p:sp>
        <p:nvSpPr>
          <p:cNvPr id="206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19"/>
          <p:cNvGrpSpPr>
            <a:grpSpLocks/>
          </p:cNvGrpSpPr>
          <p:nvPr/>
        </p:nvGrpSpPr>
        <p:grpSpPr bwMode="auto">
          <a:xfrm>
            <a:off x="1065980" y="1445992"/>
            <a:ext cx="6926400" cy="4730400"/>
            <a:chOff x="4449" y="11488"/>
            <a:chExt cx="5245" cy="3828"/>
          </a:xfrm>
        </p:grpSpPr>
        <p:sp>
          <p:nvSpPr>
            <p:cNvPr id="12" name="Conector recto 34"/>
            <p:cNvSpPr>
              <a:spLocks noChangeShapeType="1"/>
            </p:cNvSpPr>
            <p:nvPr/>
          </p:nvSpPr>
          <p:spPr bwMode="auto">
            <a:xfrm flipH="1" flipV="1">
              <a:off x="4784" y="11796"/>
              <a:ext cx="4599" cy="11"/>
            </a:xfrm>
            <a:prstGeom prst="line">
              <a:avLst/>
            </a:prstGeom>
            <a:noFill/>
            <a:ln w="28575">
              <a:solidFill>
                <a:schemeClr val="tx1"/>
              </a:solidFill>
              <a:prstDash val="lgDash"/>
              <a:miter lim="800000"/>
              <a:headEnd/>
              <a:tailEnd/>
            </a:ln>
          </p:spPr>
          <p:txBody>
            <a:bodyPr vert="horz" wrap="none" lIns="0" tIns="0" rIns="0" bIns="0" numCol="1" anchor="ctr" anchorCtr="0" compatLnSpc="1">
              <a:prstTxWarp prst="textNoShape">
                <a:avLst/>
              </a:prstTxWarp>
            </a:bodyPr>
            <a:lstStyle/>
            <a:p>
              <a:pPr>
                <a:buNone/>
              </a:pPr>
              <a:endParaRPr lang="en-US" b="1">
                <a:solidFill>
                  <a:schemeClr val="bg1"/>
                </a:solidFill>
              </a:endParaRPr>
            </a:p>
          </p:txBody>
        </p:sp>
        <p:sp>
          <p:nvSpPr>
            <p:cNvPr id="13" name="Conector recto 34"/>
            <p:cNvSpPr>
              <a:spLocks noChangeShapeType="1"/>
            </p:cNvSpPr>
            <p:nvPr/>
          </p:nvSpPr>
          <p:spPr bwMode="auto">
            <a:xfrm flipH="1">
              <a:off x="4784" y="11796"/>
              <a:ext cx="4599" cy="1630"/>
            </a:xfrm>
            <a:prstGeom prst="line">
              <a:avLst/>
            </a:prstGeom>
            <a:noFill/>
            <a:ln w="28575">
              <a:solidFill>
                <a:schemeClr val="tx1"/>
              </a:solidFill>
              <a:prstDash val="lgDash"/>
              <a:miter lim="800000"/>
              <a:headEnd/>
              <a:tailEnd/>
            </a:ln>
          </p:spPr>
          <p:txBody>
            <a:bodyPr vert="horz" wrap="none" lIns="0" tIns="0" rIns="0" bIns="0" numCol="1" anchor="ctr" anchorCtr="0" compatLnSpc="1">
              <a:prstTxWarp prst="textNoShape">
                <a:avLst/>
              </a:prstTxWarp>
            </a:bodyPr>
            <a:lstStyle/>
            <a:p>
              <a:pPr>
                <a:buNone/>
              </a:pPr>
              <a:endParaRPr lang="en-US" b="1">
                <a:solidFill>
                  <a:schemeClr val="bg1"/>
                </a:solidFill>
              </a:endParaRPr>
            </a:p>
          </p:txBody>
        </p:sp>
        <p:sp>
          <p:nvSpPr>
            <p:cNvPr id="14" name="Conector recto 33"/>
            <p:cNvSpPr>
              <a:spLocks noChangeShapeType="1"/>
            </p:cNvSpPr>
            <p:nvPr/>
          </p:nvSpPr>
          <p:spPr bwMode="auto">
            <a:xfrm>
              <a:off x="4784" y="11796"/>
              <a:ext cx="4559" cy="3195"/>
            </a:xfrm>
            <a:prstGeom prst="line">
              <a:avLst/>
            </a:prstGeom>
            <a:noFill/>
            <a:ln w="28575">
              <a:solidFill>
                <a:schemeClr val="tx1"/>
              </a:solidFill>
              <a:prstDash val="lgDash"/>
              <a:miter lim="800000"/>
              <a:headEnd/>
              <a:tailEnd/>
            </a:ln>
          </p:spPr>
          <p:txBody>
            <a:bodyPr vert="horz" wrap="none" lIns="0" tIns="0" rIns="0" bIns="0" numCol="1" anchor="ctr" anchorCtr="0" compatLnSpc="1">
              <a:prstTxWarp prst="textNoShape">
                <a:avLst/>
              </a:prstTxWarp>
            </a:bodyPr>
            <a:lstStyle/>
            <a:p>
              <a:pPr>
                <a:buNone/>
              </a:pPr>
              <a:endParaRPr lang="en-US" b="1">
                <a:solidFill>
                  <a:schemeClr val="bg1"/>
                </a:solidFill>
              </a:endParaRPr>
            </a:p>
          </p:txBody>
        </p:sp>
        <p:sp>
          <p:nvSpPr>
            <p:cNvPr id="15" name="Conector recto 34"/>
            <p:cNvSpPr>
              <a:spLocks noChangeShapeType="1"/>
            </p:cNvSpPr>
            <p:nvPr/>
          </p:nvSpPr>
          <p:spPr bwMode="auto">
            <a:xfrm flipH="1" flipV="1">
              <a:off x="4784" y="13491"/>
              <a:ext cx="4587" cy="1505"/>
            </a:xfrm>
            <a:prstGeom prst="line">
              <a:avLst/>
            </a:prstGeom>
            <a:noFill/>
            <a:ln w="28575">
              <a:solidFill>
                <a:schemeClr val="tx1"/>
              </a:solidFill>
              <a:prstDash val="lgDash"/>
              <a:miter lim="800000"/>
              <a:headEnd/>
              <a:tailEnd/>
            </a:ln>
          </p:spPr>
          <p:txBody>
            <a:bodyPr vert="horz" wrap="none" lIns="0" tIns="0" rIns="0" bIns="0" numCol="1" anchor="ctr" anchorCtr="0" compatLnSpc="1">
              <a:prstTxWarp prst="textNoShape">
                <a:avLst/>
              </a:prstTxWarp>
            </a:bodyPr>
            <a:lstStyle/>
            <a:p>
              <a:pPr>
                <a:buNone/>
              </a:pPr>
              <a:endParaRPr lang="en-US" b="1">
                <a:solidFill>
                  <a:schemeClr val="bg1"/>
                </a:solidFill>
              </a:endParaRPr>
            </a:p>
          </p:txBody>
        </p:sp>
        <p:sp>
          <p:nvSpPr>
            <p:cNvPr id="16" name="Conector recto 34"/>
            <p:cNvSpPr>
              <a:spLocks noChangeShapeType="1"/>
            </p:cNvSpPr>
            <p:nvPr/>
          </p:nvSpPr>
          <p:spPr bwMode="auto">
            <a:xfrm flipH="1">
              <a:off x="4784" y="13426"/>
              <a:ext cx="4587" cy="1664"/>
            </a:xfrm>
            <a:prstGeom prst="line">
              <a:avLst/>
            </a:prstGeom>
            <a:noFill/>
            <a:ln w="28575">
              <a:solidFill>
                <a:schemeClr val="tx1"/>
              </a:solidFill>
              <a:prstDash val="lgDash"/>
              <a:miter lim="800000"/>
              <a:headEnd/>
              <a:tailEnd/>
            </a:ln>
          </p:spPr>
          <p:txBody>
            <a:bodyPr vert="horz" wrap="none" lIns="0" tIns="0" rIns="0" bIns="0" numCol="1" anchor="ctr" anchorCtr="0" compatLnSpc="1">
              <a:prstTxWarp prst="textNoShape">
                <a:avLst/>
              </a:prstTxWarp>
            </a:bodyPr>
            <a:lstStyle/>
            <a:p>
              <a:pPr>
                <a:buNone/>
              </a:pPr>
              <a:endParaRPr lang="en-US" b="1">
                <a:solidFill>
                  <a:schemeClr val="bg1"/>
                </a:solidFill>
              </a:endParaRPr>
            </a:p>
          </p:txBody>
        </p:sp>
        <p:sp>
          <p:nvSpPr>
            <p:cNvPr id="17" name="Conector recto 34"/>
            <p:cNvSpPr>
              <a:spLocks noChangeShapeType="1"/>
            </p:cNvSpPr>
            <p:nvPr/>
          </p:nvSpPr>
          <p:spPr bwMode="auto">
            <a:xfrm flipH="1">
              <a:off x="4772" y="15090"/>
              <a:ext cx="4611" cy="1"/>
            </a:xfrm>
            <a:prstGeom prst="line">
              <a:avLst/>
            </a:prstGeom>
            <a:noFill/>
            <a:ln w="28575">
              <a:solidFill>
                <a:schemeClr val="tx1"/>
              </a:solidFill>
              <a:prstDash val="lgDash"/>
              <a:miter lim="800000"/>
              <a:headEnd/>
              <a:tailEnd/>
            </a:ln>
          </p:spPr>
          <p:txBody>
            <a:bodyPr vert="horz" wrap="none" lIns="0" tIns="0" rIns="0" bIns="0" numCol="1" anchor="ctr" anchorCtr="0" compatLnSpc="1">
              <a:prstTxWarp prst="textNoShape">
                <a:avLst/>
              </a:prstTxWarp>
            </a:bodyPr>
            <a:lstStyle/>
            <a:p>
              <a:pPr>
                <a:buNone/>
              </a:pPr>
              <a:endParaRPr lang="en-US" b="1">
                <a:solidFill>
                  <a:schemeClr val="bg1"/>
                </a:solidFill>
              </a:endParaRPr>
            </a:p>
          </p:txBody>
        </p:sp>
        <p:sp>
          <p:nvSpPr>
            <p:cNvPr id="18" name="Conector recto 34"/>
            <p:cNvSpPr>
              <a:spLocks noChangeShapeType="1"/>
            </p:cNvSpPr>
            <p:nvPr/>
          </p:nvSpPr>
          <p:spPr bwMode="auto">
            <a:xfrm flipH="1" flipV="1">
              <a:off x="4772" y="11807"/>
              <a:ext cx="4611" cy="1619"/>
            </a:xfrm>
            <a:prstGeom prst="line">
              <a:avLst/>
            </a:prstGeom>
            <a:noFill/>
            <a:ln w="28575">
              <a:solidFill>
                <a:schemeClr val="tx1"/>
              </a:solidFill>
              <a:prstDash val="lgDash"/>
              <a:miter lim="800000"/>
              <a:headEnd/>
              <a:tailEnd/>
            </a:ln>
          </p:spPr>
          <p:txBody>
            <a:bodyPr vert="horz" wrap="none" lIns="0" tIns="0" rIns="0" bIns="0" numCol="1" anchor="ctr" anchorCtr="0" compatLnSpc="1">
              <a:prstTxWarp prst="textNoShape">
                <a:avLst/>
              </a:prstTxWarp>
            </a:bodyPr>
            <a:lstStyle/>
            <a:p>
              <a:pPr>
                <a:buNone/>
              </a:pPr>
              <a:endParaRPr lang="en-US" b="1">
                <a:solidFill>
                  <a:schemeClr val="bg1"/>
                </a:solidFill>
              </a:endParaRPr>
            </a:p>
          </p:txBody>
        </p:sp>
        <p:sp>
          <p:nvSpPr>
            <p:cNvPr id="19" name="Conector recto 34"/>
            <p:cNvSpPr>
              <a:spLocks noChangeShapeType="1"/>
            </p:cNvSpPr>
            <p:nvPr/>
          </p:nvSpPr>
          <p:spPr bwMode="auto">
            <a:xfrm flipH="1">
              <a:off x="4784" y="11807"/>
              <a:ext cx="4599" cy="3189"/>
            </a:xfrm>
            <a:prstGeom prst="line">
              <a:avLst/>
            </a:prstGeom>
            <a:noFill/>
            <a:ln w="28575">
              <a:solidFill>
                <a:schemeClr val="tx1"/>
              </a:solidFill>
              <a:prstDash val="lgDash"/>
              <a:miter lim="800000"/>
              <a:headEnd/>
              <a:tailEnd/>
            </a:ln>
          </p:spPr>
          <p:txBody>
            <a:bodyPr vert="horz" wrap="none" lIns="0" tIns="0" rIns="0" bIns="0" numCol="1" anchor="ctr" anchorCtr="0" compatLnSpc="1">
              <a:prstTxWarp prst="textNoShape">
                <a:avLst/>
              </a:prstTxWarp>
            </a:bodyPr>
            <a:lstStyle/>
            <a:p>
              <a:pPr>
                <a:buNone/>
              </a:pPr>
              <a:endParaRPr lang="en-US" b="1">
                <a:solidFill>
                  <a:schemeClr val="bg1"/>
                </a:solidFill>
              </a:endParaRPr>
            </a:p>
          </p:txBody>
        </p:sp>
        <p:sp>
          <p:nvSpPr>
            <p:cNvPr id="20" name="Conector recto 35"/>
            <p:cNvSpPr>
              <a:spLocks noChangeShapeType="1"/>
            </p:cNvSpPr>
            <p:nvPr/>
          </p:nvSpPr>
          <p:spPr bwMode="auto">
            <a:xfrm flipH="1">
              <a:off x="4784" y="13426"/>
              <a:ext cx="4528" cy="0"/>
            </a:xfrm>
            <a:prstGeom prst="line">
              <a:avLst/>
            </a:prstGeom>
            <a:noFill/>
            <a:ln w="28575">
              <a:solidFill>
                <a:schemeClr val="tx1"/>
              </a:solidFill>
              <a:prstDash val="lgDash"/>
              <a:miter lim="800000"/>
              <a:headEnd/>
              <a:tailEnd/>
            </a:ln>
          </p:spPr>
          <p:txBody>
            <a:bodyPr vert="horz" wrap="none" lIns="0" tIns="0" rIns="0" bIns="0" numCol="1" anchor="ctr" anchorCtr="0" compatLnSpc="1">
              <a:prstTxWarp prst="textNoShape">
                <a:avLst/>
              </a:prstTxWarp>
            </a:bodyPr>
            <a:lstStyle/>
            <a:p>
              <a:pPr>
                <a:buNone/>
              </a:pPr>
              <a:endParaRPr lang="en-US" b="1">
                <a:solidFill>
                  <a:schemeClr val="bg1"/>
                </a:solidFill>
              </a:endParaRPr>
            </a:p>
          </p:txBody>
        </p:sp>
        <p:sp>
          <p:nvSpPr>
            <p:cNvPr id="21" name="Elipse 37"/>
            <p:cNvSpPr>
              <a:spLocks noChangeArrowheads="1"/>
            </p:cNvSpPr>
            <p:nvPr/>
          </p:nvSpPr>
          <p:spPr bwMode="auto">
            <a:xfrm>
              <a:off x="4449" y="13176"/>
              <a:ext cx="560" cy="565"/>
            </a:xfrm>
            <a:prstGeom prst="ellipse">
              <a:avLst/>
            </a:prstGeom>
            <a:solidFill>
              <a:srgbClr val="FFFFFF"/>
            </a:solidFill>
            <a:ln w="28575">
              <a:solidFill>
                <a:schemeClr val="tx1"/>
              </a:solidFill>
              <a:miter lim="800000"/>
              <a:headEnd/>
              <a:tailEnd/>
            </a:ln>
          </p:spPr>
          <p:txBody>
            <a:bodyPr vert="horz" wrap="none" lIns="0" tIns="0" rIns="0" bIns="0" numCol="1" anchor="ctr" anchorCtr="0" compatLnSpc="1">
              <a:prstTxWarp prst="textNoShape">
                <a:avLst/>
              </a:prstTxWarp>
            </a:bodyPr>
            <a:lstStyle/>
            <a:p>
              <a:pPr marL="0" lvl="0" indent="0" eaLnBrk="1" fontAlgn="base" latinLnBrk="0" hangingPunct="1">
                <a:lnSpc>
                  <a:spcPct val="100000"/>
                </a:lnSpc>
                <a:spcBef>
                  <a:spcPts val="600"/>
                </a:spcBef>
                <a:spcAft>
                  <a:spcPts val="200"/>
                </a:spcAft>
                <a:buNone/>
                <a:tabLst/>
              </a:pPr>
              <a:r>
                <a:rPr kumimoji="0" lang="es-ES" b="1" i="0" u="none" strike="noStrike" cap="none" normalizeH="0" baseline="0" dirty="0" err="1" smtClean="0">
                  <a:ln>
                    <a:noFill/>
                  </a:ln>
                  <a:solidFill>
                    <a:schemeClr val="bg1"/>
                  </a:solidFill>
                  <a:effectLst/>
                  <a:latin typeface="Arial Narrow" pitchFamily="34" charset="0"/>
                  <a:ea typeface="SimSun" pitchFamily="2" charset="-122"/>
                  <a:cs typeface="Arial" pitchFamily="34" charset="0"/>
                </a:rPr>
                <a:t>Guest</a:t>
              </a:r>
              <a:endParaRPr kumimoji="0" lang="es-ES" b="1" i="0" u="none" strike="noStrike" cap="none" normalizeH="0" baseline="0" dirty="0" smtClean="0">
                <a:ln>
                  <a:noFill/>
                </a:ln>
                <a:solidFill>
                  <a:schemeClr val="bg1"/>
                </a:solidFill>
                <a:effectLst/>
                <a:latin typeface="Arial" pitchFamily="34" charset="0"/>
                <a:cs typeface="Arial" pitchFamily="34" charset="0"/>
              </a:endParaRPr>
            </a:p>
          </p:txBody>
        </p:sp>
        <p:sp>
          <p:nvSpPr>
            <p:cNvPr id="22" name="Elipse 38"/>
            <p:cNvSpPr>
              <a:spLocks noChangeArrowheads="1"/>
            </p:cNvSpPr>
            <p:nvPr/>
          </p:nvSpPr>
          <p:spPr bwMode="auto">
            <a:xfrm>
              <a:off x="4449" y="11488"/>
              <a:ext cx="560" cy="565"/>
            </a:xfrm>
            <a:prstGeom prst="ellipse">
              <a:avLst/>
            </a:prstGeom>
            <a:solidFill>
              <a:srgbClr val="FFFFFF"/>
            </a:solidFill>
            <a:ln w="28575">
              <a:solidFill>
                <a:schemeClr val="tx1"/>
              </a:solidFill>
              <a:miter lim="800000"/>
              <a:headEnd/>
              <a:tailEnd/>
            </a:ln>
          </p:spPr>
          <p:txBody>
            <a:bodyPr vert="horz" wrap="none" lIns="0" tIns="0" rIns="0" bIns="0" numCol="1" anchor="ctr" anchorCtr="0" compatLnSpc="1">
              <a:prstTxWarp prst="textNoShape">
                <a:avLst/>
              </a:prstTxWarp>
            </a:bodyPr>
            <a:lstStyle/>
            <a:p>
              <a:pPr marL="0" lvl="0" indent="0" eaLnBrk="1" fontAlgn="base" latinLnBrk="0" hangingPunct="1">
                <a:lnSpc>
                  <a:spcPct val="100000"/>
                </a:lnSpc>
                <a:spcBef>
                  <a:spcPts val="600"/>
                </a:spcBef>
                <a:spcAft>
                  <a:spcPts val="200"/>
                </a:spcAft>
                <a:buNone/>
                <a:tabLst/>
              </a:pPr>
              <a:r>
                <a:rPr kumimoji="0" lang="es-ES" b="1" i="0" u="none" strike="noStrike" cap="none" normalizeH="0" baseline="0" dirty="0" err="1" smtClean="0">
                  <a:ln>
                    <a:noFill/>
                  </a:ln>
                  <a:solidFill>
                    <a:schemeClr val="bg1"/>
                  </a:solidFill>
                  <a:effectLst/>
                  <a:latin typeface="Arial Narrow" pitchFamily="34" charset="0"/>
                  <a:ea typeface="SimSun" pitchFamily="2" charset="-122"/>
                  <a:cs typeface="Arial" pitchFamily="34" charset="0"/>
                </a:rPr>
                <a:t>Guest</a:t>
              </a:r>
              <a:endParaRPr kumimoji="0" lang="es-ES" b="1" i="0" u="none" strike="noStrike" cap="none" normalizeH="0" baseline="0" dirty="0" smtClean="0">
                <a:ln>
                  <a:noFill/>
                </a:ln>
                <a:solidFill>
                  <a:schemeClr val="bg1"/>
                </a:solidFill>
                <a:effectLst/>
                <a:latin typeface="Arial" pitchFamily="34" charset="0"/>
                <a:cs typeface="Arial" pitchFamily="34" charset="0"/>
              </a:endParaRPr>
            </a:p>
          </p:txBody>
        </p:sp>
        <p:sp>
          <p:nvSpPr>
            <p:cNvPr id="23" name="Elipse 39"/>
            <p:cNvSpPr>
              <a:spLocks noChangeArrowheads="1"/>
            </p:cNvSpPr>
            <p:nvPr/>
          </p:nvSpPr>
          <p:spPr bwMode="auto">
            <a:xfrm>
              <a:off x="4449" y="14751"/>
              <a:ext cx="560" cy="565"/>
            </a:xfrm>
            <a:prstGeom prst="ellipse">
              <a:avLst/>
            </a:prstGeom>
            <a:solidFill>
              <a:srgbClr val="FFFFFF"/>
            </a:solidFill>
            <a:ln w="28575">
              <a:solidFill>
                <a:schemeClr val="tx1"/>
              </a:solidFill>
              <a:miter lim="800000"/>
              <a:headEnd/>
              <a:tailEnd/>
            </a:ln>
          </p:spPr>
          <p:txBody>
            <a:bodyPr vert="horz" wrap="none" lIns="0" tIns="0" rIns="0" bIns="0" numCol="1" anchor="ctr" anchorCtr="0" compatLnSpc="1">
              <a:prstTxWarp prst="textNoShape">
                <a:avLst/>
              </a:prstTxWarp>
            </a:bodyPr>
            <a:lstStyle/>
            <a:p>
              <a:pPr marL="0" lvl="0" indent="0" eaLnBrk="1" fontAlgn="base" latinLnBrk="0" hangingPunct="1">
                <a:lnSpc>
                  <a:spcPct val="100000"/>
                </a:lnSpc>
                <a:spcBef>
                  <a:spcPts val="600"/>
                </a:spcBef>
                <a:spcAft>
                  <a:spcPts val="200"/>
                </a:spcAft>
                <a:buNone/>
                <a:tabLst/>
              </a:pPr>
              <a:r>
                <a:rPr kumimoji="0" lang="es-ES" b="1" i="0" u="none" strike="noStrike" cap="none" normalizeH="0" baseline="0" dirty="0" err="1" smtClean="0">
                  <a:ln>
                    <a:noFill/>
                  </a:ln>
                  <a:solidFill>
                    <a:schemeClr val="bg1"/>
                  </a:solidFill>
                  <a:effectLst/>
                  <a:latin typeface="Arial Narrow" pitchFamily="34" charset="0"/>
                  <a:ea typeface="SimSun" pitchFamily="2" charset="-122"/>
                  <a:cs typeface="Arial" pitchFamily="34" charset="0"/>
                </a:rPr>
                <a:t>Guest</a:t>
              </a:r>
              <a:endParaRPr kumimoji="0" lang="es-ES" b="1" i="0" u="none" strike="noStrike" cap="none" normalizeH="0" baseline="0" dirty="0" smtClean="0">
                <a:ln>
                  <a:noFill/>
                </a:ln>
                <a:solidFill>
                  <a:schemeClr val="bg1"/>
                </a:solidFill>
                <a:effectLst/>
                <a:latin typeface="Arial" pitchFamily="34" charset="0"/>
                <a:cs typeface="Arial" pitchFamily="34" charset="0"/>
              </a:endParaRPr>
            </a:p>
          </p:txBody>
        </p:sp>
        <p:sp>
          <p:nvSpPr>
            <p:cNvPr id="24" name="Elipse 40"/>
            <p:cNvSpPr>
              <a:spLocks noChangeArrowheads="1"/>
            </p:cNvSpPr>
            <p:nvPr/>
          </p:nvSpPr>
          <p:spPr bwMode="auto">
            <a:xfrm>
              <a:off x="9134" y="13184"/>
              <a:ext cx="560" cy="565"/>
            </a:xfrm>
            <a:prstGeom prst="ellipse">
              <a:avLst/>
            </a:prstGeom>
            <a:solidFill>
              <a:srgbClr val="FFFFFF"/>
            </a:solidFill>
            <a:ln w="28575">
              <a:solidFill>
                <a:schemeClr val="tx1"/>
              </a:solidFill>
              <a:miter lim="800000"/>
              <a:headEnd/>
              <a:tailEnd/>
            </a:ln>
          </p:spPr>
          <p:txBody>
            <a:bodyPr vert="horz" wrap="none" lIns="0" tIns="0" rIns="0" bIns="0" numCol="1" anchor="ctr" anchorCtr="0" compatLnSpc="1">
              <a:prstTxWarp prst="textNoShape">
                <a:avLst/>
              </a:prstTxWarp>
            </a:bodyPr>
            <a:lstStyle/>
            <a:p>
              <a:pPr marL="0" lvl="0" indent="0" eaLnBrk="1" fontAlgn="base" latinLnBrk="0" hangingPunct="1">
                <a:lnSpc>
                  <a:spcPct val="100000"/>
                </a:lnSpc>
                <a:spcBef>
                  <a:spcPts val="600"/>
                </a:spcBef>
                <a:spcAft>
                  <a:spcPts val="200"/>
                </a:spcAft>
                <a:buNone/>
                <a:tabLst/>
              </a:pPr>
              <a:r>
                <a:rPr kumimoji="0" lang="es-ES" b="1" i="0" u="none" strike="noStrike" cap="none" normalizeH="0" baseline="0" dirty="0" smtClean="0">
                  <a:ln>
                    <a:noFill/>
                  </a:ln>
                  <a:solidFill>
                    <a:schemeClr val="bg1"/>
                  </a:solidFill>
                  <a:effectLst/>
                  <a:latin typeface="Arial Narrow" pitchFamily="34" charset="0"/>
                  <a:ea typeface="SimSun" pitchFamily="2" charset="-122"/>
                  <a:cs typeface="Arial" pitchFamily="34" charset="0"/>
                </a:rPr>
                <a:t>Host</a:t>
              </a:r>
              <a:endParaRPr kumimoji="0" lang="es-ES" b="1" i="0" u="none" strike="noStrike" cap="none" normalizeH="0" baseline="0" dirty="0" smtClean="0">
                <a:ln>
                  <a:noFill/>
                </a:ln>
                <a:solidFill>
                  <a:schemeClr val="bg1"/>
                </a:solidFill>
                <a:effectLst/>
                <a:latin typeface="Arial" pitchFamily="34" charset="0"/>
                <a:cs typeface="Arial" pitchFamily="34" charset="0"/>
              </a:endParaRPr>
            </a:p>
          </p:txBody>
        </p:sp>
        <p:sp>
          <p:nvSpPr>
            <p:cNvPr id="25" name="Elipse 41"/>
            <p:cNvSpPr>
              <a:spLocks noChangeArrowheads="1"/>
            </p:cNvSpPr>
            <p:nvPr/>
          </p:nvSpPr>
          <p:spPr bwMode="auto">
            <a:xfrm>
              <a:off x="9134" y="11488"/>
              <a:ext cx="560" cy="565"/>
            </a:xfrm>
            <a:prstGeom prst="ellipse">
              <a:avLst/>
            </a:prstGeom>
            <a:solidFill>
              <a:srgbClr val="FFFFFF"/>
            </a:solidFill>
            <a:ln w="28575">
              <a:solidFill>
                <a:schemeClr val="tx1"/>
              </a:solidFill>
              <a:miter lim="800000"/>
              <a:headEnd/>
              <a:tailEnd/>
            </a:ln>
          </p:spPr>
          <p:txBody>
            <a:bodyPr vert="horz" wrap="none" lIns="0" tIns="0" rIns="0" bIns="0" numCol="1" anchor="ctr" anchorCtr="0" compatLnSpc="1">
              <a:prstTxWarp prst="textNoShape">
                <a:avLst/>
              </a:prstTxWarp>
            </a:bodyPr>
            <a:lstStyle/>
            <a:p>
              <a:pPr marL="0" lvl="0" indent="0" eaLnBrk="1" fontAlgn="base" latinLnBrk="0" hangingPunct="1">
                <a:lnSpc>
                  <a:spcPct val="100000"/>
                </a:lnSpc>
                <a:spcBef>
                  <a:spcPts val="600"/>
                </a:spcBef>
                <a:spcAft>
                  <a:spcPts val="200"/>
                </a:spcAft>
                <a:buNone/>
                <a:tabLst/>
              </a:pPr>
              <a:r>
                <a:rPr kumimoji="0" lang="es-ES" b="1" i="0" u="none" strike="noStrike" cap="none" normalizeH="0" baseline="0" dirty="0" smtClean="0">
                  <a:ln>
                    <a:noFill/>
                  </a:ln>
                  <a:solidFill>
                    <a:schemeClr val="bg1"/>
                  </a:solidFill>
                  <a:effectLst/>
                  <a:latin typeface="Arial Narrow" pitchFamily="34" charset="0"/>
                  <a:ea typeface="SimSun" pitchFamily="2" charset="-122"/>
                  <a:cs typeface="Arial" pitchFamily="34" charset="0"/>
                </a:rPr>
                <a:t>Host</a:t>
              </a:r>
              <a:endParaRPr kumimoji="0" lang="es-ES" b="1" i="0" u="none" strike="noStrike" cap="none" normalizeH="0" baseline="0" dirty="0" smtClean="0">
                <a:ln>
                  <a:noFill/>
                </a:ln>
                <a:solidFill>
                  <a:schemeClr val="bg1"/>
                </a:solidFill>
                <a:effectLst/>
                <a:latin typeface="Arial" pitchFamily="34" charset="0"/>
                <a:cs typeface="Arial" pitchFamily="34" charset="0"/>
              </a:endParaRPr>
            </a:p>
          </p:txBody>
        </p:sp>
        <p:sp>
          <p:nvSpPr>
            <p:cNvPr id="26" name="Elipse 42"/>
            <p:cNvSpPr>
              <a:spLocks noChangeArrowheads="1"/>
            </p:cNvSpPr>
            <p:nvPr/>
          </p:nvSpPr>
          <p:spPr bwMode="auto">
            <a:xfrm>
              <a:off x="9134" y="14751"/>
              <a:ext cx="560" cy="565"/>
            </a:xfrm>
            <a:prstGeom prst="ellipse">
              <a:avLst/>
            </a:prstGeom>
            <a:solidFill>
              <a:srgbClr val="FFFFFF"/>
            </a:solidFill>
            <a:ln w="28575">
              <a:solidFill>
                <a:schemeClr val="tx1"/>
              </a:solidFill>
              <a:miter lim="800000"/>
              <a:headEnd/>
              <a:tailEnd/>
            </a:ln>
          </p:spPr>
          <p:txBody>
            <a:bodyPr vert="horz" wrap="none" lIns="0" tIns="0" rIns="0" bIns="0" numCol="1" anchor="ctr" anchorCtr="0" compatLnSpc="1">
              <a:prstTxWarp prst="textNoShape">
                <a:avLst/>
              </a:prstTxWarp>
            </a:bodyPr>
            <a:lstStyle/>
            <a:p>
              <a:pPr marL="0" lvl="0" indent="0" eaLnBrk="1" fontAlgn="base" latinLnBrk="0" hangingPunct="1">
                <a:lnSpc>
                  <a:spcPct val="100000"/>
                </a:lnSpc>
                <a:spcBef>
                  <a:spcPts val="600"/>
                </a:spcBef>
                <a:spcAft>
                  <a:spcPts val="200"/>
                </a:spcAft>
                <a:buNone/>
                <a:tabLst/>
              </a:pPr>
              <a:r>
                <a:rPr kumimoji="0" lang="es-ES" b="1" i="0" u="none" strike="noStrike" cap="none" normalizeH="0" baseline="0" dirty="0" smtClean="0">
                  <a:ln>
                    <a:noFill/>
                  </a:ln>
                  <a:solidFill>
                    <a:schemeClr val="bg1"/>
                  </a:solidFill>
                  <a:effectLst/>
                  <a:latin typeface="Arial Narrow" pitchFamily="34" charset="0"/>
                  <a:ea typeface="SimSun" pitchFamily="2" charset="-122"/>
                  <a:cs typeface="Arial" pitchFamily="34" charset="0"/>
                </a:rPr>
                <a:t>Host</a:t>
              </a:r>
              <a:endParaRPr kumimoji="0" lang="es-ES" b="1" i="0" u="none" strike="noStrike" cap="none" normalizeH="0" baseline="0" dirty="0" smtClean="0">
                <a:ln>
                  <a:noFill/>
                </a:ln>
                <a:solidFill>
                  <a:schemeClr val="bg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Possible applications</a:t>
            </a:r>
            <a:br>
              <a:rPr lang="en-US" dirty="0" smtClean="0"/>
            </a:br>
            <a:r>
              <a:rPr lang="en-US" sz="1600" dirty="0" smtClean="0">
                <a:hlinkClick r:id="rId3"/>
              </a:rPr>
              <a:t>https://outlierventures.io/startups/charts/</a:t>
            </a:r>
            <a:r>
              <a:rPr lang="en-US" sz="1600" dirty="0" smtClean="0"/>
              <a:t> </a:t>
            </a:r>
            <a:endParaRPr lang="en-US" sz="3200" dirty="0"/>
          </a:p>
        </p:txBody>
      </p:sp>
      <p:pic>
        <p:nvPicPr>
          <p:cNvPr id="4" name="Picture 2"/>
          <p:cNvPicPr>
            <a:picLocks noChangeAspect="1" noChangeArrowheads="1"/>
          </p:cNvPicPr>
          <p:nvPr/>
        </p:nvPicPr>
        <p:blipFill>
          <a:blip r:embed="rId4"/>
          <a:srcRect/>
          <a:stretch>
            <a:fillRect/>
          </a:stretch>
        </p:blipFill>
        <p:spPr bwMode="auto">
          <a:xfrm>
            <a:off x="679450" y="1844824"/>
            <a:ext cx="7785100" cy="44069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Possible applications</a:t>
            </a:r>
            <a:br>
              <a:rPr lang="en-US" dirty="0" smtClean="0"/>
            </a:br>
            <a:r>
              <a:rPr lang="en-US" sz="1600" dirty="0" smtClean="0">
                <a:hlinkClick r:id="rId3"/>
              </a:rPr>
              <a:t>https://outlierventures.io/startups/charts/</a:t>
            </a:r>
            <a:r>
              <a:rPr lang="en-US" sz="1600" dirty="0" smtClean="0"/>
              <a:t> </a:t>
            </a:r>
            <a:endParaRPr lang="en-US" sz="3200" dirty="0"/>
          </a:p>
        </p:txBody>
      </p:sp>
      <p:pic>
        <p:nvPicPr>
          <p:cNvPr id="1026" name="Picture 2"/>
          <p:cNvPicPr>
            <a:picLocks noChangeAspect="1" noChangeArrowheads="1"/>
          </p:cNvPicPr>
          <p:nvPr/>
        </p:nvPicPr>
        <p:blipFill>
          <a:blip r:embed="rId4"/>
          <a:srcRect/>
          <a:stretch>
            <a:fillRect/>
          </a:stretch>
        </p:blipFill>
        <p:spPr bwMode="auto">
          <a:xfrm>
            <a:off x="704850" y="1851620"/>
            <a:ext cx="7734300" cy="4457700"/>
          </a:xfrm>
          <a:prstGeom prst="rect">
            <a:avLst/>
          </a:prstGeom>
          <a:noFill/>
          <a:ln w="9525">
            <a:noFill/>
            <a:miter lim="800000"/>
            <a:headEnd/>
            <a:tailEnd/>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521804"/>
            <a:ext cx="7772400" cy="1143000"/>
          </a:xfrm>
        </p:spPr>
        <p:txBody>
          <a:bodyPr/>
          <a:lstStyle/>
          <a:p>
            <a:pPr algn="l"/>
            <a:r>
              <a:rPr lang="en-US" b="1" dirty="0" smtClean="0">
                <a:solidFill>
                  <a:srgbClr val="FF0000"/>
                </a:solidFill>
              </a:rPr>
              <a:t>IBM wants Canada to </a:t>
            </a:r>
            <a:r>
              <a:rPr lang="en-US" b="1" dirty="0" err="1" smtClean="0">
                <a:solidFill>
                  <a:srgbClr val="FF0000"/>
                </a:solidFill>
              </a:rPr>
              <a:t>blockchainify</a:t>
            </a:r>
            <a:r>
              <a:rPr lang="en-US" b="1" dirty="0" smtClean="0">
                <a:solidFill>
                  <a:srgbClr val="FF0000"/>
                </a:solidFill>
              </a:rPr>
              <a:t> its weed industry</a:t>
            </a:r>
            <a:r>
              <a:rPr lang="en-US" b="1" dirty="0" smtClean="0"/>
              <a:t/>
            </a:r>
            <a:br>
              <a:rPr lang="en-US" b="1" dirty="0" smtClean="0"/>
            </a:br>
            <a:endParaRPr lang="en-US" dirty="0"/>
          </a:p>
        </p:txBody>
      </p:sp>
      <p:sp>
        <p:nvSpPr>
          <p:cNvPr id="3" name="2 Marcador de contenido"/>
          <p:cNvSpPr>
            <a:spLocks noGrp="1"/>
          </p:cNvSpPr>
          <p:nvPr>
            <p:ph idx="1"/>
          </p:nvPr>
        </p:nvSpPr>
        <p:spPr>
          <a:xfrm>
            <a:off x="683568" y="1484784"/>
            <a:ext cx="7772400" cy="4114800"/>
          </a:xfrm>
        </p:spPr>
        <p:txBody>
          <a:bodyPr/>
          <a:lstStyle/>
          <a:p>
            <a:r>
              <a:rPr lang="en-US" sz="1600" dirty="0" smtClean="0"/>
              <a:t>IBM is consulting British Columbia as the state prepares its new regulatory framework for the production and distribution of cannabis – and its advice is all based around the use of blockchain </a:t>
            </a:r>
            <a:r>
              <a:rPr lang="en-US" sz="1600" u="sng" dirty="0" smtClean="0">
                <a:hlinkClick r:id="rId2"/>
              </a:rPr>
              <a:t>technology</a:t>
            </a:r>
            <a:r>
              <a:rPr lang="en-US" sz="1600" dirty="0" smtClean="0"/>
              <a:t>. (</a:t>
            </a:r>
            <a:r>
              <a:rPr lang="en-US" sz="1600" i="1" dirty="0" smtClean="0"/>
              <a:t>TNW</a:t>
            </a:r>
            <a:r>
              <a:rPr lang="en-US" sz="1600" dirty="0" smtClean="0"/>
              <a:t>, Nov. 6, 2017)</a:t>
            </a:r>
            <a:endParaRPr lang="en-US" sz="1600" dirty="0"/>
          </a:p>
        </p:txBody>
      </p:sp>
      <p:pic>
        <p:nvPicPr>
          <p:cNvPr id="1026" name="Picture 2" descr="ibm, blockchain, weed, canada"/>
          <p:cNvPicPr>
            <a:picLocks noChangeAspect="1" noChangeArrowheads="1"/>
          </p:cNvPicPr>
          <p:nvPr/>
        </p:nvPicPr>
        <p:blipFill>
          <a:blip r:embed="rId3"/>
          <a:srcRect/>
          <a:stretch>
            <a:fillRect/>
          </a:stretch>
        </p:blipFill>
        <p:spPr bwMode="auto">
          <a:xfrm>
            <a:off x="904875" y="2724868"/>
            <a:ext cx="7334250" cy="380047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Based on</a:t>
            </a:r>
            <a:endParaRPr lang="en-US" dirty="0"/>
          </a:p>
        </p:txBody>
      </p:sp>
      <p:sp>
        <p:nvSpPr>
          <p:cNvPr id="3" name="2 Marcador de contenido"/>
          <p:cNvSpPr>
            <a:spLocks noGrp="1"/>
          </p:cNvSpPr>
          <p:nvPr>
            <p:ph idx="1"/>
          </p:nvPr>
        </p:nvSpPr>
        <p:spPr/>
        <p:txBody>
          <a:bodyPr/>
          <a:lstStyle/>
          <a:p>
            <a:r>
              <a:rPr lang="en-US" sz="2400" dirty="0" smtClean="0"/>
              <a:t>Arruñada, B. </a:t>
            </a:r>
            <a:r>
              <a:rPr lang="en-US" sz="2400" dirty="0" smtClean="0"/>
              <a:t>(2018), </a:t>
            </a:r>
            <a:r>
              <a:rPr lang="en-US" sz="2400" dirty="0" smtClean="0"/>
              <a:t>“Blockchain’s Struggle to Deliver Impersonal Exchange,” </a:t>
            </a:r>
            <a:r>
              <a:rPr lang="en-US" sz="2400" i="1" dirty="0" smtClean="0"/>
              <a:t>Minn. J. of Law, Science &amp; Technology</a:t>
            </a:r>
            <a:r>
              <a:rPr lang="en-US" sz="2400" dirty="0" smtClean="0"/>
              <a:t>.</a:t>
            </a:r>
          </a:p>
          <a:p>
            <a:r>
              <a:rPr lang="en-US" sz="2400" dirty="0" smtClean="0"/>
              <a:t>Arruñada, B., &amp; L. Garicano (</a:t>
            </a:r>
            <a:r>
              <a:rPr lang="en-US" sz="2400" dirty="0" smtClean="0"/>
              <a:t>2018), “</a:t>
            </a:r>
            <a:r>
              <a:rPr lang="en-US" sz="2400" dirty="0" smtClean="0"/>
              <a:t>Blockchain: The Birth of Decentralized </a:t>
            </a:r>
            <a:r>
              <a:rPr lang="en-US" sz="2400" dirty="0" smtClean="0"/>
              <a:t>Governance</a:t>
            </a:r>
            <a:r>
              <a:rPr lang="en-US" sz="2400" dirty="0" smtClean="0"/>
              <a:t>,” </a:t>
            </a:r>
            <a:r>
              <a:rPr lang="en-US" sz="2400" i="1" dirty="0" smtClean="0"/>
              <a:t>Work in Progress</a:t>
            </a:r>
            <a:r>
              <a:rPr lang="en-US" sz="2400" dirty="0" smtClean="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n-US" dirty="0" smtClean="0"/>
              <a:t>Huge promise, huge hype?</a:t>
            </a:r>
            <a:br>
              <a:rPr lang="en-US" dirty="0" smtClean="0"/>
            </a:br>
            <a:r>
              <a:rPr lang="en-US" dirty="0" smtClean="0"/>
              <a:t>2-3 major problems:</a:t>
            </a:r>
            <a:endParaRPr lang="en-US" dirty="0"/>
          </a:p>
        </p:txBody>
      </p:sp>
      <p:sp>
        <p:nvSpPr>
          <p:cNvPr id="7" name="6 Marcador de contenido"/>
          <p:cNvSpPr>
            <a:spLocks noGrp="1"/>
          </p:cNvSpPr>
          <p:nvPr>
            <p:ph idx="1"/>
          </p:nvPr>
        </p:nvSpPr>
        <p:spPr/>
        <p:txBody>
          <a:bodyPr/>
          <a:lstStyle/>
          <a:p>
            <a:r>
              <a:rPr lang="en-US" dirty="0" smtClean="0"/>
              <a:t>“Scalability”</a:t>
            </a:r>
          </a:p>
          <a:p>
            <a:r>
              <a:rPr lang="en-US" dirty="0" smtClean="0"/>
              <a:t>“Usability” =  </a:t>
            </a:r>
          </a:p>
          <a:p>
            <a:pPr lvl="1">
              <a:buNone/>
            </a:pPr>
            <a:r>
              <a:rPr lang="en-US" dirty="0" smtClean="0"/>
              <a:t>= impact on transaction costs = comparative advantage of blockchain-enabled business models</a:t>
            </a:r>
          </a:p>
          <a:p>
            <a:pPr lvl="1">
              <a:buNone/>
            </a:pPr>
            <a:r>
              <a:rPr lang="en-US" dirty="0" smtClean="0"/>
              <a:t> </a:t>
            </a:r>
          </a:p>
          <a:p>
            <a:r>
              <a:rPr lang="en-US" dirty="0" smtClean="0"/>
              <a:t>“Organizational”: </a:t>
            </a:r>
            <a:br>
              <a:rPr lang="en-US" dirty="0" smtClean="0"/>
            </a:br>
            <a:r>
              <a:rPr lang="en-US" dirty="0" smtClean="0"/>
              <a:t>holdup &amp; change in platforms</a:t>
            </a:r>
          </a:p>
          <a:p>
            <a:pPr lvl="1"/>
            <a:endParaRPr lang="en-US"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Blockchain contractual promise</a:t>
            </a:r>
            <a:br>
              <a:rPr lang="en-US" dirty="0" smtClean="0"/>
            </a:br>
            <a:r>
              <a:rPr lang="en-US" dirty="0" smtClean="0"/>
              <a:t>(“usability”)</a:t>
            </a:r>
            <a:endParaRPr lang="en-US" dirty="0"/>
          </a:p>
        </p:txBody>
      </p:sp>
      <p:sp>
        <p:nvSpPr>
          <p:cNvPr id="3" name="2 Marcador de contenido"/>
          <p:cNvSpPr>
            <a:spLocks noGrp="1"/>
          </p:cNvSpPr>
          <p:nvPr>
            <p:ph idx="1"/>
          </p:nvPr>
        </p:nvSpPr>
        <p:spPr/>
        <p:txBody>
          <a:bodyPr>
            <a:normAutofit/>
          </a:bodyPr>
          <a:lstStyle/>
          <a:p>
            <a:pPr lvl="1"/>
            <a:r>
              <a:rPr lang="en-US" dirty="0" smtClean="0"/>
              <a:t>Automatic contract </a:t>
            </a:r>
            <a:r>
              <a:rPr lang="en-US" i="1" dirty="0" smtClean="0"/>
              <a:t>completion</a:t>
            </a:r>
            <a:r>
              <a:rPr lang="en-US" dirty="0" smtClean="0"/>
              <a:t> &amp; </a:t>
            </a:r>
            <a:r>
              <a:rPr lang="en-US" i="1" dirty="0" smtClean="0"/>
              <a:t>enforcement</a:t>
            </a:r>
            <a:r>
              <a:rPr lang="en-US" dirty="0" smtClean="0"/>
              <a:t> (“code is law”) &amp; “transfer any kind of asset”</a:t>
            </a:r>
          </a:p>
          <a:p>
            <a:pPr lvl="1"/>
            <a:r>
              <a:rPr lang="en-US" dirty="0" smtClean="0"/>
              <a:t>Without</a:t>
            </a:r>
            <a:r>
              <a:rPr lang="en-US" dirty="0" smtClean="0">
                <a:sym typeface="Wingdings" pitchFamily="2" charset="2"/>
              </a:rPr>
              <a:t> central agents for neither</a:t>
            </a:r>
          </a:p>
          <a:p>
            <a:pPr lvl="2"/>
            <a:r>
              <a:rPr lang="en-US" dirty="0" smtClean="0">
                <a:sym typeface="Wingdings" pitchFamily="2" charset="2"/>
              </a:rPr>
              <a:t>Completion     	│   “trust specialists” are</a:t>
            </a:r>
          </a:p>
          <a:p>
            <a:pPr lvl="2"/>
            <a:r>
              <a:rPr lang="en-US" dirty="0" smtClean="0">
                <a:sym typeface="Wingdings" pitchFamily="2" charset="2"/>
              </a:rPr>
              <a:t>Enforcement    	│    made obsolete</a:t>
            </a:r>
          </a:p>
          <a:p>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3200" dirty="0" smtClean="0"/>
              <a:t>Contractual difficulties in blockchain network =  sources of centralization</a:t>
            </a:r>
            <a:endParaRPr lang="en-US" sz="3200" dirty="0"/>
          </a:p>
        </p:txBody>
      </p:sp>
      <p:sp>
        <p:nvSpPr>
          <p:cNvPr id="3" name="2 Marcador de contenido"/>
          <p:cNvSpPr>
            <a:spLocks noGrp="1"/>
          </p:cNvSpPr>
          <p:nvPr>
            <p:ph idx="1"/>
          </p:nvPr>
        </p:nvSpPr>
        <p:spPr>
          <a:xfrm>
            <a:off x="685800" y="4326396"/>
            <a:ext cx="7772400" cy="1982924"/>
          </a:xfrm>
        </p:spPr>
        <p:txBody>
          <a:bodyPr>
            <a:normAutofit/>
          </a:bodyPr>
          <a:lstStyle/>
          <a:p>
            <a:r>
              <a:rPr lang="en-US" dirty="0" smtClean="0"/>
              <a:t>Impossible to complete contracts ex ante</a:t>
            </a:r>
            <a:endParaRPr lang="en-US" dirty="0" smtClean="0">
              <a:sym typeface="Wingdings" pitchFamily="2" charset="2"/>
            </a:endParaRPr>
          </a:p>
          <a:p>
            <a:r>
              <a:rPr lang="en-US" dirty="0" smtClean="0"/>
              <a:t>Personal rights require reputation for enforcing “incomplete” dimensions</a:t>
            </a:r>
          </a:p>
          <a:p>
            <a:r>
              <a:rPr lang="en-US" dirty="0" smtClean="0"/>
              <a:t>Real rights involve 3</a:t>
            </a:r>
            <a:r>
              <a:rPr lang="en-US" baseline="30000" dirty="0" smtClean="0"/>
              <a:t>rd</a:t>
            </a:r>
            <a:r>
              <a:rPr lang="en-US" dirty="0" smtClean="0"/>
              <a:t> parties</a:t>
            </a:r>
            <a:endParaRPr lang="en-US" dirty="0" smtClean="0">
              <a:sym typeface="Wingdings" pitchFamily="2" charset="2"/>
            </a:endParaRPr>
          </a:p>
        </p:txBody>
      </p:sp>
      <p:grpSp>
        <p:nvGrpSpPr>
          <p:cNvPr id="4" name="Group 19"/>
          <p:cNvGrpSpPr>
            <a:grpSpLocks/>
          </p:cNvGrpSpPr>
          <p:nvPr/>
        </p:nvGrpSpPr>
        <p:grpSpPr bwMode="auto">
          <a:xfrm>
            <a:off x="539552" y="1916832"/>
            <a:ext cx="8136904" cy="2147138"/>
            <a:chOff x="4449" y="11483"/>
            <a:chExt cx="5245" cy="3833"/>
          </a:xfrm>
        </p:grpSpPr>
        <p:sp>
          <p:nvSpPr>
            <p:cNvPr id="5" name="Conector recto 34"/>
            <p:cNvSpPr>
              <a:spLocks noChangeShapeType="1"/>
            </p:cNvSpPr>
            <p:nvPr/>
          </p:nvSpPr>
          <p:spPr bwMode="auto">
            <a:xfrm flipH="1" flipV="1">
              <a:off x="4784" y="11796"/>
              <a:ext cx="4599" cy="11"/>
            </a:xfrm>
            <a:prstGeom prst="line">
              <a:avLst/>
            </a:prstGeom>
            <a:noFill/>
            <a:ln w="28575">
              <a:solidFill>
                <a:schemeClr val="tx1"/>
              </a:solidFill>
              <a:prstDash val="lgDash"/>
              <a:miter lim="800000"/>
              <a:headEnd/>
              <a:tailEnd/>
            </a:ln>
          </p:spPr>
          <p:txBody>
            <a:bodyPr vert="horz" wrap="none" lIns="0" tIns="0" rIns="0" bIns="0" numCol="1" anchor="t" anchorCtr="0" compatLnSpc="1">
              <a:prstTxWarp prst="textNoShape">
                <a:avLst/>
              </a:prstTxWarp>
            </a:bodyPr>
            <a:lstStyle/>
            <a:p>
              <a:pPr>
                <a:buNone/>
              </a:pPr>
              <a:endParaRPr lang="en-US" b="1">
                <a:solidFill>
                  <a:schemeClr val="bg1"/>
                </a:solidFill>
              </a:endParaRPr>
            </a:p>
          </p:txBody>
        </p:sp>
        <p:sp>
          <p:nvSpPr>
            <p:cNvPr id="6" name="Conector recto 34"/>
            <p:cNvSpPr>
              <a:spLocks noChangeShapeType="1"/>
            </p:cNvSpPr>
            <p:nvPr/>
          </p:nvSpPr>
          <p:spPr bwMode="auto">
            <a:xfrm flipH="1">
              <a:off x="4784" y="11796"/>
              <a:ext cx="4599" cy="1630"/>
            </a:xfrm>
            <a:prstGeom prst="line">
              <a:avLst/>
            </a:prstGeom>
            <a:noFill/>
            <a:ln w="28575">
              <a:solidFill>
                <a:schemeClr val="tx1"/>
              </a:solidFill>
              <a:prstDash val="lgDash"/>
              <a:miter lim="800000"/>
              <a:headEnd/>
              <a:tailEnd/>
            </a:ln>
          </p:spPr>
          <p:txBody>
            <a:bodyPr vert="horz" wrap="none" lIns="0" tIns="0" rIns="0" bIns="0" numCol="1" anchor="t" anchorCtr="0" compatLnSpc="1">
              <a:prstTxWarp prst="textNoShape">
                <a:avLst/>
              </a:prstTxWarp>
            </a:bodyPr>
            <a:lstStyle/>
            <a:p>
              <a:pPr>
                <a:buNone/>
              </a:pPr>
              <a:endParaRPr lang="en-US" b="1">
                <a:solidFill>
                  <a:schemeClr val="bg1"/>
                </a:solidFill>
              </a:endParaRPr>
            </a:p>
          </p:txBody>
        </p:sp>
        <p:sp>
          <p:nvSpPr>
            <p:cNvPr id="7" name="Conector recto 33"/>
            <p:cNvSpPr>
              <a:spLocks noChangeShapeType="1"/>
            </p:cNvSpPr>
            <p:nvPr/>
          </p:nvSpPr>
          <p:spPr bwMode="auto">
            <a:xfrm>
              <a:off x="4784" y="11796"/>
              <a:ext cx="4559" cy="3195"/>
            </a:xfrm>
            <a:prstGeom prst="line">
              <a:avLst/>
            </a:prstGeom>
            <a:noFill/>
            <a:ln w="28575">
              <a:solidFill>
                <a:schemeClr val="tx1"/>
              </a:solidFill>
              <a:prstDash val="lgDash"/>
              <a:miter lim="800000"/>
              <a:headEnd/>
              <a:tailEnd/>
            </a:ln>
          </p:spPr>
          <p:txBody>
            <a:bodyPr vert="horz" wrap="none" lIns="0" tIns="0" rIns="0" bIns="0" numCol="1" anchor="t" anchorCtr="0" compatLnSpc="1">
              <a:prstTxWarp prst="textNoShape">
                <a:avLst/>
              </a:prstTxWarp>
            </a:bodyPr>
            <a:lstStyle/>
            <a:p>
              <a:pPr>
                <a:buNone/>
              </a:pPr>
              <a:endParaRPr lang="en-US" b="1">
                <a:solidFill>
                  <a:schemeClr val="bg1"/>
                </a:solidFill>
              </a:endParaRPr>
            </a:p>
          </p:txBody>
        </p:sp>
        <p:sp>
          <p:nvSpPr>
            <p:cNvPr id="8" name="Conector recto 34"/>
            <p:cNvSpPr>
              <a:spLocks noChangeShapeType="1"/>
            </p:cNvSpPr>
            <p:nvPr/>
          </p:nvSpPr>
          <p:spPr bwMode="auto">
            <a:xfrm flipH="1" flipV="1">
              <a:off x="4784" y="13491"/>
              <a:ext cx="4587" cy="1505"/>
            </a:xfrm>
            <a:prstGeom prst="line">
              <a:avLst/>
            </a:prstGeom>
            <a:noFill/>
            <a:ln w="28575">
              <a:solidFill>
                <a:schemeClr val="tx1"/>
              </a:solidFill>
              <a:prstDash val="lgDash"/>
              <a:miter lim="800000"/>
              <a:headEnd/>
              <a:tailEnd/>
            </a:ln>
          </p:spPr>
          <p:txBody>
            <a:bodyPr vert="horz" wrap="none" lIns="0" tIns="0" rIns="0" bIns="0" numCol="1" anchor="t" anchorCtr="0" compatLnSpc="1">
              <a:prstTxWarp prst="textNoShape">
                <a:avLst/>
              </a:prstTxWarp>
            </a:bodyPr>
            <a:lstStyle/>
            <a:p>
              <a:pPr>
                <a:buNone/>
              </a:pPr>
              <a:endParaRPr lang="en-US" b="1">
                <a:solidFill>
                  <a:schemeClr val="bg1"/>
                </a:solidFill>
              </a:endParaRPr>
            </a:p>
          </p:txBody>
        </p:sp>
        <p:sp>
          <p:nvSpPr>
            <p:cNvPr id="9" name="Conector recto 34"/>
            <p:cNvSpPr>
              <a:spLocks noChangeShapeType="1"/>
            </p:cNvSpPr>
            <p:nvPr/>
          </p:nvSpPr>
          <p:spPr bwMode="auto">
            <a:xfrm flipH="1">
              <a:off x="4784" y="13426"/>
              <a:ext cx="4587" cy="1664"/>
            </a:xfrm>
            <a:prstGeom prst="line">
              <a:avLst/>
            </a:prstGeom>
            <a:noFill/>
            <a:ln w="28575">
              <a:solidFill>
                <a:schemeClr val="tx1"/>
              </a:solidFill>
              <a:prstDash val="lgDash"/>
              <a:miter lim="800000"/>
              <a:headEnd/>
              <a:tailEnd/>
            </a:ln>
          </p:spPr>
          <p:txBody>
            <a:bodyPr vert="horz" wrap="none" lIns="0" tIns="0" rIns="0" bIns="0" numCol="1" anchor="t" anchorCtr="0" compatLnSpc="1">
              <a:prstTxWarp prst="textNoShape">
                <a:avLst/>
              </a:prstTxWarp>
            </a:bodyPr>
            <a:lstStyle/>
            <a:p>
              <a:pPr>
                <a:buNone/>
              </a:pPr>
              <a:endParaRPr lang="en-US" b="1">
                <a:solidFill>
                  <a:schemeClr val="bg1"/>
                </a:solidFill>
              </a:endParaRPr>
            </a:p>
          </p:txBody>
        </p:sp>
        <p:sp>
          <p:nvSpPr>
            <p:cNvPr id="10" name="Conector recto 34"/>
            <p:cNvSpPr>
              <a:spLocks noChangeShapeType="1"/>
            </p:cNvSpPr>
            <p:nvPr/>
          </p:nvSpPr>
          <p:spPr bwMode="auto">
            <a:xfrm flipH="1">
              <a:off x="4772" y="15090"/>
              <a:ext cx="4611" cy="1"/>
            </a:xfrm>
            <a:prstGeom prst="line">
              <a:avLst/>
            </a:prstGeom>
            <a:noFill/>
            <a:ln w="28575">
              <a:solidFill>
                <a:schemeClr val="tx1"/>
              </a:solidFill>
              <a:prstDash val="lgDash"/>
              <a:miter lim="800000"/>
              <a:headEnd/>
              <a:tailEnd/>
            </a:ln>
          </p:spPr>
          <p:txBody>
            <a:bodyPr vert="horz" wrap="none" lIns="0" tIns="0" rIns="0" bIns="0" numCol="1" anchor="ctr" anchorCtr="0" compatLnSpc="1">
              <a:prstTxWarp prst="textNoShape">
                <a:avLst/>
              </a:prstTxWarp>
            </a:bodyPr>
            <a:lstStyle/>
            <a:p>
              <a:pPr>
                <a:buNone/>
              </a:pPr>
              <a:endParaRPr lang="en-US" b="1">
                <a:solidFill>
                  <a:schemeClr val="bg1"/>
                </a:solidFill>
              </a:endParaRPr>
            </a:p>
          </p:txBody>
        </p:sp>
        <p:sp>
          <p:nvSpPr>
            <p:cNvPr id="11" name="Conector recto 34"/>
            <p:cNvSpPr>
              <a:spLocks noChangeShapeType="1"/>
            </p:cNvSpPr>
            <p:nvPr/>
          </p:nvSpPr>
          <p:spPr bwMode="auto">
            <a:xfrm flipH="1" flipV="1">
              <a:off x="4772" y="11807"/>
              <a:ext cx="4611" cy="1619"/>
            </a:xfrm>
            <a:prstGeom prst="line">
              <a:avLst/>
            </a:prstGeom>
            <a:noFill/>
            <a:ln w="28575">
              <a:solidFill>
                <a:schemeClr val="tx1"/>
              </a:solidFill>
              <a:prstDash val="lgDash"/>
              <a:miter lim="800000"/>
              <a:headEnd/>
              <a:tailEnd/>
            </a:ln>
          </p:spPr>
          <p:txBody>
            <a:bodyPr vert="horz" wrap="none" lIns="0" tIns="0" rIns="0" bIns="0" numCol="1" anchor="t" anchorCtr="0" compatLnSpc="1">
              <a:prstTxWarp prst="textNoShape">
                <a:avLst/>
              </a:prstTxWarp>
            </a:bodyPr>
            <a:lstStyle/>
            <a:p>
              <a:pPr>
                <a:buNone/>
              </a:pPr>
              <a:endParaRPr lang="en-US" b="1">
                <a:solidFill>
                  <a:schemeClr val="bg1"/>
                </a:solidFill>
              </a:endParaRPr>
            </a:p>
          </p:txBody>
        </p:sp>
        <p:sp>
          <p:nvSpPr>
            <p:cNvPr id="12" name="Conector recto 34"/>
            <p:cNvSpPr>
              <a:spLocks noChangeShapeType="1"/>
            </p:cNvSpPr>
            <p:nvPr/>
          </p:nvSpPr>
          <p:spPr bwMode="auto">
            <a:xfrm flipH="1">
              <a:off x="4784" y="11807"/>
              <a:ext cx="4599" cy="3189"/>
            </a:xfrm>
            <a:prstGeom prst="line">
              <a:avLst/>
            </a:prstGeom>
            <a:noFill/>
            <a:ln w="28575">
              <a:solidFill>
                <a:schemeClr val="tx1"/>
              </a:solidFill>
              <a:prstDash val="lgDash"/>
              <a:miter lim="800000"/>
              <a:headEnd/>
              <a:tailEnd/>
            </a:ln>
          </p:spPr>
          <p:txBody>
            <a:bodyPr vert="horz" wrap="none" lIns="0" tIns="0" rIns="0" bIns="0" numCol="1" anchor="t" anchorCtr="0" compatLnSpc="1">
              <a:prstTxWarp prst="textNoShape">
                <a:avLst/>
              </a:prstTxWarp>
            </a:bodyPr>
            <a:lstStyle/>
            <a:p>
              <a:pPr>
                <a:buNone/>
              </a:pPr>
              <a:endParaRPr lang="en-US" b="1">
                <a:solidFill>
                  <a:schemeClr val="bg1"/>
                </a:solidFill>
              </a:endParaRPr>
            </a:p>
          </p:txBody>
        </p:sp>
        <p:sp>
          <p:nvSpPr>
            <p:cNvPr id="13" name="Conector recto 35"/>
            <p:cNvSpPr>
              <a:spLocks noChangeShapeType="1"/>
            </p:cNvSpPr>
            <p:nvPr/>
          </p:nvSpPr>
          <p:spPr bwMode="auto">
            <a:xfrm flipH="1">
              <a:off x="4784" y="13426"/>
              <a:ext cx="4528" cy="0"/>
            </a:xfrm>
            <a:prstGeom prst="line">
              <a:avLst/>
            </a:prstGeom>
            <a:noFill/>
            <a:ln w="28575">
              <a:solidFill>
                <a:schemeClr val="tx1"/>
              </a:solidFill>
              <a:prstDash val="lgDash"/>
              <a:miter lim="800000"/>
              <a:headEnd/>
              <a:tailEnd/>
            </a:ln>
          </p:spPr>
          <p:txBody>
            <a:bodyPr vert="horz" wrap="none" lIns="0" tIns="0" rIns="0" bIns="0" numCol="1" anchor="t" anchorCtr="0" compatLnSpc="1">
              <a:prstTxWarp prst="textNoShape">
                <a:avLst/>
              </a:prstTxWarp>
            </a:bodyPr>
            <a:lstStyle/>
            <a:p>
              <a:pPr>
                <a:buNone/>
              </a:pPr>
              <a:endParaRPr lang="en-US" b="1">
                <a:solidFill>
                  <a:schemeClr val="bg1"/>
                </a:solidFill>
              </a:endParaRPr>
            </a:p>
          </p:txBody>
        </p:sp>
        <p:sp>
          <p:nvSpPr>
            <p:cNvPr id="14" name="Elipse 37"/>
            <p:cNvSpPr>
              <a:spLocks noChangeArrowheads="1"/>
            </p:cNvSpPr>
            <p:nvPr/>
          </p:nvSpPr>
          <p:spPr bwMode="auto">
            <a:xfrm>
              <a:off x="4449" y="13176"/>
              <a:ext cx="560" cy="565"/>
            </a:xfrm>
            <a:prstGeom prst="ellipse">
              <a:avLst/>
            </a:prstGeom>
            <a:solidFill>
              <a:srgbClr val="FFFFFF"/>
            </a:solidFill>
            <a:ln w="28575">
              <a:solidFill>
                <a:schemeClr val="tx1"/>
              </a:solidFill>
              <a:miter lim="800000"/>
              <a:headEnd/>
              <a:tailEnd/>
            </a:ln>
          </p:spPr>
          <p:txBody>
            <a:bodyPr vert="horz" wrap="none" lIns="0" tIns="0" rIns="0" bIns="0" numCol="1" anchor="t" anchorCtr="0" compatLnSpc="1">
              <a:prstTxWarp prst="textNoShape">
                <a:avLst/>
              </a:prstTxWarp>
            </a:bodyPr>
            <a:lstStyle/>
            <a:p>
              <a:pPr marL="0" lvl="0" indent="0" eaLnBrk="1" fontAlgn="base" latinLnBrk="0" hangingPunct="1">
                <a:lnSpc>
                  <a:spcPct val="100000"/>
                </a:lnSpc>
                <a:spcBef>
                  <a:spcPts val="600"/>
                </a:spcBef>
                <a:spcAft>
                  <a:spcPts val="200"/>
                </a:spcAft>
                <a:buNone/>
                <a:tabLst/>
              </a:pPr>
              <a:r>
                <a:rPr kumimoji="0" lang="es-ES" b="1" i="0" u="none" strike="noStrike" cap="none" normalizeH="0" baseline="0" dirty="0" err="1" smtClean="0">
                  <a:ln>
                    <a:noFill/>
                  </a:ln>
                  <a:effectLst/>
                  <a:latin typeface="Arial Narrow" pitchFamily="34" charset="0"/>
                  <a:ea typeface="SimSun" pitchFamily="2" charset="-122"/>
                  <a:cs typeface="Arial" pitchFamily="34" charset="0"/>
                </a:rPr>
                <a:t>Guest</a:t>
              </a:r>
              <a:endParaRPr kumimoji="0" lang="es-ES" b="1" i="0" u="none" strike="noStrike" cap="none" normalizeH="0" baseline="0" dirty="0" smtClean="0">
                <a:ln>
                  <a:noFill/>
                </a:ln>
                <a:effectLst/>
                <a:latin typeface="Arial" pitchFamily="34" charset="0"/>
                <a:cs typeface="Arial" pitchFamily="34" charset="0"/>
              </a:endParaRPr>
            </a:p>
          </p:txBody>
        </p:sp>
        <p:sp>
          <p:nvSpPr>
            <p:cNvPr id="15" name="Elipse 38"/>
            <p:cNvSpPr>
              <a:spLocks noChangeArrowheads="1"/>
            </p:cNvSpPr>
            <p:nvPr/>
          </p:nvSpPr>
          <p:spPr bwMode="auto">
            <a:xfrm>
              <a:off x="4449" y="11488"/>
              <a:ext cx="560" cy="565"/>
            </a:xfrm>
            <a:prstGeom prst="ellipse">
              <a:avLst/>
            </a:prstGeom>
            <a:solidFill>
              <a:srgbClr val="FFFFFF"/>
            </a:solidFill>
            <a:ln w="28575">
              <a:solidFill>
                <a:schemeClr val="tx1"/>
              </a:solidFill>
              <a:miter lim="800000"/>
              <a:headEnd/>
              <a:tailEnd/>
            </a:ln>
          </p:spPr>
          <p:txBody>
            <a:bodyPr vert="horz" wrap="none" lIns="0" tIns="0" rIns="0" bIns="0" numCol="1" anchor="t" anchorCtr="0" compatLnSpc="1">
              <a:prstTxWarp prst="textNoShape">
                <a:avLst/>
              </a:prstTxWarp>
            </a:bodyPr>
            <a:lstStyle/>
            <a:p>
              <a:pPr marL="0" lvl="0" indent="0" eaLnBrk="1" fontAlgn="base" latinLnBrk="0" hangingPunct="1">
                <a:lnSpc>
                  <a:spcPct val="100000"/>
                </a:lnSpc>
                <a:spcBef>
                  <a:spcPts val="600"/>
                </a:spcBef>
                <a:spcAft>
                  <a:spcPts val="200"/>
                </a:spcAft>
                <a:buNone/>
                <a:tabLst/>
              </a:pPr>
              <a:r>
                <a:rPr kumimoji="0" lang="es-ES" b="1" i="0" u="none" strike="noStrike" cap="none" normalizeH="0" baseline="0" dirty="0" err="1" smtClean="0">
                  <a:ln>
                    <a:noFill/>
                  </a:ln>
                  <a:solidFill>
                    <a:schemeClr val="bg1"/>
                  </a:solidFill>
                  <a:effectLst/>
                  <a:latin typeface="Arial Narrow" pitchFamily="34" charset="0"/>
                  <a:ea typeface="SimSun" pitchFamily="2" charset="-122"/>
                  <a:cs typeface="Arial" pitchFamily="34" charset="0"/>
                </a:rPr>
                <a:t>Guest</a:t>
              </a:r>
              <a:endParaRPr kumimoji="0" lang="es-ES" b="1" i="0" u="none" strike="noStrike" cap="none" normalizeH="0" baseline="0" dirty="0" smtClean="0">
                <a:ln>
                  <a:noFill/>
                </a:ln>
                <a:solidFill>
                  <a:schemeClr val="bg1"/>
                </a:solidFill>
                <a:effectLst/>
                <a:latin typeface="Arial" pitchFamily="34" charset="0"/>
                <a:cs typeface="Arial" pitchFamily="34" charset="0"/>
              </a:endParaRPr>
            </a:p>
          </p:txBody>
        </p:sp>
        <p:sp>
          <p:nvSpPr>
            <p:cNvPr id="16" name="Elipse 39"/>
            <p:cNvSpPr>
              <a:spLocks noChangeArrowheads="1"/>
            </p:cNvSpPr>
            <p:nvPr/>
          </p:nvSpPr>
          <p:spPr bwMode="auto">
            <a:xfrm>
              <a:off x="4449" y="14751"/>
              <a:ext cx="560" cy="565"/>
            </a:xfrm>
            <a:prstGeom prst="ellipse">
              <a:avLst/>
            </a:prstGeom>
            <a:solidFill>
              <a:srgbClr val="FFFFFF"/>
            </a:solidFill>
            <a:ln w="28575">
              <a:solidFill>
                <a:schemeClr val="tx1"/>
              </a:solidFill>
              <a:miter lim="800000"/>
              <a:headEnd/>
              <a:tailEnd/>
            </a:ln>
          </p:spPr>
          <p:txBody>
            <a:bodyPr vert="horz" wrap="none" lIns="0" tIns="0" rIns="0" bIns="0" numCol="1" anchor="t" anchorCtr="0" compatLnSpc="1">
              <a:prstTxWarp prst="textNoShape">
                <a:avLst/>
              </a:prstTxWarp>
            </a:bodyPr>
            <a:lstStyle/>
            <a:p>
              <a:pPr marL="0" lvl="0" indent="0" eaLnBrk="1" fontAlgn="base" latinLnBrk="0" hangingPunct="1">
                <a:lnSpc>
                  <a:spcPct val="100000"/>
                </a:lnSpc>
                <a:spcBef>
                  <a:spcPts val="600"/>
                </a:spcBef>
                <a:spcAft>
                  <a:spcPts val="200"/>
                </a:spcAft>
                <a:buNone/>
                <a:tabLst/>
              </a:pPr>
              <a:r>
                <a:rPr kumimoji="0" lang="es-ES" b="1" i="0" u="none" strike="noStrike" cap="none" normalizeH="0" baseline="0" dirty="0" err="1" smtClean="0">
                  <a:ln>
                    <a:noFill/>
                  </a:ln>
                  <a:effectLst/>
                  <a:latin typeface="Arial Narrow" pitchFamily="34" charset="0"/>
                  <a:ea typeface="SimSun" pitchFamily="2" charset="-122"/>
                  <a:cs typeface="Arial" pitchFamily="34" charset="0"/>
                </a:rPr>
                <a:t>Guest</a:t>
              </a:r>
              <a:endParaRPr kumimoji="0" lang="es-ES" b="1" i="0" u="none" strike="noStrike" cap="none" normalizeH="0" baseline="0" dirty="0" smtClean="0">
                <a:ln>
                  <a:noFill/>
                </a:ln>
                <a:effectLst/>
                <a:latin typeface="Arial" pitchFamily="34" charset="0"/>
                <a:cs typeface="Arial" pitchFamily="34" charset="0"/>
              </a:endParaRPr>
            </a:p>
          </p:txBody>
        </p:sp>
        <p:sp>
          <p:nvSpPr>
            <p:cNvPr id="17" name="Elipse 40"/>
            <p:cNvSpPr>
              <a:spLocks noChangeArrowheads="1"/>
            </p:cNvSpPr>
            <p:nvPr/>
          </p:nvSpPr>
          <p:spPr bwMode="auto">
            <a:xfrm>
              <a:off x="9134" y="13179"/>
              <a:ext cx="560" cy="565"/>
            </a:xfrm>
            <a:prstGeom prst="ellipse">
              <a:avLst/>
            </a:prstGeom>
            <a:solidFill>
              <a:srgbClr val="FFFFFF"/>
            </a:solidFill>
            <a:ln w="28575">
              <a:solidFill>
                <a:schemeClr val="tx1"/>
              </a:solidFill>
              <a:miter lim="800000"/>
              <a:headEnd/>
              <a:tailEnd/>
            </a:ln>
          </p:spPr>
          <p:txBody>
            <a:bodyPr vert="horz" wrap="none" lIns="0" tIns="0" rIns="0" bIns="0" numCol="1" anchor="ctr" anchorCtr="0" compatLnSpc="1">
              <a:prstTxWarp prst="textNoShape">
                <a:avLst/>
              </a:prstTxWarp>
            </a:bodyPr>
            <a:lstStyle/>
            <a:p>
              <a:pPr marL="0" lvl="0" indent="0" eaLnBrk="1" fontAlgn="base" latinLnBrk="0" hangingPunct="1">
                <a:lnSpc>
                  <a:spcPct val="100000"/>
                </a:lnSpc>
                <a:spcBef>
                  <a:spcPts val="600"/>
                </a:spcBef>
                <a:spcAft>
                  <a:spcPts val="200"/>
                </a:spcAft>
                <a:buNone/>
                <a:tabLst/>
              </a:pPr>
              <a:r>
                <a:rPr kumimoji="0" lang="es-ES" b="1" i="0" u="none" strike="noStrike" cap="none" normalizeH="0" baseline="0" dirty="0" smtClean="0">
                  <a:ln>
                    <a:noFill/>
                  </a:ln>
                  <a:solidFill>
                    <a:schemeClr val="bg1"/>
                  </a:solidFill>
                  <a:effectLst/>
                  <a:latin typeface="Arial Narrow" pitchFamily="34" charset="0"/>
                  <a:ea typeface="SimSun" pitchFamily="2" charset="-122"/>
                  <a:cs typeface="Arial" pitchFamily="34" charset="0"/>
                </a:rPr>
                <a:t>Host</a:t>
              </a:r>
              <a:endParaRPr kumimoji="0" lang="es-ES" b="1" i="0" u="none" strike="noStrike" cap="none" normalizeH="0" baseline="0" dirty="0" smtClean="0">
                <a:ln>
                  <a:noFill/>
                </a:ln>
                <a:solidFill>
                  <a:schemeClr val="bg1"/>
                </a:solidFill>
                <a:effectLst/>
                <a:latin typeface="Arial" pitchFamily="34" charset="0"/>
                <a:cs typeface="Arial" pitchFamily="34" charset="0"/>
              </a:endParaRPr>
            </a:p>
          </p:txBody>
        </p:sp>
        <p:sp>
          <p:nvSpPr>
            <p:cNvPr id="18" name="Elipse 42"/>
            <p:cNvSpPr>
              <a:spLocks noChangeArrowheads="1"/>
            </p:cNvSpPr>
            <p:nvPr/>
          </p:nvSpPr>
          <p:spPr bwMode="auto">
            <a:xfrm>
              <a:off x="9134" y="14751"/>
              <a:ext cx="560" cy="565"/>
            </a:xfrm>
            <a:prstGeom prst="ellipse">
              <a:avLst/>
            </a:prstGeom>
            <a:solidFill>
              <a:srgbClr val="FFFFFF"/>
            </a:solidFill>
            <a:ln w="28575">
              <a:solidFill>
                <a:schemeClr val="tx1"/>
              </a:solidFill>
              <a:miter lim="800000"/>
              <a:headEnd/>
              <a:tailEnd/>
            </a:ln>
          </p:spPr>
          <p:txBody>
            <a:bodyPr vert="horz" wrap="none" lIns="0" tIns="0" rIns="0" bIns="0" numCol="1" anchor="t" anchorCtr="0" compatLnSpc="1">
              <a:prstTxWarp prst="textNoShape">
                <a:avLst/>
              </a:prstTxWarp>
            </a:bodyPr>
            <a:lstStyle/>
            <a:p>
              <a:pPr marL="0" lvl="0" indent="0" eaLnBrk="1" fontAlgn="base" latinLnBrk="0" hangingPunct="1">
                <a:lnSpc>
                  <a:spcPct val="100000"/>
                </a:lnSpc>
                <a:spcBef>
                  <a:spcPts val="600"/>
                </a:spcBef>
                <a:spcAft>
                  <a:spcPts val="200"/>
                </a:spcAft>
                <a:buNone/>
                <a:tabLst/>
              </a:pPr>
              <a:r>
                <a:rPr kumimoji="0" lang="es-ES" b="1" i="0" u="none" strike="noStrike" cap="none" normalizeH="0" baseline="0" dirty="0" smtClean="0">
                  <a:ln>
                    <a:noFill/>
                  </a:ln>
                  <a:effectLst/>
                  <a:latin typeface="Arial Narrow" pitchFamily="34" charset="0"/>
                  <a:ea typeface="SimSun" pitchFamily="2" charset="-122"/>
                  <a:cs typeface="Arial" pitchFamily="34" charset="0"/>
                </a:rPr>
                <a:t>Host</a:t>
              </a:r>
              <a:endParaRPr kumimoji="0" lang="es-ES" b="1" i="0" u="none" strike="noStrike" cap="none" normalizeH="0" baseline="0" dirty="0" smtClean="0">
                <a:ln>
                  <a:noFill/>
                </a:ln>
                <a:effectLst/>
                <a:latin typeface="Arial" pitchFamily="34" charset="0"/>
                <a:cs typeface="Arial" pitchFamily="34" charset="0"/>
              </a:endParaRPr>
            </a:p>
          </p:txBody>
        </p:sp>
        <p:sp>
          <p:nvSpPr>
            <p:cNvPr id="19" name="Conector recto 34"/>
            <p:cNvSpPr>
              <a:spLocks noChangeShapeType="1"/>
            </p:cNvSpPr>
            <p:nvPr/>
          </p:nvSpPr>
          <p:spPr bwMode="auto">
            <a:xfrm flipH="1" flipV="1">
              <a:off x="4784" y="11791"/>
              <a:ext cx="4599" cy="11"/>
            </a:xfrm>
            <a:prstGeom prst="line">
              <a:avLst/>
            </a:prstGeom>
            <a:noFill/>
            <a:ln w="28575">
              <a:solidFill>
                <a:schemeClr val="tx1"/>
              </a:solidFill>
              <a:prstDash val="lgDash"/>
              <a:miter lim="800000"/>
              <a:headEnd/>
              <a:tailEnd/>
            </a:ln>
          </p:spPr>
          <p:txBody>
            <a:bodyPr vert="horz" wrap="none" lIns="0" tIns="0" rIns="0" bIns="0" numCol="1" anchor="ctr" anchorCtr="0" compatLnSpc="1">
              <a:prstTxWarp prst="textNoShape">
                <a:avLst/>
              </a:prstTxWarp>
            </a:bodyPr>
            <a:lstStyle/>
            <a:p>
              <a:pPr>
                <a:buNone/>
              </a:pPr>
              <a:endParaRPr lang="en-US" b="1">
                <a:solidFill>
                  <a:schemeClr val="bg1"/>
                </a:solidFill>
              </a:endParaRPr>
            </a:p>
          </p:txBody>
        </p:sp>
        <p:sp>
          <p:nvSpPr>
            <p:cNvPr id="20" name="Elipse 37"/>
            <p:cNvSpPr>
              <a:spLocks noChangeArrowheads="1"/>
            </p:cNvSpPr>
            <p:nvPr/>
          </p:nvSpPr>
          <p:spPr bwMode="auto">
            <a:xfrm>
              <a:off x="4449" y="13171"/>
              <a:ext cx="560" cy="565"/>
            </a:xfrm>
            <a:prstGeom prst="ellipse">
              <a:avLst/>
            </a:prstGeom>
            <a:solidFill>
              <a:srgbClr val="FFFFFF"/>
            </a:solidFill>
            <a:ln w="28575">
              <a:solidFill>
                <a:schemeClr val="tx1"/>
              </a:solidFill>
              <a:miter lim="800000"/>
              <a:headEnd/>
              <a:tailEnd/>
            </a:ln>
          </p:spPr>
          <p:txBody>
            <a:bodyPr vert="horz" wrap="none" lIns="0" tIns="0" rIns="0" bIns="0" numCol="1" anchor="ctr" anchorCtr="0" compatLnSpc="1">
              <a:prstTxWarp prst="textNoShape">
                <a:avLst/>
              </a:prstTxWarp>
            </a:bodyPr>
            <a:lstStyle/>
            <a:p>
              <a:pPr marL="0" lvl="0" indent="0" eaLnBrk="1" fontAlgn="base" latinLnBrk="0" hangingPunct="1">
                <a:lnSpc>
                  <a:spcPct val="100000"/>
                </a:lnSpc>
                <a:spcBef>
                  <a:spcPts val="600"/>
                </a:spcBef>
                <a:spcAft>
                  <a:spcPts val="200"/>
                </a:spcAft>
                <a:buNone/>
                <a:tabLst/>
              </a:pPr>
              <a:r>
                <a:rPr kumimoji="0" lang="es-ES" b="1" i="0" u="none" strike="noStrike" cap="none" normalizeH="0" baseline="0" dirty="0" err="1" smtClean="0">
                  <a:ln>
                    <a:noFill/>
                  </a:ln>
                  <a:solidFill>
                    <a:schemeClr val="bg1"/>
                  </a:solidFill>
                  <a:effectLst/>
                  <a:latin typeface="Arial Narrow" pitchFamily="34" charset="0"/>
                  <a:ea typeface="SimSun" pitchFamily="2" charset="-122"/>
                  <a:cs typeface="Arial" pitchFamily="34" charset="0"/>
                </a:rPr>
                <a:t>Guest</a:t>
              </a:r>
              <a:endParaRPr kumimoji="0" lang="es-ES" b="1" i="0" u="none" strike="noStrike" cap="none" normalizeH="0" baseline="0" dirty="0" smtClean="0">
                <a:ln>
                  <a:noFill/>
                </a:ln>
                <a:solidFill>
                  <a:schemeClr val="bg1"/>
                </a:solidFill>
                <a:effectLst/>
                <a:latin typeface="Arial" pitchFamily="34" charset="0"/>
                <a:cs typeface="Arial" pitchFamily="34" charset="0"/>
              </a:endParaRPr>
            </a:p>
          </p:txBody>
        </p:sp>
        <p:sp>
          <p:nvSpPr>
            <p:cNvPr id="21" name="Elipse 38"/>
            <p:cNvSpPr>
              <a:spLocks noChangeArrowheads="1"/>
            </p:cNvSpPr>
            <p:nvPr/>
          </p:nvSpPr>
          <p:spPr bwMode="auto">
            <a:xfrm>
              <a:off x="4449" y="11483"/>
              <a:ext cx="560" cy="565"/>
            </a:xfrm>
            <a:prstGeom prst="ellipse">
              <a:avLst/>
            </a:prstGeom>
            <a:solidFill>
              <a:srgbClr val="FFFFFF"/>
            </a:solidFill>
            <a:ln w="28575">
              <a:solidFill>
                <a:schemeClr val="tx1"/>
              </a:solidFill>
              <a:miter lim="800000"/>
              <a:headEnd/>
              <a:tailEnd/>
            </a:ln>
          </p:spPr>
          <p:txBody>
            <a:bodyPr vert="horz" wrap="none" lIns="0" tIns="0" rIns="0" bIns="0" numCol="1" anchor="ctr" anchorCtr="0" compatLnSpc="1">
              <a:prstTxWarp prst="textNoShape">
                <a:avLst/>
              </a:prstTxWarp>
            </a:bodyPr>
            <a:lstStyle/>
            <a:p>
              <a:pPr marL="0" lvl="0" indent="0" eaLnBrk="1" fontAlgn="base" latinLnBrk="0" hangingPunct="1">
                <a:lnSpc>
                  <a:spcPct val="100000"/>
                </a:lnSpc>
                <a:spcBef>
                  <a:spcPts val="600"/>
                </a:spcBef>
                <a:spcAft>
                  <a:spcPts val="200"/>
                </a:spcAft>
                <a:buNone/>
                <a:tabLst/>
              </a:pPr>
              <a:r>
                <a:rPr kumimoji="0" lang="es-ES" b="1" i="0" u="none" strike="noStrike" cap="none" normalizeH="0" baseline="0" dirty="0" err="1" smtClean="0">
                  <a:ln>
                    <a:noFill/>
                  </a:ln>
                  <a:solidFill>
                    <a:schemeClr val="bg1"/>
                  </a:solidFill>
                  <a:effectLst/>
                  <a:latin typeface="Arial Narrow" pitchFamily="34" charset="0"/>
                  <a:ea typeface="SimSun" pitchFamily="2" charset="-122"/>
                  <a:cs typeface="Arial" pitchFamily="34" charset="0"/>
                </a:rPr>
                <a:t>Guest</a:t>
              </a:r>
              <a:endParaRPr kumimoji="0" lang="es-ES" b="1" i="0" u="none" strike="noStrike" cap="none" normalizeH="0" baseline="0" dirty="0" smtClean="0">
                <a:ln>
                  <a:noFill/>
                </a:ln>
                <a:solidFill>
                  <a:schemeClr val="bg1"/>
                </a:solidFill>
                <a:effectLst/>
                <a:latin typeface="Arial" pitchFamily="34" charset="0"/>
                <a:cs typeface="Arial" pitchFamily="34" charset="0"/>
              </a:endParaRPr>
            </a:p>
          </p:txBody>
        </p:sp>
        <p:sp>
          <p:nvSpPr>
            <p:cNvPr id="22" name="Elipse 39"/>
            <p:cNvSpPr>
              <a:spLocks noChangeArrowheads="1"/>
            </p:cNvSpPr>
            <p:nvPr/>
          </p:nvSpPr>
          <p:spPr bwMode="auto">
            <a:xfrm>
              <a:off x="4449" y="14746"/>
              <a:ext cx="560" cy="565"/>
            </a:xfrm>
            <a:prstGeom prst="ellipse">
              <a:avLst/>
            </a:prstGeom>
            <a:solidFill>
              <a:srgbClr val="FFFFFF"/>
            </a:solidFill>
            <a:ln w="28575">
              <a:solidFill>
                <a:schemeClr val="tx1"/>
              </a:solidFill>
              <a:miter lim="800000"/>
              <a:headEnd/>
              <a:tailEnd/>
            </a:ln>
          </p:spPr>
          <p:txBody>
            <a:bodyPr vert="horz" wrap="none" lIns="0" tIns="0" rIns="0" bIns="0" numCol="1" anchor="ctr" anchorCtr="0" compatLnSpc="1">
              <a:prstTxWarp prst="textNoShape">
                <a:avLst/>
              </a:prstTxWarp>
            </a:bodyPr>
            <a:lstStyle/>
            <a:p>
              <a:pPr marL="0" lvl="0" indent="0" eaLnBrk="1" fontAlgn="base" latinLnBrk="0" hangingPunct="1">
                <a:lnSpc>
                  <a:spcPct val="100000"/>
                </a:lnSpc>
                <a:spcBef>
                  <a:spcPts val="600"/>
                </a:spcBef>
                <a:spcAft>
                  <a:spcPts val="200"/>
                </a:spcAft>
                <a:buNone/>
                <a:tabLst/>
              </a:pPr>
              <a:r>
                <a:rPr kumimoji="0" lang="es-ES" b="1" i="0" u="none" strike="noStrike" cap="none" normalizeH="0" baseline="0" dirty="0" err="1" smtClean="0">
                  <a:ln>
                    <a:noFill/>
                  </a:ln>
                  <a:solidFill>
                    <a:schemeClr val="bg1"/>
                  </a:solidFill>
                  <a:effectLst/>
                  <a:latin typeface="Arial Narrow" pitchFamily="34" charset="0"/>
                  <a:ea typeface="SimSun" pitchFamily="2" charset="-122"/>
                  <a:cs typeface="Arial" pitchFamily="34" charset="0"/>
                </a:rPr>
                <a:t>Guest</a:t>
              </a:r>
              <a:endParaRPr kumimoji="0" lang="es-ES" b="1" i="0" u="none" strike="noStrike" cap="none" normalizeH="0" baseline="0" dirty="0" smtClean="0">
                <a:ln>
                  <a:noFill/>
                </a:ln>
                <a:solidFill>
                  <a:schemeClr val="bg1"/>
                </a:solidFill>
                <a:effectLst/>
                <a:latin typeface="Arial" pitchFamily="34" charset="0"/>
                <a:cs typeface="Arial" pitchFamily="34" charset="0"/>
              </a:endParaRPr>
            </a:p>
          </p:txBody>
        </p:sp>
        <p:sp>
          <p:nvSpPr>
            <p:cNvPr id="23" name="Elipse 42"/>
            <p:cNvSpPr>
              <a:spLocks noChangeArrowheads="1"/>
            </p:cNvSpPr>
            <p:nvPr/>
          </p:nvSpPr>
          <p:spPr bwMode="auto">
            <a:xfrm>
              <a:off x="9134" y="14741"/>
              <a:ext cx="560" cy="565"/>
            </a:xfrm>
            <a:prstGeom prst="ellipse">
              <a:avLst/>
            </a:prstGeom>
            <a:solidFill>
              <a:srgbClr val="FFFFFF"/>
            </a:solidFill>
            <a:ln w="28575">
              <a:solidFill>
                <a:schemeClr val="tx1"/>
              </a:solidFill>
              <a:miter lim="800000"/>
              <a:headEnd/>
              <a:tailEnd/>
            </a:ln>
          </p:spPr>
          <p:txBody>
            <a:bodyPr vert="horz" wrap="none" lIns="0" tIns="0" rIns="0" bIns="0" numCol="1" anchor="ctr" anchorCtr="0" compatLnSpc="1">
              <a:prstTxWarp prst="textNoShape">
                <a:avLst/>
              </a:prstTxWarp>
            </a:bodyPr>
            <a:lstStyle/>
            <a:p>
              <a:pPr marL="0" lvl="0" indent="0" eaLnBrk="1" fontAlgn="base" latinLnBrk="0" hangingPunct="1">
                <a:lnSpc>
                  <a:spcPct val="100000"/>
                </a:lnSpc>
                <a:spcBef>
                  <a:spcPts val="600"/>
                </a:spcBef>
                <a:spcAft>
                  <a:spcPts val="200"/>
                </a:spcAft>
                <a:buNone/>
                <a:tabLst/>
              </a:pPr>
              <a:r>
                <a:rPr kumimoji="0" lang="es-ES" b="1" i="0" u="none" strike="noStrike" cap="none" normalizeH="0" baseline="0" dirty="0" smtClean="0">
                  <a:ln>
                    <a:noFill/>
                  </a:ln>
                  <a:solidFill>
                    <a:schemeClr val="bg1"/>
                  </a:solidFill>
                  <a:effectLst/>
                  <a:latin typeface="Arial Narrow" pitchFamily="34" charset="0"/>
                  <a:ea typeface="SimSun" pitchFamily="2" charset="-122"/>
                  <a:cs typeface="Arial" pitchFamily="34" charset="0"/>
                </a:rPr>
                <a:t>Host</a:t>
              </a:r>
              <a:endParaRPr kumimoji="0" lang="es-ES" b="1" i="0" u="none" strike="noStrike" cap="none" normalizeH="0" baseline="0" dirty="0" smtClean="0">
                <a:ln>
                  <a:noFill/>
                </a:ln>
                <a:solidFill>
                  <a:schemeClr val="bg1"/>
                </a:solidFill>
                <a:effectLst/>
                <a:latin typeface="Arial" pitchFamily="34" charset="0"/>
                <a:cs typeface="Arial" pitchFamily="34" charset="0"/>
              </a:endParaRPr>
            </a:p>
          </p:txBody>
        </p:sp>
        <p:sp>
          <p:nvSpPr>
            <p:cNvPr id="24" name="Elipse 41"/>
            <p:cNvSpPr>
              <a:spLocks noChangeArrowheads="1"/>
            </p:cNvSpPr>
            <p:nvPr/>
          </p:nvSpPr>
          <p:spPr bwMode="auto">
            <a:xfrm>
              <a:off x="9134" y="11483"/>
              <a:ext cx="560" cy="565"/>
            </a:xfrm>
            <a:prstGeom prst="ellipse">
              <a:avLst/>
            </a:prstGeom>
            <a:solidFill>
              <a:srgbClr val="FFFFFF"/>
            </a:solidFill>
            <a:ln w="28575">
              <a:solidFill>
                <a:schemeClr val="tx1"/>
              </a:solidFill>
              <a:miter lim="800000"/>
              <a:headEnd/>
              <a:tailEnd/>
            </a:ln>
          </p:spPr>
          <p:txBody>
            <a:bodyPr vert="horz" wrap="none" lIns="0" tIns="0" rIns="0" bIns="0" numCol="1" anchor="ctr" anchorCtr="0" compatLnSpc="1">
              <a:prstTxWarp prst="textNoShape">
                <a:avLst/>
              </a:prstTxWarp>
            </a:bodyPr>
            <a:lstStyle/>
            <a:p>
              <a:pPr marL="0" lvl="0" indent="0" eaLnBrk="1" fontAlgn="base" latinLnBrk="0" hangingPunct="1">
                <a:lnSpc>
                  <a:spcPct val="100000"/>
                </a:lnSpc>
                <a:spcBef>
                  <a:spcPts val="600"/>
                </a:spcBef>
                <a:spcAft>
                  <a:spcPts val="200"/>
                </a:spcAft>
                <a:buNone/>
                <a:tabLst/>
              </a:pPr>
              <a:r>
                <a:rPr kumimoji="0" lang="es-ES" b="1" i="0" u="none" strike="noStrike" cap="none" normalizeH="0" baseline="0" dirty="0" smtClean="0">
                  <a:ln>
                    <a:noFill/>
                  </a:ln>
                  <a:solidFill>
                    <a:schemeClr val="bg1"/>
                  </a:solidFill>
                  <a:effectLst/>
                  <a:latin typeface="Arial Narrow" pitchFamily="34" charset="0"/>
                  <a:ea typeface="SimSun" pitchFamily="2" charset="-122"/>
                  <a:cs typeface="Arial" pitchFamily="34" charset="0"/>
                </a:rPr>
                <a:t>Host</a:t>
              </a:r>
              <a:endParaRPr kumimoji="0" lang="es-ES" b="1" i="0" u="none" strike="noStrike" cap="none" normalizeH="0" baseline="0" dirty="0" smtClean="0">
                <a:ln>
                  <a:noFill/>
                </a:ln>
                <a:solidFill>
                  <a:schemeClr val="bg1"/>
                </a:solidFill>
                <a:effectLst/>
                <a:latin typeface="Arial" pitchFamily="34" charset="0"/>
                <a:cs typeface="Arial" pitchFamily="34" charset="0"/>
              </a:endParaRPr>
            </a:p>
          </p:txBody>
        </p:sp>
      </p:gr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0"/>
            <a:r>
              <a:rPr lang="en-US" dirty="0" smtClean="0"/>
              <a:t>I. Contracts are incomplete</a:t>
            </a:r>
            <a:endParaRPr lang="es-ES" dirty="0"/>
          </a:p>
        </p:txBody>
      </p:sp>
      <p:sp>
        <p:nvSpPr>
          <p:cNvPr id="3" name="2 Marcador de contenido"/>
          <p:cNvSpPr>
            <a:spLocks noGrp="1"/>
          </p:cNvSpPr>
          <p:nvPr>
            <p:ph idx="1"/>
          </p:nvPr>
        </p:nvSpPr>
        <p:spPr/>
        <p:txBody>
          <a:bodyPr>
            <a:normAutofit fontScale="92500"/>
          </a:bodyPr>
          <a:lstStyle/>
          <a:p>
            <a:pPr lvl="0"/>
            <a:r>
              <a:rPr lang="en-US" dirty="0" smtClean="0">
                <a:sym typeface="Wingdings" pitchFamily="2" charset="2"/>
              </a:rPr>
              <a:t>More so the more qualitative the transaction. Ex: </a:t>
            </a:r>
          </a:p>
          <a:p>
            <a:pPr lvl="1"/>
            <a:r>
              <a:rPr lang="en-US" dirty="0" smtClean="0">
                <a:sym typeface="Wingdings" pitchFamily="2" charset="2"/>
              </a:rPr>
              <a:t>ATM vs. home sharing</a:t>
            </a:r>
          </a:p>
          <a:p>
            <a:pPr lvl="1"/>
            <a:r>
              <a:rPr lang="en-US" dirty="0" err="1" smtClean="0">
                <a:sym typeface="Wingdings" pitchFamily="2" charset="2"/>
              </a:rPr>
              <a:t>Airbnb</a:t>
            </a:r>
            <a:r>
              <a:rPr lang="en-US" dirty="0" smtClean="0">
                <a:sym typeface="Wingdings" pitchFamily="2" charset="2"/>
              </a:rPr>
              <a:t> as… referee</a:t>
            </a:r>
          </a:p>
          <a:p>
            <a:r>
              <a:rPr lang="en-US" dirty="0" smtClean="0"/>
              <a:t>E</a:t>
            </a:r>
            <a:r>
              <a:rPr lang="en-US" dirty="0" smtClean="0">
                <a:sym typeface="Wingdings" pitchFamily="2" charset="2"/>
              </a:rPr>
              <a:t>x post completion required  central agent</a:t>
            </a:r>
          </a:p>
          <a:p>
            <a:r>
              <a:rPr lang="en-US" sz="2800" dirty="0" smtClean="0">
                <a:solidFill>
                  <a:schemeClr val="tx1"/>
                </a:solidFill>
                <a:latin typeface="+mn-lt"/>
                <a:ea typeface="+mn-ea"/>
                <a:cs typeface="ＭＳ Ｐゴシック" charset="0"/>
              </a:rPr>
              <a:t>Palliatives</a:t>
            </a:r>
          </a:p>
          <a:p>
            <a:pPr lvl="1"/>
            <a:r>
              <a:rPr lang="en-US" dirty="0" smtClean="0"/>
              <a:t>2-out-of-3 </a:t>
            </a:r>
            <a:r>
              <a:rPr lang="en-US" dirty="0" err="1" smtClean="0"/>
              <a:t>multisignature</a:t>
            </a:r>
            <a:r>
              <a:rPr lang="en-US" dirty="0" smtClean="0"/>
              <a:t> </a:t>
            </a:r>
          </a:p>
          <a:p>
            <a:pPr lvl="1"/>
            <a:r>
              <a:rPr lang="en-US" sz="2400" dirty="0" smtClean="0">
                <a:solidFill>
                  <a:schemeClr val="tx1"/>
                </a:solidFill>
                <a:latin typeface="+mn-lt"/>
                <a:ea typeface="+mn-ea"/>
                <a:cs typeface="ＭＳ Ｐゴシック" charset="0"/>
              </a:rPr>
              <a:t>Modularity in contracts simplifies and lowers costs</a:t>
            </a:r>
            <a:endParaRPr lang="es-ES" dirty="0" smtClean="0"/>
          </a:p>
          <a:p>
            <a:pPr lvl="1"/>
            <a:r>
              <a:rPr lang="en-US" sz="2400" dirty="0" smtClean="0">
                <a:solidFill>
                  <a:schemeClr val="tx1"/>
                </a:solidFill>
                <a:latin typeface="+mn-lt"/>
                <a:ea typeface="+mn-ea"/>
                <a:cs typeface="ＭＳ Ｐゴシック" charset="0"/>
              </a:rPr>
              <a:t>Artificial Intelligence would provide automatic ex post completion with “judgment”—but when?</a:t>
            </a:r>
            <a:endParaRPr lang="es-E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3467" y="609600"/>
            <a:ext cx="8653580" cy="1143000"/>
          </a:xfrm>
        </p:spPr>
        <p:txBody>
          <a:bodyPr/>
          <a:lstStyle/>
          <a:p>
            <a:pPr lvl="0"/>
            <a:r>
              <a:rPr lang="en-US" dirty="0" smtClean="0"/>
              <a:t>II. Personal rights require reputation for enforcing incomplete dimensions</a:t>
            </a:r>
            <a:endParaRPr lang="es-ES" dirty="0"/>
          </a:p>
        </p:txBody>
      </p:sp>
      <p:sp>
        <p:nvSpPr>
          <p:cNvPr id="3" name="2 Marcador de contenido"/>
          <p:cNvSpPr>
            <a:spLocks noGrp="1"/>
          </p:cNvSpPr>
          <p:nvPr>
            <p:ph idx="1"/>
          </p:nvPr>
        </p:nvSpPr>
        <p:spPr/>
        <p:txBody>
          <a:bodyPr>
            <a:normAutofit/>
          </a:bodyPr>
          <a:lstStyle/>
          <a:p>
            <a:pPr lvl="0"/>
            <a:r>
              <a:rPr lang="en-US" dirty="0" smtClean="0"/>
              <a:t>Identification + evaluation + accumulation</a:t>
            </a:r>
          </a:p>
          <a:p>
            <a:pPr lvl="1"/>
            <a:r>
              <a:rPr lang="en-US" dirty="0" smtClean="0"/>
              <a:t>E.g., </a:t>
            </a:r>
            <a:r>
              <a:rPr lang="en-US" dirty="0" err="1" smtClean="0"/>
              <a:t>Ebay</a:t>
            </a:r>
            <a:r>
              <a:rPr lang="en-US" dirty="0" smtClean="0"/>
              <a:t>, Amazon, Booking, Trip Advisor, Michelin</a:t>
            </a:r>
          </a:p>
          <a:p>
            <a:pPr rtl="0" eaLnBrk="0" fontAlgn="base" hangingPunct="0"/>
            <a:r>
              <a:rPr lang="en-US" sz="2800" dirty="0" smtClean="0">
                <a:solidFill>
                  <a:schemeClr val="tx1"/>
                </a:solidFill>
                <a:latin typeface="+mn-lt"/>
                <a:ea typeface="+mn-ea"/>
                <a:cs typeface="ＭＳ Ｐゴシック" charset="0"/>
                <a:sym typeface="Wingdings" pitchFamily="2" charset="2"/>
              </a:rPr>
              <a:t> central agent?</a:t>
            </a:r>
            <a:endParaRPr lang="es-ES" sz="2800" dirty="0" smtClean="0"/>
          </a:p>
          <a:p>
            <a:pPr lvl="1"/>
            <a:r>
              <a:rPr lang="en-US" sz="2400" dirty="0" smtClean="0">
                <a:solidFill>
                  <a:schemeClr val="tx1"/>
                </a:solidFill>
                <a:latin typeface="+mn-lt"/>
                <a:ea typeface="+mn-ea"/>
                <a:cs typeface="ＭＳ Ｐゴシック" charset="0"/>
              </a:rPr>
              <a:t>across </a:t>
            </a:r>
            <a:r>
              <a:rPr lang="en-US" sz="2400" dirty="0" err="1" smtClean="0">
                <a:solidFill>
                  <a:schemeClr val="tx1"/>
                </a:solidFill>
                <a:latin typeface="+mn-lt"/>
                <a:ea typeface="+mn-ea"/>
                <a:cs typeface="ＭＳ Ｐゴシック" charset="0"/>
              </a:rPr>
              <a:t>DApps</a:t>
            </a:r>
            <a:r>
              <a:rPr lang="en-US" sz="2400" dirty="0" smtClean="0">
                <a:solidFill>
                  <a:schemeClr val="tx1"/>
                </a:solidFill>
                <a:latin typeface="+mn-lt"/>
                <a:ea typeface="+mn-ea"/>
                <a:cs typeface="ＭＳ Ｐゴシック" charset="0"/>
              </a:rPr>
              <a:t> </a:t>
            </a:r>
            <a:r>
              <a:rPr lang="en-US" sz="2400" dirty="0" smtClean="0">
                <a:solidFill>
                  <a:schemeClr val="tx1"/>
                </a:solidFill>
                <a:latin typeface="+mn-lt"/>
                <a:ea typeface="+mn-ea"/>
                <a:cs typeface="ＭＳ Ｐゴシック" charset="0"/>
                <a:sym typeface="Wingdings" pitchFamily="2" charset="2"/>
              </a:rPr>
              <a:t> </a:t>
            </a:r>
            <a:r>
              <a:rPr lang="en-US" dirty="0" smtClean="0">
                <a:cs typeface="ＭＳ Ｐゴシック" charset="0"/>
              </a:rPr>
              <a:t>Specific </a:t>
            </a:r>
            <a:r>
              <a:rPr lang="en-US" dirty="0" err="1" smtClean="0">
                <a:cs typeface="ＭＳ Ｐゴシック" charset="0"/>
              </a:rPr>
              <a:t>DApp</a:t>
            </a:r>
            <a:r>
              <a:rPr lang="en-US" dirty="0" smtClean="0">
                <a:cs typeface="ＭＳ Ｐゴシック" charset="0"/>
              </a:rPr>
              <a:t> or platform?</a:t>
            </a:r>
          </a:p>
          <a:p>
            <a:pPr lvl="1"/>
            <a:r>
              <a:rPr lang="en-US" sz="2400" dirty="0" smtClean="0">
                <a:solidFill>
                  <a:schemeClr val="tx1"/>
                </a:solidFill>
                <a:latin typeface="+mn-lt"/>
                <a:ea typeface="+mn-ea"/>
                <a:cs typeface="ＭＳ Ｐゴシック" charset="0"/>
              </a:rPr>
              <a:t>personally owned and controlled?</a:t>
            </a:r>
            <a:endParaRPr lang="es-ES" dirty="0" smtClean="0"/>
          </a:p>
          <a:p>
            <a:pPr rtl="0" eaLnBrk="0" fontAlgn="base" hangingPunct="0"/>
            <a:endParaRPr lang="en-US" sz="2800" dirty="0" smtClean="0">
              <a:solidFill>
                <a:schemeClr val="tx1"/>
              </a:solidFill>
              <a:latin typeface="+mn-lt"/>
              <a:ea typeface="+mn-ea"/>
              <a:cs typeface="ＭＳ Ｐゴシック" charset="0"/>
            </a:endParaRPr>
          </a:p>
          <a:p>
            <a:pPr rtl="0" eaLnBrk="0" fontAlgn="base" hangingPunct="0"/>
            <a:r>
              <a:rPr lang="en-US" sz="2800" dirty="0" smtClean="0">
                <a:solidFill>
                  <a:schemeClr val="tx1"/>
                </a:solidFill>
                <a:latin typeface="+mn-lt"/>
                <a:ea typeface="+mn-ea"/>
                <a:cs typeface="ＭＳ Ｐゴシック" charset="0"/>
              </a:rPr>
              <a:t>BTW, the Roman </a:t>
            </a:r>
            <a:r>
              <a:rPr lang="en-US" sz="2800" i="1" dirty="0" smtClean="0">
                <a:solidFill>
                  <a:schemeClr val="tx1"/>
                </a:solidFill>
                <a:latin typeface="+mn-lt"/>
                <a:ea typeface="+mn-ea"/>
                <a:cs typeface="ＭＳ Ｐゴシック" charset="0"/>
              </a:rPr>
              <a:t>Census</a:t>
            </a:r>
            <a:r>
              <a:rPr lang="en-US" sz="2800" dirty="0" smtClean="0">
                <a:solidFill>
                  <a:schemeClr val="tx1"/>
                </a:solidFill>
                <a:latin typeface="+mn-lt"/>
                <a:ea typeface="+mn-ea"/>
                <a:cs typeface="ＭＳ Ｐゴシック" charset="0"/>
              </a:rPr>
              <a:t> revisited (!)</a:t>
            </a:r>
            <a:endParaRPr lang="es-E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0"/>
            <a:r>
              <a:rPr lang="en-US" dirty="0" smtClean="0"/>
              <a:t>III: Real rights involve 3</a:t>
            </a:r>
            <a:r>
              <a:rPr lang="en-US" baseline="30000" dirty="0" smtClean="0"/>
              <a:t>rd</a:t>
            </a:r>
            <a:r>
              <a:rPr lang="en-US" dirty="0" smtClean="0"/>
              <a:t> parties &amp; thus </a:t>
            </a:r>
            <a:r>
              <a:rPr lang="en-US" dirty="0" smtClean="0">
                <a:sym typeface="Wingdings" pitchFamily="2" charset="2"/>
              </a:rPr>
              <a:t>require neutral enforcer</a:t>
            </a:r>
            <a:endParaRPr lang="es-ES" dirty="0"/>
          </a:p>
        </p:txBody>
      </p:sp>
      <p:sp>
        <p:nvSpPr>
          <p:cNvPr id="3" name="2 Marcador de contenido"/>
          <p:cNvSpPr>
            <a:spLocks noGrp="1"/>
          </p:cNvSpPr>
          <p:nvPr>
            <p:ph idx="1"/>
          </p:nvPr>
        </p:nvSpPr>
        <p:spPr/>
        <p:txBody>
          <a:bodyPr>
            <a:normAutofit fontScale="92500"/>
          </a:bodyPr>
          <a:lstStyle/>
          <a:p>
            <a:pPr lvl="0"/>
            <a:r>
              <a:rPr lang="en-US" dirty="0" smtClean="0">
                <a:sym typeface="Wingdings" pitchFamily="2" charset="2"/>
              </a:rPr>
              <a:t>More so the more durable and valuable the asset</a:t>
            </a:r>
          </a:p>
          <a:p>
            <a:pPr lvl="1"/>
            <a:r>
              <a:rPr lang="en-US" dirty="0" smtClean="0">
                <a:sym typeface="Wingdings" pitchFamily="2" charset="2"/>
              </a:rPr>
              <a:t>FROM:	low-value virtual assets (e.g., song) </a:t>
            </a:r>
          </a:p>
          <a:p>
            <a:pPr lvl="1"/>
            <a:r>
              <a:rPr lang="en-US" dirty="0" smtClean="0">
                <a:sym typeface="Wingdings" pitchFamily="2" charset="2"/>
              </a:rPr>
              <a:t>TO:	high-value land </a:t>
            </a:r>
            <a:br>
              <a:rPr lang="en-US" dirty="0" smtClean="0">
                <a:sym typeface="Wingdings" pitchFamily="2" charset="2"/>
              </a:rPr>
            </a:br>
            <a:r>
              <a:rPr lang="en-US" dirty="0" smtClean="0">
                <a:sym typeface="Wingdings" pitchFamily="2" charset="2"/>
              </a:rPr>
              <a:t>		(optimal to have many rights on each asset)</a:t>
            </a:r>
            <a:endParaRPr lang="en-US" dirty="0" smtClean="0"/>
          </a:p>
          <a:p>
            <a:r>
              <a:rPr lang="en-US" dirty="0" smtClean="0"/>
              <a:t>For real (in </a:t>
            </a:r>
            <a:r>
              <a:rPr lang="en-US" dirty="0" err="1" smtClean="0"/>
              <a:t>rem</a:t>
            </a:r>
            <a:r>
              <a:rPr lang="en-US" dirty="0" smtClean="0"/>
              <a:t>) rights,</a:t>
            </a:r>
            <a:r>
              <a:rPr lang="en-US" dirty="0" smtClean="0">
                <a:sym typeface="Wingdings" pitchFamily="2" charset="2"/>
              </a:rPr>
              <a:t> blockchain would require: </a:t>
            </a:r>
          </a:p>
          <a:p>
            <a:pPr lvl="1"/>
            <a:r>
              <a:rPr lang="en-US" dirty="0" smtClean="0">
                <a:sym typeface="Wingdings" pitchFamily="2" charset="2"/>
              </a:rPr>
              <a:t>universal blockchain with </a:t>
            </a:r>
            <a:r>
              <a:rPr lang="en-US" i="1" dirty="0" smtClean="0">
                <a:sym typeface="Wingdings" pitchFamily="2" charset="2"/>
              </a:rPr>
              <a:t>all</a:t>
            </a:r>
            <a:r>
              <a:rPr lang="en-US" dirty="0" smtClean="0">
                <a:sym typeface="Wingdings" pitchFamily="2" charset="2"/>
              </a:rPr>
              <a:t> in </a:t>
            </a:r>
            <a:r>
              <a:rPr lang="en-US" dirty="0" err="1" smtClean="0">
                <a:sym typeface="Wingdings" pitchFamily="2" charset="2"/>
              </a:rPr>
              <a:t>rem</a:t>
            </a:r>
            <a:r>
              <a:rPr lang="en-US" dirty="0" smtClean="0">
                <a:sym typeface="Wingdings" pitchFamily="2" charset="2"/>
              </a:rPr>
              <a:t> rights</a:t>
            </a:r>
          </a:p>
          <a:p>
            <a:pPr lvl="2"/>
            <a:r>
              <a:rPr lang="en-US" dirty="0" smtClean="0">
                <a:sym typeface="Wingdings" pitchFamily="2" charset="2"/>
              </a:rPr>
              <a:t>now, taxes and possession often in rem even if unregistered</a:t>
            </a:r>
          </a:p>
          <a:p>
            <a:pPr lvl="2"/>
            <a:r>
              <a:rPr lang="en-US" dirty="0" smtClean="0">
                <a:sym typeface="Wingdings" pitchFamily="2" charset="2"/>
              </a:rPr>
              <a:t>public intervention required</a:t>
            </a:r>
          </a:p>
          <a:p>
            <a:pPr lvl="1"/>
            <a:r>
              <a:rPr lang="en-US" dirty="0" smtClean="0">
                <a:sym typeface="Wingdings" pitchFamily="2" charset="2"/>
              </a:rPr>
              <a:t>full individual responsibility, less “bounded” rationality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0"/>
            <a:r>
              <a:rPr lang="en-US" dirty="0" smtClean="0"/>
              <a:t>Conclusion: </a:t>
            </a:r>
            <a:br>
              <a:rPr lang="en-US" dirty="0" smtClean="0"/>
            </a:br>
            <a:r>
              <a:rPr lang="en-US" dirty="0" smtClean="0"/>
              <a:t>Disruptive, but not so widely</a:t>
            </a:r>
            <a:endParaRPr lang="en-US" dirty="0"/>
          </a:p>
        </p:txBody>
      </p:sp>
      <p:sp>
        <p:nvSpPr>
          <p:cNvPr id="3" name="2 Marcador de contenido"/>
          <p:cNvSpPr>
            <a:spLocks noGrp="1"/>
          </p:cNvSpPr>
          <p:nvPr>
            <p:ph idx="1"/>
          </p:nvPr>
        </p:nvSpPr>
        <p:spPr/>
        <p:txBody>
          <a:bodyPr>
            <a:normAutofit lnSpcReduction="10000"/>
          </a:bodyPr>
          <a:lstStyle/>
          <a:p>
            <a:r>
              <a:rPr lang="en-US" dirty="0" smtClean="0">
                <a:sym typeface="Wingdings" pitchFamily="2" charset="2"/>
              </a:rPr>
              <a:t>Not-so-drastic changes</a:t>
            </a:r>
          </a:p>
          <a:p>
            <a:pPr lvl="1"/>
            <a:r>
              <a:rPr lang="en-US" dirty="0" smtClean="0"/>
              <a:t>Instead of decentralization, new private specialists </a:t>
            </a:r>
            <a:r>
              <a:rPr lang="en-US" dirty="0" smtClean="0">
                <a:sym typeface="Wingdings" pitchFamily="2" charset="2"/>
              </a:rPr>
              <a:t> bottlenecks &amp; </a:t>
            </a:r>
            <a:r>
              <a:rPr lang="en-US" smtClean="0">
                <a:sym typeface="Wingdings" pitchFamily="2" charset="2"/>
              </a:rPr>
              <a:t>value appropriation</a:t>
            </a:r>
            <a:endParaRPr lang="en-US" dirty="0" smtClean="0"/>
          </a:p>
          <a:p>
            <a:pPr lvl="1"/>
            <a:r>
              <a:rPr lang="en-US" dirty="0" smtClean="0">
                <a:sym typeface="Wingdings" pitchFamily="2" charset="2"/>
              </a:rPr>
              <a:t>Conventional public action</a:t>
            </a:r>
          </a:p>
          <a:p>
            <a:pPr lvl="2"/>
            <a:r>
              <a:rPr lang="en-US" dirty="0" smtClean="0">
                <a:sym typeface="Wingdings" pitchFamily="2" charset="2"/>
              </a:rPr>
              <a:t>Public goods even at the platform level</a:t>
            </a:r>
          </a:p>
          <a:p>
            <a:pPr lvl="2"/>
            <a:r>
              <a:rPr lang="en-US" dirty="0" smtClean="0">
                <a:sym typeface="Wingdings" pitchFamily="2" charset="2"/>
              </a:rPr>
              <a:t>Enforcement, esp. in rem</a:t>
            </a:r>
          </a:p>
          <a:p>
            <a:pPr lvl="1"/>
            <a:r>
              <a:rPr lang="en-US" dirty="0" smtClean="0">
                <a:sym typeface="Wingdings" pitchFamily="2" charset="2"/>
              </a:rPr>
              <a:t>Freedom vs. responsibility conundrum</a:t>
            </a:r>
          </a:p>
          <a:p>
            <a:pPr lvl="0"/>
            <a:r>
              <a:rPr lang="en-US" dirty="0" smtClean="0"/>
              <a:t>Investment</a:t>
            </a:r>
          </a:p>
          <a:p>
            <a:pPr lvl="1"/>
            <a:r>
              <a:rPr lang="en-US" dirty="0" smtClean="0"/>
              <a:t>How much of a bubble? When will it pop?</a:t>
            </a:r>
          </a:p>
          <a:p>
            <a:pPr lvl="1"/>
            <a:r>
              <a:rPr lang="en-US" dirty="0" smtClean="0"/>
              <a:t>Where? Protocol coins &gt; app coins, bottlenecks</a:t>
            </a:r>
            <a:endParaRPr lang="en-US" dirty="0" smtClean="0">
              <a:sym typeface="Wingdings" pitchFamily="2" charset="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6" name="Rectangle 4"/>
          <p:cNvSpPr>
            <a:spLocks noGrp="1" noChangeArrowheads="1"/>
          </p:cNvSpPr>
          <p:nvPr>
            <p:ph type="ctrTitle"/>
          </p:nvPr>
        </p:nvSpPr>
        <p:spPr>
          <a:xfrm>
            <a:off x="685800" y="2708920"/>
            <a:ext cx="7772400" cy="1470025"/>
          </a:xfrm>
        </p:spPr>
        <p:txBody>
          <a:bodyPr/>
          <a:lstStyle/>
          <a:p>
            <a:pPr eaLnBrk="1" hangingPunct="1"/>
            <a:r>
              <a:rPr lang="en-US" sz="4800" dirty="0" smtClean="0"/>
              <a:t>Thanks</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noProof="0" dirty="0" smtClean="0"/>
              <a:t>Outline</a:t>
            </a:r>
            <a:endParaRPr lang="en-US" noProof="0" dirty="0"/>
          </a:p>
        </p:txBody>
      </p:sp>
      <p:sp>
        <p:nvSpPr>
          <p:cNvPr id="3" name="2 Marcador de contenido"/>
          <p:cNvSpPr>
            <a:spLocks noGrp="1"/>
          </p:cNvSpPr>
          <p:nvPr>
            <p:ph idx="1"/>
          </p:nvPr>
        </p:nvSpPr>
        <p:spPr/>
        <p:txBody>
          <a:bodyPr>
            <a:normAutofit lnSpcReduction="10000"/>
          </a:bodyPr>
          <a:lstStyle/>
          <a:p>
            <a:r>
              <a:rPr lang="en-US" noProof="0" dirty="0" smtClean="0"/>
              <a:t>Introduction </a:t>
            </a:r>
          </a:p>
          <a:p>
            <a:pPr lvl="1"/>
            <a:r>
              <a:rPr lang="en-US" dirty="0" smtClean="0"/>
              <a:t>Bitcoin, blockchain, smart contract</a:t>
            </a:r>
            <a:r>
              <a:rPr lang="en-US" noProof="0" dirty="0" smtClean="0"/>
              <a:t>s</a:t>
            </a:r>
          </a:p>
          <a:p>
            <a:r>
              <a:rPr lang="en-US" noProof="0" dirty="0" smtClean="0"/>
              <a:t>Promise &amp; reality</a:t>
            </a:r>
          </a:p>
          <a:p>
            <a:pPr lvl="1"/>
            <a:r>
              <a:rPr lang="en-US" noProof="0" dirty="0" smtClean="0"/>
              <a:t>Scalability (FB = 25,000 x ETH)</a:t>
            </a:r>
          </a:p>
          <a:p>
            <a:pPr lvl="1"/>
            <a:r>
              <a:rPr lang="en-US" noProof="0" dirty="0" smtClean="0"/>
              <a:t>Usability, from a law &amp; econ view </a:t>
            </a:r>
          </a:p>
          <a:p>
            <a:pPr lvl="2"/>
            <a:r>
              <a:rPr lang="en-US" noProof="0" dirty="0" smtClean="0"/>
              <a:t>Contract completion </a:t>
            </a:r>
          </a:p>
          <a:p>
            <a:pPr lvl="2"/>
            <a:r>
              <a:rPr lang="en-US" dirty="0" smtClean="0"/>
              <a:t>Enforcement, personal</a:t>
            </a:r>
          </a:p>
          <a:p>
            <a:pPr lvl="2"/>
            <a:r>
              <a:rPr lang="en-US" dirty="0" smtClean="0"/>
              <a:t>Enforcement, real</a:t>
            </a:r>
          </a:p>
          <a:p>
            <a:pPr lvl="1"/>
            <a:r>
              <a:rPr lang="en-US" noProof="0" dirty="0" smtClean="0"/>
              <a:t>Organization of platforms</a:t>
            </a:r>
          </a:p>
          <a:p>
            <a:r>
              <a:rPr lang="en-US" noProof="0" dirty="0" smtClean="0"/>
              <a:t>Conclusions </a:t>
            </a:r>
            <a:endParaRPr lang="en-US" noProof="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noProof="0" dirty="0" smtClean="0"/>
              <a:t>Emphasis</a:t>
            </a:r>
            <a:endParaRPr lang="en-US" noProof="0" dirty="0"/>
          </a:p>
        </p:txBody>
      </p:sp>
      <p:sp>
        <p:nvSpPr>
          <p:cNvPr id="3" name="2 Marcador de contenido"/>
          <p:cNvSpPr>
            <a:spLocks noGrp="1"/>
          </p:cNvSpPr>
          <p:nvPr>
            <p:ph idx="1"/>
          </p:nvPr>
        </p:nvSpPr>
        <p:spPr/>
        <p:txBody>
          <a:bodyPr>
            <a:normAutofit lnSpcReduction="10000"/>
          </a:bodyPr>
          <a:lstStyle/>
          <a:p>
            <a:r>
              <a:rPr lang="en-US" noProof="0" dirty="0" smtClean="0"/>
              <a:t>Introduction </a:t>
            </a:r>
          </a:p>
          <a:p>
            <a:pPr lvl="1"/>
            <a:r>
              <a:rPr lang="en-US" dirty="0" smtClean="0"/>
              <a:t>Bitcoin, blockchain, smart contract</a:t>
            </a:r>
            <a:r>
              <a:rPr lang="en-US" noProof="0" dirty="0" smtClean="0"/>
              <a:t>s</a:t>
            </a:r>
          </a:p>
          <a:p>
            <a:r>
              <a:rPr lang="en-US" noProof="0" dirty="0" smtClean="0"/>
              <a:t>Promise &amp; difficulties</a:t>
            </a:r>
          </a:p>
          <a:p>
            <a:pPr lvl="1"/>
            <a:r>
              <a:rPr lang="en-US" noProof="0" dirty="0" smtClean="0"/>
              <a:t>Scalability</a:t>
            </a:r>
          </a:p>
          <a:p>
            <a:pPr lvl="1"/>
            <a:r>
              <a:rPr lang="en-US" b="1" noProof="0" dirty="0" smtClean="0">
                <a:solidFill>
                  <a:schemeClr val="tx2"/>
                </a:solidFill>
              </a:rPr>
              <a:t>Usability, from a law &amp; econ view </a:t>
            </a:r>
          </a:p>
          <a:p>
            <a:pPr lvl="2"/>
            <a:r>
              <a:rPr lang="en-US" b="1" noProof="0" dirty="0" smtClean="0">
                <a:solidFill>
                  <a:schemeClr val="tx2"/>
                </a:solidFill>
              </a:rPr>
              <a:t>Contract completion </a:t>
            </a:r>
          </a:p>
          <a:p>
            <a:pPr lvl="2"/>
            <a:r>
              <a:rPr lang="en-US" b="1" dirty="0" smtClean="0">
                <a:solidFill>
                  <a:schemeClr val="tx2"/>
                </a:solidFill>
              </a:rPr>
              <a:t>Enforcement, personal</a:t>
            </a:r>
          </a:p>
          <a:p>
            <a:pPr lvl="2"/>
            <a:r>
              <a:rPr lang="en-US" b="1" dirty="0" smtClean="0">
                <a:solidFill>
                  <a:schemeClr val="tx2"/>
                </a:solidFill>
              </a:rPr>
              <a:t>Enforcement, real</a:t>
            </a:r>
          </a:p>
          <a:p>
            <a:pPr lvl="1"/>
            <a:r>
              <a:rPr lang="en-US" noProof="0" dirty="0" smtClean="0"/>
              <a:t>Organization of platforms</a:t>
            </a:r>
          </a:p>
          <a:p>
            <a:r>
              <a:rPr lang="en-US" noProof="0" dirty="0" smtClean="0"/>
              <a:t>Conclusions </a:t>
            </a:r>
            <a:endParaRPr lang="en-US" noProof="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noProof="0" dirty="0" smtClean="0"/>
              <a:t>Introduction to blockchain</a:t>
            </a:r>
            <a:endParaRPr lang="en-US" noProof="0" dirty="0"/>
          </a:p>
        </p:txBody>
      </p:sp>
      <p:sp>
        <p:nvSpPr>
          <p:cNvPr id="3" name="2 Marcador de contenido"/>
          <p:cNvSpPr>
            <a:spLocks noGrp="1"/>
          </p:cNvSpPr>
          <p:nvPr>
            <p:ph idx="1"/>
          </p:nvPr>
        </p:nvSpPr>
        <p:spPr/>
        <p:txBody>
          <a:bodyPr>
            <a:normAutofit fontScale="85000" lnSpcReduction="20000"/>
          </a:bodyPr>
          <a:lstStyle/>
          <a:p>
            <a:r>
              <a:rPr lang="en-US" noProof="0" dirty="0" smtClean="0"/>
              <a:t>Technology behind Bitcoin</a:t>
            </a:r>
          </a:p>
          <a:p>
            <a:r>
              <a:rPr lang="en-US" noProof="0" dirty="0" smtClean="0"/>
              <a:t>It replaces centralized intermediaries, enabling P2P markets by verifying &amp; keeping a record of transactions</a:t>
            </a:r>
          </a:p>
          <a:p>
            <a:pPr lvl="1"/>
            <a:r>
              <a:rPr lang="en-US" noProof="0" dirty="0" smtClean="0"/>
              <a:t>Decentralized, ≈ peer-to-peer consensus</a:t>
            </a:r>
          </a:p>
          <a:p>
            <a:pPr lvl="1"/>
            <a:r>
              <a:rPr lang="en-US" noProof="0" dirty="0" smtClean="0"/>
              <a:t>Secured by competitive “mining” + cryptographic hashing &amp; concatenation + network-wide replication</a:t>
            </a:r>
          </a:p>
          <a:p>
            <a:pPr lvl="2"/>
            <a:r>
              <a:rPr lang="en-US" dirty="0" smtClean="0"/>
              <a:t>Mining: think of guessing a really long number</a:t>
            </a:r>
            <a:endParaRPr lang="en-US" noProof="0" dirty="0" smtClean="0"/>
          </a:p>
          <a:p>
            <a:pPr lvl="2"/>
            <a:r>
              <a:rPr lang="en-US" dirty="0" smtClean="0"/>
              <a:t>See 15 min. video: </a:t>
            </a:r>
            <a:r>
              <a:rPr lang="en-US" dirty="0" smtClean="0">
                <a:hlinkClick r:id="rId3"/>
              </a:rPr>
              <a:t>https://www.youtube.com/watch?v=93E_GzvpMA0</a:t>
            </a:r>
            <a:endParaRPr lang="en-US" noProof="0" dirty="0" smtClean="0"/>
          </a:p>
          <a:p>
            <a:r>
              <a:rPr lang="en-US" noProof="0" dirty="0" smtClean="0"/>
              <a:t>Evolution: Bitcoin </a:t>
            </a:r>
            <a:r>
              <a:rPr lang="en-US" noProof="0" dirty="0" smtClean="0">
                <a:sym typeface="Wingdings" pitchFamily="2" charset="2"/>
              </a:rPr>
              <a:t></a:t>
            </a:r>
            <a:r>
              <a:rPr lang="en-US" dirty="0" smtClean="0">
                <a:sym typeface="Wingdings" pitchFamily="2" charset="2"/>
              </a:rPr>
              <a:t> </a:t>
            </a:r>
            <a:r>
              <a:rPr lang="en-US" dirty="0" err="1" smtClean="0"/>
              <a:t>DApp</a:t>
            </a:r>
            <a:r>
              <a:rPr lang="en-US" dirty="0" smtClean="0"/>
              <a:t> = Set of “smart contracts”: </a:t>
            </a:r>
          </a:p>
          <a:p>
            <a:pPr lvl="1"/>
            <a:r>
              <a:rPr lang="en-US" dirty="0" smtClean="0"/>
              <a:t>Automatic contract </a:t>
            </a:r>
            <a:r>
              <a:rPr lang="en-US" i="1" dirty="0" smtClean="0"/>
              <a:t>verification</a:t>
            </a:r>
            <a:r>
              <a:rPr lang="en-US" dirty="0" smtClean="0"/>
              <a:t> &amp; </a:t>
            </a:r>
            <a:r>
              <a:rPr lang="en-US" i="1" dirty="0" smtClean="0"/>
              <a:t>execution</a:t>
            </a:r>
            <a:r>
              <a:rPr lang="en-US" dirty="0" smtClean="0"/>
              <a:t> </a:t>
            </a:r>
            <a:r>
              <a:rPr lang="en-US" dirty="0" smtClean="0">
                <a:sym typeface="Wingdings"/>
              </a:rPr>
              <a:t></a:t>
            </a:r>
            <a:r>
              <a:rPr lang="en-US" dirty="0" smtClean="0"/>
              <a:t> “Code is law”</a:t>
            </a:r>
            <a:endParaRPr lang="es-ES" dirty="0" smtClean="0"/>
          </a:p>
          <a:p>
            <a:pPr lvl="1"/>
            <a:r>
              <a:rPr lang="en-US" dirty="0" smtClean="0">
                <a:sym typeface="Wingdings" pitchFamily="2" charset="2"/>
              </a:rPr>
              <a:t>Without trusted third parties; therefore, disruptive…?</a:t>
            </a:r>
            <a:endParaRPr lang="es-ES" dirty="0" smtClean="0"/>
          </a:p>
          <a:p>
            <a:endParaRPr lang="en-US" noProof="0" dirty="0" smtClean="0"/>
          </a:p>
        </p:txBody>
      </p:sp>
    </p:spTree>
    <p:extLst>
      <p:ext uri="{BB962C8B-B14F-4D97-AF65-F5344CB8AC3E}">
        <p14:creationId xmlns="" xmlns:p14="http://schemas.microsoft.com/office/powerpoint/2010/main" val="1029861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enito Arruñada\Dropbox\Modified files\Blockchain\Rai stones.png"/>
          <p:cNvPicPr>
            <a:picLocks noChangeAspect="1" noChangeArrowheads="1"/>
          </p:cNvPicPr>
          <p:nvPr/>
        </p:nvPicPr>
        <p:blipFill>
          <a:blip r:embed="rId2"/>
          <a:srcRect/>
          <a:stretch>
            <a:fillRect/>
          </a:stretch>
        </p:blipFill>
        <p:spPr bwMode="auto">
          <a:xfrm>
            <a:off x="0" y="944724"/>
            <a:ext cx="9144000" cy="306324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C:\Users\Benito Arruñada\Dropbox\Modified files\Blockchain\Rai stones.png"/>
          <p:cNvPicPr>
            <a:picLocks noChangeAspect="1" noChangeArrowheads="1"/>
          </p:cNvPicPr>
          <p:nvPr/>
        </p:nvPicPr>
        <p:blipFill>
          <a:blip r:embed="rId2"/>
          <a:srcRect/>
          <a:stretch>
            <a:fillRect/>
          </a:stretch>
        </p:blipFill>
        <p:spPr bwMode="auto">
          <a:xfrm>
            <a:off x="0" y="944724"/>
            <a:ext cx="9144000" cy="3063240"/>
          </a:xfrm>
          <a:prstGeom prst="rect">
            <a:avLst/>
          </a:prstGeom>
          <a:noFill/>
        </p:spPr>
      </p:pic>
      <p:sp>
        <p:nvSpPr>
          <p:cNvPr id="3" name="2 Título"/>
          <p:cNvSpPr>
            <a:spLocks noGrp="1"/>
          </p:cNvSpPr>
          <p:nvPr>
            <p:ph type="title"/>
          </p:nvPr>
        </p:nvSpPr>
        <p:spPr>
          <a:xfrm>
            <a:off x="251520" y="4149080"/>
            <a:ext cx="8640960" cy="2232248"/>
          </a:xfrm>
        </p:spPr>
        <p:txBody>
          <a:bodyPr>
            <a:normAutofit fontScale="90000"/>
          </a:bodyPr>
          <a:lstStyle/>
          <a:p>
            <a:r>
              <a:rPr lang="en-US" sz="1800" dirty="0" err="1" smtClean="0"/>
              <a:t>Rai</a:t>
            </a:r>
            <a:r>
              <a:rPr lang="en-US" sz="1800" dirty="0" smtClean="0"/>
              <a:t>, or stone money. . . . have been used in trade by the Yapese as a form of currency. The monetary system of Yap relies on an oral history of ownership. Because these stones are too large to move, buying an item with one simply involves agreeing that the ownership has changed. As long as the transaction is recorded in the oral history, it will now be owned by the person it is passed on to and no physical movement of the stone is required. . . . In one instance, a large </a:t>
            </a:r>
            <a:r>
              <a:rPr lang="en-US" sz="1800" dirty="0" err="1" smtClean="0"/>
              <a:t>rai</a:t>
            </a:r>
            <a:r>
              <a:rPr lang="en-US" sz="1800" dirty="0" smtClean="0"/>
              <a:t> being transported by canoe and outrigger was accidentally dropped and sank to the sea floor. Although it was never seen again, everyone agreed that the </a:t>
            </a:r>
            <a:r>
              <a:rPr lang="en-US" sz="1800" dirty="0" err="1" smtClean="0"/>
              <a:t>rai</a:t>
            </a:r>
            <a:r>
              <a:rPr lang="en-US" sz="1800" dirty="0" smtClean="0"/>
              <a:t> must still be there, so it continued to be transacted as genuine currency.</a:t>
            </a:r>
            <a:r>
              <a:rPr lang="en-US" dirty="0" smtClean="0"/>
              <a:t> </a:t>
            </a:r>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Blockchain promise</a:t>
            </a:r>
            <a:endParaRPr lang="en-US" dirty="0"/>
          </a:p>
        </p:txBody>
      </p:sp>
      <p:sp>
        <p:nvSpPr>
          <p:cNvPr id="3" name="2 Marcador de contenido"/>
          <p:cNvSpPr>
            <a:spLocks noGrp="1"/>
          </p:cNvSpPr>
          <p:nvPr>
            <p:ph idx="1"/>
          </p:nvPr>
        </p:nvSpPr>
        <p:spPr/>
        <p:txBody>
          <a:bodyPr>
            <a:normAutofit fontScale="92500" lnSpcReduction="10000"/>
          </a:bodyPr>
          <a:lstStyle/>
          <a:p>
            <a:r>
              <a:rPr lang="en-US" dirty="0" smtClean="0"/>
              <a:t>Huge</a:t>
            </a:r>
          </a:p>
          <a:p>
            <a:pPr lvl="1"/>
            <a:r>
              <a:rPr lang="en-US" dirty="0" smtClean="0"/>
              <a:t>Automatic contract completion &amp; enforcement (“code is law”) &amp; “transfer any kind of asset”</a:t>
            </a:r>
          </a:p>
          <a:p>
            <a:pPr lvl="1"/>
            <a:r>
              <a:rPr lang="en-US" dirty="0" smtClean="0"/>
              <a:t>Without</a:t>
            </a:r>
            <a:r>
              <a:rPr lang="en-US" dirty="0" smtClean="0">
                <a:sym typeface="Wingdings" pitchFamily="2" charset="2"/>
              </a:rPr>
              <a:t> central agents for neither</a:t>
            </a:r>
          </a:p>
          <a:p>
            <a:pPr lvl="2"/>
            <a:r>
              <a:rPr lang="en-US" dirty="0" smtClean="0">
                <a:sym typeface="Wingdings" pitchFamily="2" charset="2"/>
              </a:rPr>
              <a:t>Completion     	│   “trust specialists” are</a:t>
            </a:r>
          </a:p>
          <a:p>
            <a:pPr lvl="2"/>
            <a:r>
              <a:rPr lang="en-US" dirty="0" smtClean="0">
                <a:sym typeface="Wingdings" pitchFamily="2" charset="2"/>
              </a:rPr>
              <a:t>Enforcement    	│    made obsolete</a:t>
            </a:r>
            <a:endParaRPr lang="en-US" dirty="0" smtClean="0"/>
          </a:p>
          <a:p>
            <a:r>
              <a:rPr lang="en-US" dirty="0" smtClean="0"/>
              <a:t>Huge investments</a:t>
            </a:r>
          </a:p>
          <a:p>
            <a:pPr lvl="1"/>
            <a:r>
              <a:rPr lang="en-US" dirty="0" smtClean="0"/>
              <a:t>Only in finance, $1B in 2016</a:t>
            </a:r>
          </a:p>
          <a:p>
            <a:pPr lvl="1"/>
            <a:r>
              <a:rPr lang="en-US" dirty="0" smtClean="0"/>
              <a:t>In all, $3B in 10 first months of 2017</a:t>
            </a:r>
          </a:p>
          <a:p>
            <a:pPr lvl="1"/>
            <a:r>
              <a:rPr lang="en-US" dirty="0" smtClean="0"/>
              <a:t>Projects in all industries &amp; sectors, public &amp; private</a:t>
            </a:r>
          </a:p>
          <a:p>
            <a:pPr lvl="1"/>
            <a:r>
              <a:rPr lang="en-US" dirty="0" smtClean="0"/>
              <a:t>Decentralized with very low fees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126570"/>
            <a:ext cx="9144000" cy="4598737"/>
          </a:xfrm>
          <a:prstGeom prst="rect">
            <a:avLst/>
          </a:prstGeom>
        </p:spPr>
      </p:pic>
    </p:spTree>
    <p:extLst>
      <p:ext uri="{BB962C8B-B14F-4D97-AF65-F5344CB8AC3E}">
        <p14:creationId xmlns="" xmlns:p14="http://schemas.microsoft.com/office/powerpoint/2010/main" val="376382863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resentación en blanco">
  <a:themeElements>
    <a:clrScheme name="">
      <a:dk1>
        <a:srgbClr val="808080"/>
      </a:dk1>
      <a:lt1>
        <a:srgbClr val="FFFFFF"/>
      </a:lt1>
      <a:dk2>
        <a:srgbClr val="000000"/>
      </a:dk2>
      <a:lt2>
        <a:srgbClr val="FFFFCC"/>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Presentación en blanc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227013" algn="l" defTabSz="914400" rtl="0" eaLnBrk="1" fontAlgn="base" latinLnBrk="0" hangingPunct="1">
          <a:lnSpc>
            <a:spcPct val="100000"/>
          </a:lnSpc>
          <a:spcBef>
            <a:spcPct val="20000"/>
          </a:spcBef>
          <a:spcAft>
            <a:spcPct val="0"/>
          </a:spcAft>
          <a:buClr>
            <a:schemeClr val="bg1"/>
          </a:buClr>
          <a:buSzTx/>
          <a:buFontTx/>
          <a:buChar char="•"/>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227013" algn="l" defTabSz="914400" rtl="0" eaLnBrk="1" fontAlgn="base" latinLnBrk="0" hangingPunct="1">
          <a:lnSpc>
            <a:spcPct val="100000"/>
          </a:lnSpc>
          <a:spcBef>
            <a:spcPct val="20000"/>
          </a:spcBef>
          <a:spcAft>
            <a:spcPct val="0"/>
          </a:spcAft>
          <a:buClr>
            <a:schemeClr val="bg1"/>
          </a:buClr>
          <a:buSzTx/>
          <a:buFontTx/>
          <a:buChar char="•"/>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C:\Documents and Settings\Benito Arruñada\Datos de programa\Microsoft\Plantillas\Presentación en blanco.pot</Template>
  <TotalTime>79142</TotalTime>
  <Words>853</Words>
  <Application>Microsoft Office PowerPoint</Application>
  <PresentationFormat>Presentación en pantalla (4:3)</PresentationFormat>
  <Paragraphs>183</Paragraphs>
  <Slides>27</Slides>
  <Notes>8</Notes>
  <HiddenSlides>2</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Presentación en blanco</vt:lpstr>
      <vt:lpstr>Blockchain &amp; “Smart Contracts”:  Is it viable an economy without intermediaries? </vt:lpstr>
      <vt:lpstr>Based on</vt:lpstr>
      <vt:lpstr>Outline</vt:lpstr>
      <vt:lpstr>Emphasis</vt:lpstr>
      <vt:lpstr>Introduction to blockchain</vt:lpstr>
      <vt:lpstr>Diapositiva 6</vt:lpstr>
      <vt:lpstr>Rai, or stone money. . . . have been used in trade by the Yapese as a form of currency. The monetary system of Yap relies on an oral history of ownership. Because these stones are too large to move, buying an item with one simply involves agreeing that the ownership has changed. As long as the transaction is recorded in the oral history, it will now be owned by the person it is passed on to and no physical movement of the stone is required. . . . In one instance, a large rai being transported by canoe and outrigger was accidentally dropped and sank to the sea floor. Although it was never seen again, everyone agreed that the rai must still be there, so it continued to be transacted as genuine currency. </vt:lpstr>
      <vt:lpstr>Blockchain promise</vt:lpstr>
      <vt:lpstr>Diapositiva 9</vt:lpstr>
      <vt:lpstr>Diapositiva 10</vt:lpstr>
      <vt:lpstr>Diapositiva 11</vt:lpstr>
      <vt:lpstr>Diapositiva 12</vt:lpstr>
      <vt:lpstr>Diapositiva 13</vt:lpstr>
      <vt:lpstr>Diapositiva 14</vt:lpstr>
      <vt:lpstr>Internet networks (e.g., Airbnb)  (but also Uber, Apple Store, Amazon, eBay, etc.)</vt:lpstr>
      <vt:lpstr>Blockchain network  (e.g., Winding Tree)</vt:lpstr>
      <vt:lpstr>Possible applications https://outlierventures.io/startups/charts/ </vt:lpstr>
      <vt:lpstr>Possible applications https://outlierventures.io/startups/charts/ </vt:lpstr>
      <vt:lpstr>IBM wants Canada to blockchainify its weed industry </vt:lpstr>
      <vt:lpstr>Huge promise, huge hype? 2-3 major problems:</vt:lpstr>
      <vt:lpstr>Blockchain contractual promise (“usability”)</vt:lpstr>
      <vt:lpstr>Contractual difficulties in blockchain network =  sources of centralization</vt:lpstr>
      <vt:lpstr>I. Contracts are incomplete</vt:lpstr>
      <vt:lpstr>II. Personal rights require reputation for enforcing incomplete dimensions</vt:lpstr>
      <vt:lpstr>III: Real rights involve 3rd parties &amp; thus require neutral enforcer</vt:lpstr>
      <vt:lpstr>Conclusion:  Disruptive, but not so widely</vt:lpstr>
      <vt:lpstr>Thanks</vt:lpstr>
    </vt:vector>
  </TitlesOfParts>
  <Company>UPF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Blockchain</dc:title>
  <dc:creator>Benito Arruñada</dc:creator>
  <cp:lastModifiedBy>Benito Arruñada</cp:lastModifiedBy>
  <cp:revision>2306</cp:revision>
  <cp:lastPrinted>2012-12-04T17:04:19Z</cp:lastPrinted>
  <dcterms:created xsi:type="dcterms:W3CDTF">2003-04-15T09:19:59Z</dcterms:created>
  <dcterms:modified xsi:type="dcterms:W3CDTF">2018-04-09T08:51:26Z</dcterms:modified>
</cp:coreProperties>
</file>