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5"/>
  </p:notesMasterIdLst>
  <p:handoutMasterIdLst>
    <p:handoutMasterId r:id="rId86"/>
  </p:handoutMasterIdLst>
  <p:sldIdLst>
    <p:sldId id="429" r:id="rId2"/>
    <p:sldId id="256" r:id="rId3"/>
    <p:sldId id="358" r:id="rId4"/>
    <p:sldId id="359" r:id="rId5"/>
    <p:sldId id="315" r:id="rId6"/>
    <p:sldId id="279" r:id="rId7"/>
    <p:sldId id="342" r:id="rId8"/>
    <p:sldId id="257" r:id="rId9"/>
    <p:sldId id="304" r:id="rId10"/>
    <p:sldId id="277" r:id="rId11"/>
    <p:sldId id="316" r:id="rId12"/>
    <p:sldId id="353" r:id="rId13"/>
    <p:sldId id="598" r:id="rId14"/>
    <p:sldId id="350" r:id="rId15"/>
    <p:sldId id="599" r:id="rId16"/>
    <p:sldId id="360" r:id="rId17"/>
    <p:sldId id="607" r:id="rId18"/>
    <p:sldId id="604" r:id="rId19"/>
    <p:sldId id="260" r:id="rId20"/>
    <p:sldId id="320" r:id="rId21"/>
    <p:sldId id="351" r:id="rId22"/>
    <p:sldId id="609" r:id="rId23"/>
    <p:sldId id="361" r:id="rId24"/>
    <p:sldId id="606" r:id="rId25"/>
    <p:sldId id="375" r:id="rId26"/>
    <p:sldId id="327" r:id="rId27"/>
    <p:sldId id="366" r:id="rId28"/>
    <p:sldId id="597" r:id="rId29"/>
    <p:sldId id="596" r:id="rId30"/>
    <p:sldId id="595" r:id="rId31"/>
    <p:sldId id="594" r:id="rId32"/>
    <p:sldId id="593" r:id="rId33"/>
    <p:sldId id="592" r:id="rId34"/>
    <p:sldId id="363" r:id="rId35"/>
    <p:sldId id="365" r:id="rId36"/>
    <p:sldId id="364" r:id="rId37"/>
    <p:sldId id="600" r:id="rId38"/>
    <p:sldId id="349" r:id="rId39"/>
    <p:sldId id="261" r:id="rId40"/>
    <p:sldId id="352" r:id="rId41"/>
    <p:sldId id="335" r:id="rId42"/>
    <p:sldId id="339" r:id="rId43"/>
    <p:sldId id="336" r:id="rId44"/>
    <p:sldId id="347" r:id="rId45"/>
    <p:sldId id="368" r:id="rId46"/>
    <p:sldId id="338" r:id="rId47"/>
    <p:sldId id="326" r:id="rId48"/>
    <p:sldId id="302" r:id="rId49"/>
    <p:sldId id="608" r:id="rId50"/>
    <p:sldId id="305" r:id="rId51"/>
    <p:sldId id="286" r:id="rId52"/>
    <p:sldId id="299" r:id="rId53"/>
    <p:sldId id="340" r:id="rId54"/>
    <p:sldId id="333" r:id="rId55"/>
    <p:sldId id="334" r:id="rId56"/>
    <p:sldId id="300" r:id="rId57"/>
    <p:sldId id="367" r:id="rId58"/>
    <p:sldId id="605" r:id="rId59"/>
    <p:sldId id="355" r:id="rId60"/>
    <p:sldId id="370" r:id="rId61"/>
    <p:sldId id="343" r:id="rId62"/>
    <p:sldId id="344" r:id="rId63"/>
    <p:sldId id="345" r:id="rId64"/>
    <p:sldId id="374" r:id="rId65"/>
    <p:sldId id="373" r:id="rId66"/>
    <p:sldId id="330" r:id="rId67"/>
    <p:sldId id="601" r:id="rId68"/>
    <p:sldId id="610" r:id="rId69"/>
    <p:sldId id="354" r:id="rId70"/>
    <p:sldId id="357" r:id="rId71"/>
    <p:sldId id="603" r:id="rId72"/>
    <p:sldId id="313" r:id="rId73"/>
    <p:sldId id="303" r:id="rId74"/>
    <p:sldId id="341" r:id="rId75"/>
    <p:sldId id="346" r:id="rId76"/>
    <p:sldId id="314" r:id="rId77"/>
    <p:sldId id="266" r:id="rId78"/>
    <p:sldId id="296" r:id="rId79"/>
    <p:sldId id="312" r:id="rId80"/>
    <p:sldId id="311" r:id="rId81"/>
    <p:sldId id="270" r:id="rId82"/>
    <p:sldId id="271" r:id="rId83"/>
    <p:sldId id="273" r:id="rId84"/>
  </p:sldIdLst>
  <p:sldSz cx="9144000" cy="6858000" type="screen4x3"/>
  <p:notesSz cx="6791325" cy="992187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 autoAdjust="0"/>
    <p:restoredTop sz="86567" autoAdjust="0"/>
  </p:normalViewPr>
  <p:slideViewPr>
    <p:cSldViewPr>
      <p:cViewPr varScale="1">
        <p:scale>
          <a:sx n="58" d="100"/>
          <a:sy n="58" d="100"/>
        </p:scale>
        <p:origin x="1116" y="56"/>
      </p:cViewPr>
      <p:guideLst>
        <p:guide orient="horz" pos="2160"/>
        <p:guide pos="2880"/>
      </p:guideLst>
    </p:cSldViewPr>
  </p:slideViewPr>
  <p:outlineViewPr>
    <p:cViewPr>
      <p:scale>
        <a:sx n="40" d="100"/>
        <a:sy n="40" d="100"/>
      </p:scale>
      <p:origin x="0" y="-35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224"/>
    </p:cViewPr>
  </p:sorterViewPr>
  <p:notesViewPr>
    <p:cSldViewPr>
      <p:cViewPr varScale="1">
        <p:scale>
          <a:sx n="68" d="100"/>
          <a:sy n="68" d="100"/>
        </p:scale>
        <p:origin x="-2362" y="-86"/>
      </p:cViewPr>
      <p:guideLst>
        <p:guide orient="horz" pos="3125"/>
        <p:guide pos="21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CA9A32BF-1A68-4273-B302-6E2310C93F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1592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defTabSz="920918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5D7911F2-AF1E-472E-B296-4278AA172E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35" y="2"/>
            <a:ext cx="2941591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918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6644" name="Rectangle 4">
            <a:extLst>
              <a:ext uri="{FF2B5EF4-FFF2-40B4-BE49-F238E27FC236}">
                <a16:creationId xmlns:a16="http://schemas.microsoft.com/office/drawing/2014/main" id="{4CD5B47C-09A0-4BDC-8F22-2F4FB13B47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781"/>
            <a:ext cx="2941592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defTabSz="920918" eaLnBrk="1" hangingPunct="1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6645" name="Rectangle 5">
            <a:extLst>
              <a:ext uri="{FF2B5EF4-FFF2-40B4-BE49-F238E27FC236}">
                <a16:creationId xmlns:a16="http://schemas.microsoft.com/office/drawing/2014/main" id="{1001B778-48E0-4C4E-A433-0AA1EFC2E4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35" y="9424781"/>
            <a:ext cx="2941591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19860" eaLnBrk="1" hangingPunct="1">
              <a:defRPr sz="1300" smtClean="0"/>
            </a:lvl1pPr>
          </a:lstStyle>
          <a:p>
            <a:pPr>
              <a:defRPr/>
            </a:pPr>
            <a:fld id="{C6DA8CD2-F4E5-40E1-9658-1B056A2EF5C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4E20478D-F925-483B-A5BC-DA25913AB8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1592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defTabSz="92091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76E13A84-7D51-4672-89B7-E1CD99CC8B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215" y="2"/>
            <a:ext cx="2941592" cy="4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91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BA5B4A8-B492-4F56-AF94-E383EE65D3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0933" name="Rectangle 5">
            <a:extLst>
              <a:ext uri="{FF2B5EF4-FFF2-40B4-BE49-F238E27FC236}">
                <a16:creationId xmlns:a16="http://schemas.microsoft.com/office/drawing/2014/main" id="{760B85D1-4AFF-459D-898F-036F8A23D0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29" y="4712391"/>
            <a:ext cx="5433667" cy="44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80934" name="Rectangle 6">
            <a:extLst>
              <a:ext uri="{FF2B5EF4-FFF2-40B4-BE49-F238E27FC236}">
                <a16:creationId xmlns:a16="http://schemas.microsoft.com/office/drawing/2014/main" id="{B74395F9-8D9D-49D9-A4A2-AD1D002CE9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243"/>
            <a:ext cx="2941592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defTabSz="92091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0935" name="Rectangle 7">
            <a:extLst>
              <a:ext uri="{FF2B5EF4-FFF2-40B4-BE49-F238E27FC236}">
                <a16:creationId xmlns:a16="http://schemas.microsoft.com/office/drawing/2014/main" id="{B214458D-0D25-4EB9-92A5-455DD7805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19860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18D4B9-DAA7-477F-A602-97CAE157919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07FCA-E15F-41CC-9C53-B72B872054F9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BA824FF-1B59-42B7-A3C8-22BE417771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112163-A0AE-4D58-9102-FD680762AEBF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44C7E428-B273-46D0-97F3-1D29E46C3E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C49437-E93E-4E0A-9957-FDECE5BCF1AE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77966A8-9437-4ADB-AD79-076C52200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A30407BE-3B86-4FC1-8093-7DBC8B7E6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4BA3CAA-EEB4-4057-9884-346B06E95B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678" y="9423639"/>
            <a:ext cx="294206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1" tIns="45831" rIns="91661" bIns="458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B07208-9F2D-42F0-B8E9-E583E3A488B5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2EC74B7A-FE2C-426F-8E70-74CF225653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678" y="9423639"/>
            <a:ext cx="294206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1" tIns="45831" rIns="91661" bIns="458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B5583A-099D-4EE1-B0E2-7ACB255C8A22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44B50AB-3654-4F8B-B847-87A8228E6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2525" cy="3722688"/>
          </a:xfrm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56608035-4AF1-4BF5-9A13-12833671B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816" y="4714200"/>
            <a:ext cx="5433694" cy="44650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4BA3CAA-EEB4-4057-9884-346B06E95B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678" y="9423639"/>
            <a:ext cx="294206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1" tIns="45831" rIns="91661" bIns="458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B07208-9F2D-42F0-B8E9-E583E3A488B5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2EC74B7A-FE2C-426F-8E70-74CF225653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678" y="9423639"/>
            <a:ext cx="2942062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1" tIns="45831" rIns="91661" bIns="458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B5583A-099D-4EE1-B0E2-7ACB255C8A22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44B50AB-3654-4F8B-B847-87A8228E6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2525" cy="3722688"/>
          </a:xfrm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56608035-4AF1-4BF5-9A13-12833671B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816" y="4714200"/>
            <a:ext cx="5433694" cy="44650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0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B2EDAE2-90A5-43E8-81C8-183FA09A8F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14CF7D-4DA1-4BB8-A2EE-DD8DED6E4858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28032134-A0E6-42FD-B319-0ABA16BC2E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3D0B3C-1142-4F56-AD2C-7188F13445CE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D3330020-AC81-4A4D-A7F1-72F337020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DC87158-88FD-4AE2-8823-6A693541D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8D4B9-DAA7-477F-A602-97CAE157919E}" type="slidenum">
              <a:rPr lang="es-ES" altLang="en-US" smtClean="0"/>
              <a:pPr>
                <a:defRPr/>
              </a:pPr>
              <a:t>18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898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2ED1F1D-B3EE-437E-A5FB-4C5404865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34A75-8DF2-41FF-918B-CBD075999AE3}" type="slidenum">
              <a:rPr lang="es-ES" altLang="en-US"/>
              <a:pPr>
                <a:spcBef>
                  <a:spcPct val="0"/>
                </a:spcBef>
              </a:pPr>
              <a:t>19</a:t>
            </a:fld>
            <a:endParaRPr lang="es-E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2A971C4-A923-41AD-8DF0-4F4E4D844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781D032-D506-4716-956A-28B4DDF22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675A02C-E07F-4310-900A-AE2DD58909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8AE8DF-1B19-431C-81EC-36F079BD50E8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A2658FC5-15E4-4353-847F-286FFF8BFF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82B112-7839-4601-A878-CAA358460130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B8C86A9-394D-43E1-878E-4F59F16A7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B23B4AF-B123-4596-B9FB-D2F4A884E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675A02C-E07F-4310-900A-AE2DD58909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8AE8DF-1B19-431C-81EC-36F079BD50E8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A2658FC5-15E4-4353-847F-286FFF8BFF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82B112-7839-4601-A878-CAA358460130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B8C86A9-394D-43E1-878E-4F59F16A7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B23B4AF-B123-4596-B9FB-D2F4A884E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2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C7EE82F-BA82-4700-8C71-953908DE7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4A1D37E-3EAA-40A3-A800-424E454D3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28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039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C62BC6D-ABB6-4A59-B79B-B6288A6A4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B376D-36F5-4EB5-9161-3B9BD46A0CCC}" type="slidenum">
              <a:rPr lang="es-ES" altLang="en-US" sz="1300"/>
              <a:pPr>
                <a:spcBef>
                  <a:spcPct val="0"/>
                </a:spcBef>
              </a:pPr>
              <a:t>2</a:t>
            </a:fld>
            <a:endParaRPr lang="es-E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AFA2303-958B-4786-B86C-C355156A5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E87B665-9EE2-4C9E-82C0-AED84C55B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29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2781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 a speculative bubble, are there negative externalities? One may argue that noisy traders worsen the informative value of prices. Them informed traders contribute a </a:t>
            </a:r>
            <a:r>
              <a:rPr lang="en-US" altLang="en-US">
                <a:latin typeface="Arial" panose="020B0604020202020204" pitchFamily="34" charset="0"/>
              </a:rPr>
              <a:t>positive externality</a:t>
            </a:r>
            <a:r>
              <a:rPr lang="en-US" altLang="en-US" dirty="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30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4283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31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0778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32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2530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Funk on voting: less when possible to argue voted by mail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33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1655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FD6ACAA-8C83-4D5D-9C4C-5226F4DC9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FD5088-ECC2-4889-AE58-C6011A7B51EC}" type="slidenum">
              <a:rPr lang="es-ES" altLang="en-US"/>
              <a:pPr>
                <a:spcBef>
                  <a:spcPct val="0"/>
                </a:spcBef>
              </a:pPr>
              <a:t>34</a:t>
            </a:fld>
            <a:endParaRPr lang="es-E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1ED11E5-9C11-47E1-BE8E-0B9E254BB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0128111-8194-4EE6-9C0A-6271DAD96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Inevitable agency is opposed to contractual (agreed by parties) agency in markets</a:t>
            </a:r>
          </a:p>
        </p:txBody>
      </p:sp>
    </p:spTree>
    <p:extLst>
      <p:ext uri="{BB962C8B-B14F-4D97-AF65-F5344CB8AC3E}">
        <p14:creationId xmlns:p14="http://schemas.microsoft.com/office/powerpoint/2010/main" val="1772146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D72E7B9-096B-4E20-B4DE-A6FE760BA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B35AB-1FE7-4347-9F92-7142408991A0}" type="slidenum">
              <a:rPr lang="es-ES" altLang="en-US"/>
              <a:pPr>
                <a:spcBef>
                  <a:spcPct val="0"/>
                </a:spcBef>
              </a:pPr>
              <a:t>35</a:t>
            </a:fld>
            <a:endParaRPr lang="es-ES" altLang="en-US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4105D5D2-8486-4ECF-A80D-B64C9A8D72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14541A-A7F4-4C62-8DC9-5205D04E6A09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972B8D42-DE88-4159-8A58-76AD7E9A9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21E92221-A84F-4907-8649-7ABE9AB7B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7D53D69-FF63-4912-8F19-A8DDED1AE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870714B-BF3A-40B0-BC38-0F305663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Emphasis on representation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politicians’ responsibility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Emphasis on collective action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citizens’ responsibility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91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2848F98-7348-4A02-8B7B-1C0193D5C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1A601-0E28-493F-9308-F4653F6B0911}" type="slidenum">
              <a:rPr lang="es-ES" altLang="en-US" sz="1300"/>
              <a:pPr>
                <a:spcBef>
                  <a:spcPct val="0"/>
                </a:spcBef>
              </a:pPr>
              <a:t>38</a:t>
            </a:fld>
            <a:endParaRPr lang="es-ES" altLang="en-US" sz="1300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19A5A98D-12E0-4FFC-98AB-D8FC5DCE35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332629-F561-481D-A536-BC41BF73DC8A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90CDE61-9EF5-40B9-A401-62343F4C8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35556C3-0D38-4411-9C94-6F0BA0561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73773A7-6A72-4EDB-A72D-636A7C65E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19925-C463-4074-9D03-CEF02D9F0BAF}" type="slidenum">
              <a:rPr lang="es-ES" altLang="en-US"/>
              <a:pPr>
                <a:spcBef>
                  <a:spcPct val="0"/>
                </a:spcBef>
              </a:pPr>
              <a:t>39</a:t>
            </a:fld>
            <a:endParaRPr lang="es-E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35FC758-C5F9-4D73-B0D3-D55BAA576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F24DCAA-E960-4E83-BA60-C3B6C7915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1960: naive regulatory context…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5668F74-9982-4F42-AD22-05C0BDCB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13F9C-CC68-442A-9DCC-C93955D2C714}" type="slidenum">
              <a:rPr lang="es-ES" altLang="en-US"/>
              <a:pPr>
                <a:spcBef>
                  <a:spcPct val="0"/>
                </a:spcBef>
              </a:pPr>
              <a:t>3</a:t>
            </a:fld>
            <a:endParaRPr lang="es-E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21D9DBE-32F9-4534-9433-0A6A7140B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BFC96B3-DB15-41D4-BF78-2AEF8639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5E8E3A1-9C2A-4090-B85F-26B8B71DE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6CBE61-28D7-49E8-80E7-BBD493C638FA}" type="slidenum">
              <a:rPr lang="es-ES" altLang="en-US"/>
              <a:pPr>
                <a:spcBef>
                  <a:spcPct val="0"/>
                </a:spcBef>
              </a:pPr>
              <a:t>40</a:t>
            </a:fld>
            <a:endParaRPr lang="es-E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98EE2D2-9DA5-4ADB-B731-FB1865737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17FEFE3-1928-493E-9C1A-9794EB1F7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F144C9-0756-468E-B898-2510E8930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C715F6-5EA2-4954-808A-58FECE9D3819}" type="slidenum">
              <a:rPr lang="es-ES" altLang="en-US"/>
              <a:pPr>
                <a:spcBef>
                  <a:spcPct val="0"/>
                </a:spcBef>
              </a:pPr>
              <a:t>41</a:t>
            </a:fld>
            <a:endParaRPr lang="es-E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BE40281-A86A-46F1-AC3D-40AC65FE2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57907BB-8AFF-4DF7-A4D1-C97ED2F4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C528F10-C661-4FE1-8FE6-D6D51BFBE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3DED7D-D6C2-44AE-A912-5568276CE731}" type="slidenum">
              <a:rPr lang="es-ES" altLang="en-US"/>
              <a:pPr>
                <a:spcBef>
                  <a:spcPct val="0"/>
                </a:spcBef>
              </a:pPr>
              <a:t>42</a:t>
            </a:fld>
            <a:endParaRPr lang="es-ES" altLang="en-U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2779C4B2-0660-47F4-9B1D-C2EAF7D378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67F0DC-D7F0-4B14-9985-5F189D2915D1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CC7CCFD4-EE15-49A7-8697-658470C9B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0C1648B4-B70D-4CF8-8780-B1C9D4A39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198D3EA-1D92-43B7-B90F-E3C52EA58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94FDA15-88CD-47EF-A489-715E1D373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0DABD13-94C7-44B9-89D4-8072EF848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5B12F-F81C-4075-BB63-D148A55E77E2}" type="slidenum">
              <a:rPr lang="es-ES" altLang="en-US"/>
              <a:pPr>
                <a:spcBef>
                  <a:spcPct val="0"/>
                </a:spcBef>
              </a:pPr>
              <a:t>44</a:t>
            </a:fld>
            <a:endParaRPr lang="es-ES" altLang="en-US"/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EC1B202A-FAB7-4FF0-82EA-E3413604F8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D499F8-3E19-479A-8BDE-5676F9C4C11E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6B6F28D6-C2C8-46BA-834D-927528997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3300" cy="3611563"/>
          </a:xfrm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9DC85678-D2E2-40CD-86EB-2380D50AE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6675071-9B73-4E3E-AB3B-8408F6511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0BFB1-6E76-4C9E-8B1E-3EE7593FDC37}" type="slidenum">
              <a:rPr lang="es-ES" altLang="en-US"/>
              <a:pPr>
                <a:spcBef>
                  <a:spcPct val="0"/>
                </a:spcBef>
              </a:pPr>
              <a:t>46</a:t>
            </a:fld>
            <a:endParaRPr lang="es-ES" altLang="en-US"/>
          </a:p>
        </p:txBody>
      </p:sp>
      <p:sp>
        <p:nvSpPr>
          <p:cNvPr id="65539" name="Rectangle 7">
            <a:extLst>
              <a:ext uri="{FF2B5EF4-FFF2-40B4-BE49-F238E27FC236}">
                <a16:creationId xmlns:a16="http://schemas.microsoft.com/office/drawing/2014/main" id="{3AFA5E82-9573-4703-800C-D48E92A18A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F26A1F-1A8B-48A6-B5A5-19B577341EC6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E23F1CD-956C-4BBC-B50A-7F2FF2473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D62E3A0A-96CD-42DA-A0A6-7C968E9DF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Tough to swallow </a:t>
            </a:r>
            <a:r>
              <a:rPr lang="en-US" altLang="en-US" dirty="0" err="1">
                <a:latin typeface="Arial" panose="020B0604020202020204" pitchFamily="34" charset="0"/>
              </a:rPr>
              <a:t>bc</a:t>
            </a:r>
            <a:r>
              <a:rPr lang="en-US" altLang="en-US" dirty="0">
                <a:latin typeface="Arial" panose="020B0604020202020204" pitchFamily="34" charset="0"/>
              </a:rPr>
              <a:t> of endowment effect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5A96855-9160-4C4B-9645-51CFAFEE0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6BA427-0239-4EBE-9AC2-F2356EEAC30B}" type="slidenum">
              <a:rPr lang="es-ES" altLang="en-US"/>
              <a:pPr>
                <a:spcBef>
                  <a:spcPct val="0"/>
                </a:spcBef>
              </a:pPr>
              <a:t>47</a:t>
            </a:fld>
            <a:endParaRPr lang="es-ES" altLang="en-U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CE43345-50F0-43A9-A537-D68EE022E0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65872-6A60-4FBC-A492-EF2F72F2A58B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343FBD03-7118-45ED-881E-2F2F5A7D0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161EEA3A-7812-42C3-B51C-6447E47B1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1BC2751-05DE-4080-80EB-C6D792DC4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EA14F-6F96-4079-B053-A827E8C40893}" type="slidenum">
              <a:rPr lang="es-ES" altLang="en-US"/>
              <a:pPr>
                <a:spcBef>
                  <a:spcPct val="0"/>
                </a:spcBef>
              </a:pPr>
              <a:t>48</a:t>
            </a:fld>
            <a:endParaRPr lang="es-E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582A2B2-7591-4B6F-9F88-A0BC8DFB0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02BE6A7-3498-4145-B622-3F3BA7C7E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6CC69CD-FB19-4F56-A4E3-3F36C6E73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6C9F1-4960-4542-9683-7F60F3417E1A}" type="slidenum">
              <a:rPr lang="es-ES" altLang="en-US"/>
              <a:pPr>
                <a:spcBef>
                  <a:spcPct val="0"/>
                </a:spcBef>
              </a:pPr>
              <a:t>50</a:t>
            </a:fld>
            <a:endParaRPr lang="es-E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CAC3392-29CD-4CB7-8226-926780CBC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942B70D-0444-40E4-AD4E-C34EF709D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BF8EE94-5A9F-482C-8755-66AA82C14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30F7C-974A-4D3F-9E76-6844F1ABAD00}" type="slidenum">
              <a:rPr lang="es-ES" altLang="en-US"/>
              <a:pPr>
                <a:spcBef>
                  <a:spcPct val="0"/>
                </a:spcBef>
              </a:pPr>
              <a:t>51</a:t>
            </a:fld>
            <a:endParaRPr lang="es-E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EACA96B-0953-4D9A-92B7-8C587C6C1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C38741B-A83E-46F8-A580-CF2BB9526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8D4B9-DAA7-477F-A602-97CAE157919E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65452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7743195-EC2A-4DDE-BC86-8155D58C5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0E461-3232-4050-9824-D82A8757D354}" type="slidenum">
              <a:rPr lang="es-ES" altLang="en-US"/>
              <a:pPr>
                <a:spcBef>
                  <a:spcPct val="0"/>
                </a:spcBef>
              </a:pPr>
              <a:t>52</a:t>
            </a:fld>
            <a:endParaRPr lang="es-E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654851E-8AD9-4AA7-89AD-3FB926428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A1EE449-FE95-4E2B-ABD2-0BBF709B0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dirty="0"/>
              <a:t>Skip-seen in Micro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D10DF77-0731-41E8-853D-55D7B35AC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8CCC5FB-2058-4EB6-A7E0-3328CF0B1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A9DCDBDF-E69E-4453-87AE-FB46D32E9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4CEAF-D4D2-48DE-AAA8-1E4F3730DECF}" type="slidenum">
              <a:rPr lang="es-ES" altLang="en-US"/>
              <a:pPr>
                <a:spcBef>
                  <a:spcPct val="0"/>
                </a:spcBef>
              </a:pPr>
              <a:t>54</a:t>
            </a:fld>
            <a:endParaRPr lang="es-ES" altLang="en-US"/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5D13CDA6-F32D-49E9-BDBD-F5B3DA8192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9466-AC05-40E0-AB83-7B7D285C576D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4A1C87B2-8C07-4F51-B517-4A132CE14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3663C589-F314-4A9B-9127-241012688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8766F00F-DAD0-4D3F-8565-9A1BAB193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94B1E-2C76-489F-9109-9A5C60C8F518}" type="slidenum">
              <a:rPr lang="es-ES" altLang="en-US"/>
              <a:pPr>
                <a:spcBef>
                  <a:spcPct val="0"/>
                </a:spcBef>
              </a:pPr>
              <a:t>55</a:t>
            </a:fld>
            <a:endParaRPr lang="es-ES" altLang="en-US"/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3DA418D7-971D-40A5-B6EF-E8AF06B57A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7A7FDC-CD03-4E34-925A-EE8F42CB8EB3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265027C6-C581-4835-8E25-2432661BF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4D5AE048-2626-4C8E-9F73-13903FADD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5" y="4572344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98D5B62F-4BA9-41C1-8E6C-D81CED147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F4412-A941-4C33-A57A-F9484A0FDB01}" type="slidenum">
              <a:rPr lang="es-ES" altLang="en-US"/>
              <a:pPr>
                <a:spcBef>
                  <a:spcPct val="0"/>
                </a:spcBef>
              </a:pPr>
              <a:t>56</a:t>
            </a:fld>
            <a:endParaRPr lang="es-E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C337126-0595-4A9F-B26D-644CB06FC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FFCAF07-AAAD-4533-B15C-AC19C92D1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F3F1990-252D-4413-946A-750239A00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A754C-3907-47EF-9868-FE140083F71C}" type="slidenum">
              <a:rPr lang="es-ES" altLang="en-US" smtClean="0"/>
              <a:pPr>
                <a:spcBef>
                  <a:spcPct val="0"/>
                </a:spcBef>
              </a:pPr>
              <a:t>59</a:t>
            </a:fld>
            <a:endParaRPr lang="es-E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3CCCD676-2E50-4DC4-92B0-B2BFA6479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3300" cy="3611563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D7748C1-C6B0-4840-8AC7-DF27940A6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062E3D78-476F-4ED0-8D7C-0923A0C69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541" indent="-280091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89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342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793" indent="-223460" defTabSz="8877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9591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88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1187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1985" indent="-223460" defTabSz="8877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353EC-9D9B-4254-96F3-7E185C2F0B23}" type="slidenum">
              <a:rPr lang="es-ES" altLang="en-US" smtClean="0"/>
              <a:pPr>
                <a:spcBef>
                  <a:spcPct val="0"/>
                </a:spcBef>
              </a:pPr>
              <a:t>60</a:t>
            </a:fld>
            <a:endParaRPr lang="es-ES" altLang="en-US"/>
          </a:p>
        </p:txBody>
      </p:sp>
      <p:sp>
        <p:nvSpPr>
          <p:cNvPr id="103427" name="Rectangle 7">
            <a:extLst>
              <a:ext uri="{FF2B5EF4-FFF2-40B4-BE49-F238E27FC236}">
                <a16:creationId xmlns:a16="http://schemas.microsoft.com/office/drawing/2014/main" id="{D3A484F5-C8D4-4E58-B749-6D4C5D42FF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84203" y="9140069"/>
            <a:ext cx="2817064" cy="4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34" tIns="44218" rIns="88434" bIns="442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36C561-64B9-468C-912A-03F3D259728D}" type="slidenum">
              <a:rPr lang="es-E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s-ES" altLang="en-US">
              <a:latin typeface="Times New Roman" panose="02020603050405020304" pitchFamily="18" charset="0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45B69298-BA85-4135-9017-38537282C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1768089E-6204-4DF4-A271-AF735821E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Instincts: </a:t>
            </a:r>
            <a:r>
              <a:rPr lang="en-US" dirty="0"/>
              <a:t>from topics 1 6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Info: form Hayek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Rest: form Bus Econ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2FA834D-240F-4742-8CC9-FD6932AEA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6FE3F7-C7F9-48AA-8C3D-4C6CAF77EAAB}" type="slidenum">
              <a:rPr lang="es-ES" altLang="en-US" sz="1300"/>
              <a:pPr>
                <a:spcBef>
                  <a:spcPct val="0"/>
                </a:spcBef>
              </a:pPr>
              <a:t>61</a:t>
            </a:fld>
            <a:endParaRPr lang="es-ES" altLang="en-US" sz="1300"/>
          </a:p>
        </p:txBody>
      </p:sp>
      <p:sp>
        <p:nvSpPr>
          <p:cNvPr id="80899" name="Rectangle 7">
            <a:extLst>
              <a:ext uri="{FF2B5EF4-FFF2-40B4-BE49-F238E27FC236}">
                <a16:creationId xmlns:a16="http://schemas.microsoft.com/office/drawing/2014/main" id="{74B49F29-C4FC-4E18-BC88-BC1EBC1504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3CFFEC-8275-43D1-8A1C-9D549CEC0250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B94AD82E-7F42-4183-AA44-464328129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5F0D03E0-84B7-4BF1-A500-DD171E74B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3E659D5-2020-4CEF-99C8-A5B2E41FD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2CACC-9106-43DD-AA1F-3C3453328B43}" type="slidenum">
              <a:rPr lang="es-ES" altLang="en-US" sz="1300"/>
              <a:pPr>
                <a:spcBef>
                  <a:spcPct val="0"/>
                </a:spcBef>
              </a:pPr>
              <a:t>62</a:t>
            </a:fld>
            <a:endParaRPr lang="es-ES" altLang="en-US" sz="1300"/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A21364BA-ADE5-4C4F-B84F-8E89B3FB15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4" tIns="45822" rIns="91644" bIns="4582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61D639-BB49-4AB7-986C-9789CB5C789A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46A6C0CE-76A6-4E79-85ED-9552FE4A1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3C9152A8-3C51-4E19-A39F-5D5C5A60B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A2AE174D-9478-4BFA-B39B-02B0B54FE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E42296-6548-4678-9525-28CDAFE5B31A}" type="slidenum">
              <a:rPr lang="es-ES" altLang="en-US" sz="1300"/>
              <a:pPr>
                <a:spcBef>
                  <a:spcPct val="0"/>
                </a:spcBef>
              </a:pPr>
              <a:t>64</a:t>
            </a:fld>
            <a:endParaRPr lang="es-ES" altLang="en-US" sz="1300"/>
          </a:p>
        </p:txBody>
      </p:sp>
      <p:sp>
        <p:nvSpPr>
          <p:cNvPr id="91139" name="Rectangle 7">
            <a:extLst>
              <a:ext uri="{FF2B5EF4-FFF2-40B4-BE49-F238E27FC236}">
                <a16:creationId xmlns:a16="http://schemas.microsoft.com/office/drawing/2014/main" id="{29F621DC-BA9A-40E3-8B2C-ED5B6CA007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0E9BF2-065E-4156-88D8-507CD6D91271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BC0D335B-B83A-481B-9A06-27344A5D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65700" cy="3724275"/>
          </a:xfrm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B0C89B98-2974-4296-B5E2-8994FC0F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829" y="4713930"/>
            <a:ext cx="5433667" cy="4464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074AABD-EF23-44DB-9D9A-04C8C7977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87F9C-8D10-4CEE-B311-83AA40D60C92}" type="slidenum">
              <a:rPr lang="es-ES" altLang="en-US" sz="1300"/>
              <a:pPr>
                <a:spcBef>
                  <a:spcPct val="0"/>
                </a:spcBef>
              </a:pPr>
              <a:t>5</a:t>
            </a:fld>
            <a:endParaRPr lang="es-ES" altLang="en-US" sz="130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4F318CAC-738D-48A1-B734-6D4FC2F812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9FC35A-BF94-4987-81E0-A353A682B6E7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5E9AAE8-AED4-4CD0-AB77-F4DBD0D6B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674A469F-19CA-4BEB-BDF4-C63EC3862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EF11E171-088C-40AE-AFEF-02052E433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F8B7FD-BBEC-4438-A3F4-C5BEF548D305}" type="slidenum">
              <a:rPr lang="es-ES" altLang="en-US" sz="1300"/>
              <a:pPr>
                <a:spcBef>
                  <a:spcPct val="0"/>
                </a:spcBef>
              </a:pPr>
              <a:t>65</a:t>
            </a:fld>
            <a:endParaRPr lang="es-ES" altLang="en-US" sz="13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D601547A-543B-4B81-BB6A-9A9B3638B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65700" cy="3724275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7690171-3B5E-4A6C-811A-7E38475BD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829" y="4713930"/>
            <a:ext cx="5433667" cy="4464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209CF8CC-25FE-4EED-A012-31382FF14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2D96D-A839-4D53-9539-A214E92733E5}" type="slidenum">
              <a:rPr lang="es-ES" altLang="en-US" sz="1300"/>
              <a:pPr>
                <a:spcBef>
                  <a:spcPct val="0"/>
                </a:spcBef>
              </a:pPr>
              <a:t>66</a:t>
            </a:fld>
            <a:endParaRPr lang="es-ES" altLang="en-US" sz="1300"/>
          </a:p>
        </p:txBody>
      </p:sp>
      <p:sp>
        <p:nvSpPr>
          <p:cNvPr id="92163" name="Rectangle 7">
            <a:extLst>
              <a:ext uri="{FF2B5EF4-FFF2-40B4-BE49-F238E27FC236}">
                <a16:creationId xmlns:a16="http://schemas.microsoft.com/office/drawing/2014/main" id="{0981E45D-D930-4A92-AC76-E21A4F0FF9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215" y="9423243"/>
            <a:ext cx="2941592" cy="49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9" rIns="91656" bIns="4582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171244-6A76-4A6D-AAF7-33006CD0A44B}" type="slidenum">
              <a:rPr lang="es-ES" altLang="en-US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en-US" sz="1300">
              <a:latin typeface="Times New Roman" panose="02020603050405020304" pitchFamily="18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87590943-E1E4-4E20-8B31-E2C79D66F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1C140F72-FBA5-4F66-9604-EF07B7C5E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9112A4-ECF4-44ED-991C-EF666DA72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20725"/>
            <a:ext cx="4811712" cy="36099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C50990-9E0D-4510-9150-2EE6EF25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977" y="4572346"/>
            <a:ext cx="5202835" cy="433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EE5E34-42DB-4E3F-A273-62255B788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7C28E-2A2E-4D01-84F1-DDB398AF369E}" type="slidenum">
              <a:rPr lang="es-ES" altLang="en-US" smtClean="0"/>
              <a:pPr/>
              <a:t>71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6668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1D58EFE-F93C-49B5-A895-1D0CC4C9F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DC08E-803C-4243-970B-0828079CE13C}" type="slidenum">
              <a:rPr lang="es-ES" altLang="en-US" sz="1300"/>
              <a:pPr>
                <a:spcBef>
                  <a:spcPct val="0"/>
                </a:spcBef>
              </a:pPr>
              <a:t>72</a:t>
            </a:fld>
            <a:endParaRPr lang="es-ES" altLang="en-US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A625AED-9ECA-4C2A-BDE8-7ED30197D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58CAE966-7BD7-4502-8B68-839C02A57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5767D33-CB3B-4A31-8149-99773D850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A0A4D-A726-4841-B004-68B9D6DBBC52}" type="slidenum">
              <a:rPr lang="es-ES" altLang="en-US" sz="1300"/>
              <a:pPr>
                <a:spcBef>
                  <a:spcPct val="0"/>
                </a:spcBef>
              </a:pPr>
              <a:t>73</a:t>
            </a:fld>
            <a:endParaRPr lang="es-ES" altLang="en-US" sz="13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7C2AF02-C281-4290-9EBB-58FF3EA04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2F30006-10ED-4358-AD9C-209855110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43DC768-7E7B-4A17-BE8D-2CBA0CF3B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A19798-0ADD-4756-8F6C-D6CC12B68F82}" type="slidenum">
              <a:rPr lang="es-ES" altLang="en-US" sz="1300"/>
              <a:pPr>
                <a:spcBef>
                  <a:spcPct val="0"/>
                </a:spcBef>
              </a:pPr>
              <a:t>74</a:t>
            </a:fld>
            <a:endParaRPr lang="es-E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A97DC618-E115-48D2-96C0-FCF6BE039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67287" cy="372586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2F00BEB-6ED7-4819-9894-0E72C1341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1527C6E-9D00-46CE-B569-A01BC748E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89C05E-962C-4D4A-9BFC-53DEBE0FD4F6}" type="slidenum">
              <a:rPr lang="es-ES" altLang="en-US" sz="1300"/>
              <a:pPr>
                <a:spcBef>
                  <a:spcPct val="0"/>
                </a:spcBef>
              </a:pPr>
              <a:t>75</a:t>
            </a:fld>
            <a:endParaRPr lang="es-ES" altLang="en-US" sz="13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594E8F6D-E1BC-4D74-BD98-22A913B5B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95DA798-397B-4332-8659-E598C3BF5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4644DA4-C905-4A02-A03C-AA0808163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A8A11-3C5C-4EAD-BF10-37B81A762661}" type="slidenum">
              <a:rPr lang="es-ES" altLang="en-US" sz="1300"/>
              <a:pPr>
                <a:spcBef>
                  <a:spcPct val="0"/>
                </a:spcBef>
              </a:pPr>
              <a:t>76</a:t>
            </a:fld>
            <a:endParaRPr lang="es-ES" altLang="en-US" sz="13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25369EB-4055-493A-88DB-71FB631F9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AB18DCEE-794C-4B4C-B0C8-155E1AEE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836F85B-DE80-4E38-A437-252481332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DEA5DB-428E-4C8D-880F-473556B6ACE9}" type="slidenum">
              <a:rPr lang="es-ES" altLang="en-US" sz="1300"/>
              <a:pPr>
                <a:spcBef>
                  <a:spcPct val="0"/>
                </a:spcBef>
              </a:pPr>
              <a:t>77</a:t>
            </a:fld>
            <a:endParaRPr lang="es-ES" altLang="en-US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26A84575-0DF5-4ADA-91B7-E1E12477B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60900E2-2EE6-4AFA-8A59-CCE504377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A5CF5B9E-5C72-440D-8EC0-1140AD6FD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6A3ABE-E67D-488B-B15A-4EA09E5F3D96}" type="slidenum">
              <a:rPr lang="es-ES" altLang="en-US" sz="1300"/>
              <a:pPr>
                <a:spcBef>
                  <a:spcPct val="0"/>
                </a:spcBef>
              </a:pPr>
              <a:t>78</a:t>
            </a:fld>
            <a:endParaRPr lang="es-ES" altLang="en-US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F877F75-8CDD-4123-B6FE-BB88F3E67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A61BDE3-9EAF-42D7-B1A4-70C19AFC6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53D5FB8-6572-4E3F-8FD4-1848689B4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EB2C9B-6890-41CB-841C-21C07B4B574F}" type="slidenum">
              <a:rPr lang="es-ES" altLang="en-US" sz="1300"/>
              <a:pPr>
                <a:spcBef>
                  <a:spcPct val="0"/>
                </a:spcBef>
              </a:pPr>
              <a:t>6</a:t>
            </a:fld>
            <a:endParaRPr lang="es-E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202DA17-1815-4E02-8334-3C3DDDE6F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DAA479B-C722-46E0-A4AF-490DEBF53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2A2D692-0F39-4B28-B6E7-8A3C17D50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2148B3-9684-4473-82CF-642FDE31DECE}" type="slidenum">
              <a:rPr lang="es-ES" altLang="en-US" sz="1300"/>
              <a:pPr>
                <a:spcBef>
                  <a:spcPct val="0"/>
                </a:spcBef>
              </a:pPr>
              <a:t>79</a:t>
            </a:fld>
            <a:endParaRPr lang="es-ES" altLang="en-US" sz="13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51CE192-1C3F-4E04-96F1-86D0E60DA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CDCCD190-EF88-46DD-866C-C0D22572D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5BC2B27C-4F18-4A59-8032-5C12D0FB8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6BC07-3938-4363-9D48-BC53300F2670}" type="slidenum">
              <a:rPr lang="es-ES" altLang="en-US" sz="1300"/>
              <a:pPr>
                <a:spcBef>
                  <a:spcPct val="0"/>
                </a:spcBef>
              </a:pPr>
              <a:t>80</a:t>
            </a:fld>
            <a:endParaRPr lang="es-E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99E80859-8FB8-4267-B9B6-BD0DA6BC1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B51869D3-F415-4995-BFDE-A26E6F890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87EF049-D5C9-4A50-BA50-B231BB891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6326ED-4689-4B02-A3CD-A0E80AF7EC62}" type="slidenum">
              <a:rPr lang="es-ES" altLang="en-US" sz="1300"/>
              <a:pPr>
                <a:spcBef>
                  <a:spcPct val="0"/>
                </a:spcBef>
              </a:pPr>
              <a:t>81</a:t>
            </a:fld>
            <a:endParaRPr lang="es-E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34BDF31-EFD2-4385-8AF4-3C1A878A9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667356CF-2DDB-4898-A899-1B09CAD79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68A95A37-0F03-446D-A760-D585019DE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D3558-221E-4B97-9D46-3D961BEFF55D}" type="slidenum">
              <a:rPr lang="es-ES" altLang="en-US" sz="1300"/>
              <a:pPr>
                <a:spcBef>
                  <a:spcPct val="0"/>
                </a:spcBef>
              </a:pPr>
              <a:t>82</a:t>
            </a:fld>
            <a:endParaRPr lang="es-ES" altLang="en-US" sz="13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896D1E00-C105-4F25-A702-1B930B0DC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FD3436CC-A78E-443C-966A-A864DF3D4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B3B3F6DB-BBD6-4EA4-9862-9DA933354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94154-C760-411B-839B-22FCE1E647D2}" type="slidenum">
              <a:rPr lang="es-ES" altLang="en-US" sz="1300"/>
              <a:pPr>
                <a:spcBef>
                  <a:spcPct val="0"/>
                </a:spcBef>
              </a:pPr>
              <a:t>83</a:t>
            </a:fld>
            <a:endParaRPr lang="es-ES" altLang="en-US" sz="13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8610D20-F296-4193-95E5-718D1F186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0123B01-FFB8-4DD5-A1A5-95D29088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E1B8443-C638-4BDE-A31D-193A63585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C0A71-7279-4356-ABD1-C44B8702B4BC}" type="slidenum">
              <a:rPr lang="es-ES" altLang="en-US" sz="1300"/>
              <a:pPr>
                <a:spcBef>
                  <a:spcPct val="0"/>
                </a:spcBef>
              </a:pPr>
              <a:t>8</a:t>
            </a:fld>
            <a:endParaRPr lang="es-E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91E4146-1091-48C4-8D6C-9D30A02BE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BC852DE-C90F-4228-B70F-37D97B238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292C305-099C-461E-AC03-C4D779C0E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CD828-9290-47B6-9D2A-5C95B5F7B1C1}" type="slidenum">
              <a:rPr lang="es-ES" altLang="en-US" sz="1300"/>
              <a:pPr>
                <a:spcBef>
                  <a:spcPct val="0"/>
                </a:spcBef>
              </a:pPr>
              <a:t>9</a:t>
            </a:fld>
            <a:endParaRPr lang="es-E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71EA792-D9F7-40B9-9E2F-43B115ADA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397813B-3022-487D-A669-0AE8711A9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4CCE7EF-006F-412F-91C5-87C7367A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296" indent="-2754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994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792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591" indent="-220399" defTabSz="9198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4388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5186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983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6781" indent="-220399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706AED-D401-4A91-A1AA-C2019914BBCE}" type="slidenum">
              <a:rPr lang="es-ES" altLang="en-US" sz="1300"/>
              <a:pPr>
                <a:spcBef>
                  <a:spcPct val="0"/>
                </a:spcBef>
              </a:pPr>
              <a:t>10</a:t>
            </a:fld>
            <a:endParaRPr lang="es-E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A40BB45-4EF7-4C57-8450-94ADDC672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F63C58E-343A-442C-A3E8-187720786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1ED2E-56E2-4F94-875B-9343CED38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3EB3B-817C-4E99-82E2-7BE5A3726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8756C-7431-4370-9A80-E5101B8D0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507A-EE9F-4BA2-A4AB-3FB885AF5D3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9470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0B733-8C32-4188-8342-5699DCF64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A09D7-B13F-42D9-9CCB-B00F56CD7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4EB4D-F4FC-4334-9781-0240153A6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7CF0E-ED76-434C-91A2-B9D6A37C26A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5172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EB579D-859B-44B8-9335-8290F6CC7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17367-293B-437C-BB48-BA79B48AC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E8F70-F183-4E11-AE51-2A4A9DD63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4760-91DD-4B86-8C56-018D4DDAE95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863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B9401-A42E-4CDB-997B-E284298D8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2553A-5E3D-41F6-9D54-6C54B876B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13A00-5992-418D-B473-1EC85E79B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2C85-F945-4317-ACA1-D4D2747273F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14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A572DD-6AE4-404F-899D-2D3C3B880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D26CB-D2A2-4C02-B40C-2E5FB6398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584529-72E9-4E59-821D-289B2B378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058B-EE5D-4B60-AF36-AEAFCB7796C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3224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2AB2D3-30AB-49DB-89F0-DE0176033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1D592-7B37-43DD-AA98-B1158B46C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32676-5D13-4AA6-A56D-5C1D97D2A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FE8D8-AABA-4939-B7B3-B0E288E4890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67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94EA0-F0FE-4E4B-8BB4-424BB4A59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8EF3E-C4BE-4293-849A-29ADACE54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700F-58A8-4316-AE44-9BC4FC4CB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4106-7B4D-4EB3-B671-E7DC0C6341F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88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E7C03E-AEC0-4A15-9763-37592AB48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3044E7-72E2-49D1-8B91-FCA544BC3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A68721-1509-47C9-9DB7-665EA4B81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A97B-D012-4C84-823B-4383878169F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353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7C9077-EDAD-4063-904A-644761718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048B8E-6A76-403D-8E67-F816A376A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C515C5-E381-4862-BDE1-AF2A6661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A1A0-7A03-4A62-99AB-4ACF6EDD029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94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0D386A-6F97-4669-936C-D2E72036A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EC9B77-9654-4814-B7CD-BAC7379AE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3F5527-D0FF-4D52-A50C-E4423FBBB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F1CF-2547-4246-8667-6DB646240C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975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DF370-3FA2-481F-8701-6EFE9ED7B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9DDA4-AD03-4EE6-B010-BAFA67690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D5002-46BE-445E-A5AF-EA722B618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C217-DEB8-4DE5-B513-65DA4E7D10C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85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C0EDA-343B-44E6-99D4-AFD0A5B7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83560-6A00-45EC-B525-DBAE5D5F2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E1E58-AF45-4CB1-A016-8635FAA6A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224B-9A69-44A2-B6FA-7C204829A09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1830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C01872-F1C6-4667-B820-85D242202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3B3DED-9E06-4C7A-A49C-20AD2834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385028" name="Rectangle 4">
            <a:extLst>
              <a:ext uri="{FF2B5EF4-FFF2-40B4-BE49-F238E27FC236}">
                <a16:creationId xmlns:a16="http://schemas.microsoft.com/office/drawing/2014/main" id="{2C544032-B15A-42A0-BEB7-CD75EC3E0D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5029" name="Rectangle 5">
            <a:extLst>
              <a:ext uri="{FF2B5EF4-FFF2-40B4-BE49-F238E27FC236}">
                <a16:creationId xmlns:a16="http://schemas.microsoft.com/office/drawing/2014/main" id="{618B1757-8F59-4EE0-A9C4-B1978D42A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5030" name="Rectangle 6">
            <a:extLst>
              <a:ext uri="{FF2B5EF4-FFF2-40B4-BE49-F238E27FC236}">
                <a16:creationId xmlns:a16="http://schemas.microsoft.com/office/drawing/2014/main" id="{D1FEFABA-05EB-45DE-804B-03E6D5923B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2878E694-FFD6-4949-A019-981B869010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5000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pollination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is.ifas.ufl.edu/AA169" TargetMode="External"/><Relationship Id="rId5" Type="http://schemas.openxmlformats.org/officeDocument/2006/relationships/hyperlink" Target="http://www.beepollination.com/beekeeper.htm" TargetMode="External"/><Relationship Id="rId4" Type="http://schemas.openxmlformats.org/officeDocument/2006/relationships/hyperlink" Target="http://www.beepollination.com/growers.ht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goo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c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.elpais.com/politica/2014/02/08/actualidad/1391884137_668312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ow.ly/tntX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que.es/ultimas-noticias/economia/201401061901-desmontando-anuncio-iberdrola-cierto-solo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.es/cne/doc/publicaciones/cne82_08.pdf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Contents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0. Kick-of sessions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- Applying through real cases what was learnt in 4 trimesters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- Identifying which additional tools we need to tackle them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I. </a:t>
            </a:r>
            <a:r>
              <a:rPr lang="es-ES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-BoldMT"/>
              </a:rPr>
              <a:t>Individual </a:t>
            </a:r>
            <a:r>
              <a:rPr lang="en-US" sz="200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-BoldMT"/>
              </a:rPr>
              <a:t>behavior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(opening the “black box” on individuals)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1. Role of rationality</a:t>
            </a:r>
          </a:p>
          <a:p>
            <a:pPr lvl="1" eaLnBrk="1" hangingPunct="1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2. Managing incentives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II. Organization (the “inside” of firms)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000" dirty="0"/>
              <a:t>4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Markets &amp; organizations. Divisionalization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2000" dirty="0"/>
              <a:t>3. Markets &amp; politics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III. Institutions (the “outside” of firms)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5. Institutional support of private contracting</a:t>
            </a:r>
          </a:p>
          <a:p>
            <a:pPr lvl="1" eaLnBrk="1" hangingPunct="1"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	6. The role of firms in society, CSR</a:t>
            </a:r>
          </a:p>
        </p:txBody>
      </p:sp>
    </p:spTree>
    <p:extLst>
      <p:ext uri="{BB962C8B-B14F-4D97-AF65-F5344CB8AC3E}">
        <p14:creationId xmlns:p14="http://schemas.microsoft.com/office/powerpoint/2010/main" val="93823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1F54D1E-B78D-4891-BC34-CA4D4DBEB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Promises as objects of exchange </a:t>
            </a:r>
            <a:r>
              <a:rPr lang="en-US" altLang="en-US" sz="3200">
                <a:sym typeface="Wingdings" panose="05000000000000000000" pitchFamily="2" charset="2"/>
              </a:rPr>
              <a:t> I</a:t>
            </a:r>
            <a:r>
              <a:rPr lang="en-US" altLang="en-US" sz="3200"/>
              <a:t>nformation asymmetry </a:t>
            </a:r>
            <a:r>
              <a:rPr lang="en-US" altLang="en-US" sz="3200">
                <a:sym typeface="Wingdings" panose="05000000000000000000" pitchFamily="2" charset="2"/>
              </a:rPr>
              <a:t> cheating</a:t>
            </a:r>
            <a:br>
              <a:rPr lang="en-US" altLang="en-US" sz="3200">
                <a:sym typeface="Wingdings" panose="05000000000000000000" pitchFamily="2" charset="2"/>
              </a:rPr>
            </a:br>
            <a:r>
              <a:rPr lang="en-US" altLang="en-US" sz="3200"/>
              <a:t>How to cope with it?</a:t>
            </a:r>
            <a:r>
              <a:rPr lang="en-US" altLang="en-US" sz="360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EF34606-2FDA-4AEF-BADA-CC9A9F740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Mistake: to take as a </a:t>
            </a:r>
            <a:r>
              <a:rPr lang="en-US" altLang="en-US" sz="2400"/>
              <a:t>default the sequence </a:t>
            </a:r>
            <a:br>
              <a:rPr lang="en-US" altLang="en-US" sz="2400"/>
            </a:br>
            <a:r>
              <a:rPr lang="en-US" altLang="en-US" sz="2400"/>
              <a:t>	self-interest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opportunism </a:t>
            </a:r>
            <a:r>
              <a:rPr lang="en-US" altLang="en-US" sz="2400">
                <a:sym typeface="Wingdings" panose="05000000000000000000" pitchFamily="2" charset="2"/>
              </a:rPr>
              <a:t> “safeguarding”</a:t>
            </a:r>
          </a:p>
          <a:p>
            <a:pPr eaLnBrk="1" hangingPunct="1"/>
            <a:r>
              <a:rPr lang="en-US" altLang="en-US" sz="2400"/>
              <a:t>Need of a broader view instead:</a:t>
            </a:r>
          </a:p>
          <a:p>
            <a:pPr lvl="1" eaLnBrk="1" hangingPunct="1"/>
            <a:r>
              <a:rPr lang="en-US" altLang="en-US" sz="2000"/>
              <a:t>Safeguarding = “farsighted contracting” </a:t>
            </a:r>
            <a:r>
              <a:rPr lang="en-US" altLang="en-US" sz="2000" i="1"/>
              <a:t>à la</a:t>
            </a:r>
            <a:r>
              <a:rPr lang="en-US" altLang="en-US" sz="2000"/>
              <a:t> Williamson</a:t>
            </a:r>
          </a:p>
          <a:p>
            <a:pPr lvl="1" eaLnBrk="1" hangingPunct="1"/>
            <a:r>
              <a:rPr lang="en-US" altLang="en-US" sz="2000"/>
              <a:t>Screening types when previous commitment is viable</a:t>
            </a:r>
          </a:p>
          <a:p>
            <a:pPr lvl="1" eaLnBrk="1" hangingPunct="1"/>
            <a:r>
              <a:rPr lang="en-US" altLang="en-US" sz="2000"/>
              <a:t>Providing cooperative starting points </a:t>
            </a:r>
            <a:r>
              <a:rPr lang="en-US" altLang="en-US" sz="2000">
                <a:sym typeface="Wingdings" panose="05000000000000000000" pitchFamily="2" charset="2"/>
              </a:rPr>
              <a:t> motivate employees to start cooperating</a:t>
            </a:r>
          </a:p>
          <a:p>
            <a:pPr lvl="1" eaLnBrk="1" hangingPunct="1"/>
            <a:r>
              <a:rPr lang="en-US" altLang="en-US" sz="2000"/>
              <a:t>“Educating” to mold types, viable at least at social (including firm) level </a:t>
            </a:r>
            <a:endParaRPr lang="en-US" altLang="en-US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DF3BCE-7DD4-4410-A27F-9A05EE4ECF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Examples for discussion: </a:t>
            </a:r>
            <a:br>
              <a:rPr lang="en-US" altLang="en-US" dirty="0"/>
            </a:br>
            <a:r>
              <a:rPr lang="en-US" altLang="en-US" dirty="0"/>
              <a:t>How does people decide on…?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837C48C-1D9E-498B-A7E4-1715A2DF89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… life expectancy?</a:t>
            </a:r>
          </a:p>
          <a:p>
            <a:pPr lvl="1" eaLnBrk="1" hangingPunct="1"/>
            <a:r>
              <a:rPr lang="en-US" altLang="en-US" sz="2000"/>
              <a:t>How do we decide? Individually? Socially?</a:t>
            </a:r>
          </a:p>
          <a:p>
            <a:pPr lvl="1" eaLnBrk="1" hangingPunct="1"/>
            <a:r>
              <a:rPr lang="en-US" altLang="en-US" sz="2000"/>
              <a:t>Is there an optimal level? Is the maximum level optimal?</a:t>
            </a:r>
          </a:p>
          <a:p>
            <a:pPr lvl="2" eaLnBrk="1" hangingPunct="1"/>
            <a:r>
              <a:rPr lang="en-US" altLang="en-US" sz="1800"/>
              <a:t>Individual = market? “Social” = political? </a:t>
            </a:r>
            <a:br>
              <a:rPr lang="en-US" altLang="en-US" sz="1800"/>
            </a:br>
            <a:r>
              <a:rPr lang="en-US" altLang="en-US" sz="1800"/>
              <a:t>Are they the same? Even for vaccination?  </a:t>
            </a:r>
          </a:p>
          <a:p>
            <a:pPr eaLnBrk="1" hangingPunct="1"/>
            <a:r>
              <a:rPr lang="en-US" altLang="en-US" sz="2400"/>
              <a:t>… education?</a:t>
            </a:r>
          </a:p>
          <a:p>
            <a:pPr lvl="1" eaLnBrk="1" hangingPunct="1"/>
            <a:r>
              <a:rPr lang="en-US" altLang="en-US" sz="2000"/>
              <a:t>How </a:t>
            </a:r>
            <a:r>
              <a:rPr lang="en-US" altLang="en-US" sz="2000" i="1"/>
              <a:t>should</a:t>
            </a:r>
            <a:r>
              <a:rPr lang="en-US" altLang="en-US" sz="2000"/>
              <a:t> decisions be made? Individually? Socially?</a:t>
            </a:r>
          </a:p>
          <a:p>
            <a:pPr lvl="1" eaLnBrk="1" hangingPunct="1"/>
            <a:r>
              <a:rPr lang="en-US" altLang="en-US" sz="2000"/>
              <a:t>What is the optimum? Is the maximum the optimal level? </a:t>
            </a:r>
          </a:p>
          <a:p>
            <a:pPr lvl="1" eaLnBrk="1" hangingPunct="1"/>
            <a:r>
              <a:rPr lang="en-US" altLang="en-US" sz="2000"/>
              <a:t>Does the </a:t>
            </a:r>
            <a:r>
              <a:rPr lang="en-US" altLang="en-US" sz="2000" i="1"/>
              <a:t>optimal way of deciding</a:t>
            </a:r>
            <a:r>
              <a:rPr lang="en-US" altLang="en-US" sz="2000"/>
              <a:t> on these matters change between basic education and university education? </a:t>
            </a:r>
          </a:p>
          <a:p>
            <a:pPr lvl="1"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nito Arruñada\Documents\Teaching\longevity is for suckers.gif">
            <a:extLst>
              <a:ext uri="{FF2B5EF4-FFF2-40B4-BE49-F238E27FC236}">
                <a16:creationId xmlns:a16="http://schemas.microsoft.com/office/drawing/2014/main" id="{7AE36E77-0E16-44D6-89FD-E19FDE7E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686050"/>
            <a:ext cx="90519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8A5643-D055-4AF3-9817-E5122A4A64E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6858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optimal life expectancy?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238FBBC-FE04-4810-9F23-A31DF10452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Example: Life expectancy,</a:t>
            </a:r>
            <a:br>
              <a:rPr lang="en-US" altLang="en-US" sz="3600"/>
            </a:br>
            <a:r>
              <a:rPr lang="en-US" altLang="en-US" sz="3600"/>
              <a:t>shorter in the USA than in Spain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7AB5707-0358-4F74-8F91-CA7BB4DD1C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Higher in the USA or in Spain?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endParaRPr lang="en-US" altLang="en-US" dirty="0"/>
          </a:p>
          <a:p>
            <a:pPr eaLnBrk="1" hangingPunct="1"/>
            <a:endParaRPr lang="en-US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04C7B82B-A976-4A0E-B165-099E1C124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Why is life expectancy shorter in a richer country such as the USA than in Spain?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D288376-8778-4FA8-A3BE-8584FD286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665939"/>
              </p:ext>
            </p:extLst>
          </p:nvPr>
        </p:nvGraphicFramePr>
        <p:xfrm>
          <a:off x="381000" y="1828800"/>
          <a:ext cx="8229600" cy="335280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expectancy (years)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HALE (Health-adjusted years of life expectancy)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71.9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73.2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Reduction in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GDGpc (PPP)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57,294$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36.451$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37.948 $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GDPpc /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722 $/year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461 $/year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GDPpc / HALE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828 $/year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518 $/year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73" name="4 CuadroTexto">
            <a:extLst>
              <a:ext uri="{FF2B5EF4-FFF2-40B4-BE49-F238E27FC236}">
                <a16:creationId xmlns:a16="http://schemas.microsoft.com/office/drawing/2014/main" id="{689DC0F5-0276-4CFD-982A-48E3A687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769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Sources: GDP, World Economic Outlook Database, October 2016, International Monetary Fund. Life expectancy, "World Health Statistics 2016: Monitoring health for the SDGs Annex B: tables of health statistics by country, WHO region and globally". World Health Organization. 2016.</a:t>
            </a:r>
            <a:endParaRPr lang="es-ES" altLang="en-US" sz="14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238FBBC-FE04-4810-9F23-A31DF10452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Example: Life expectancy,</a:t>
            </a:r>
            <a:br>
              <a:rPr lang="en-US" altLang="en-US" sz="3600"/>
            </a:br>
            <a:r>
              <a:rPr lang="en-US" altLang="en-US" sz="3600"/>
              <a:t>shorter in the USA than in Spain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7AB5707-0358-4F74-8F91-CA7BB4DD1C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Higher in the USA or in Spain? 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dirty="0"/>
              <a:t>Is higher = better? What is the optimal life expectancy?</a:t>
            </a:r>
          </a:p>
          <a:p>
            <a:pPr lvl="1" eaLnBrk="1" hangingPunct="1"/>
            <a:r>
              <a:rPr lang="en-US" altLang="en-US" dirty="0"/>
              <a:t>Individually?</a:t>
            </a:r>
          </a:p>
          <a:p>
            <a:pPr lvl="1" eaLnBrk="1" hangingPunct="1"/>
            <a:r>
              <a:rPr lang="en-US" altLang="en-US" dirty="0"/>
              <a:t>Socially?</a:t>
            </a:r>
          </a:p>
          <a:p>
            <a:pPr eaLnBrk="1" hangingPunct="1"/>
            <a:r>
              <a:rPr lang="en-US" altLang="en-US" dirty="0"/>
              <a:t>How is life expectancy “decided”? </a:t>
            </a:r>
          </a:p>
          <a:p>
            <a:pPr lvl="1" eaLnBrk="1" hangingPunct="1"/>
            <a:r>
              <a:rPr lang="en-US" altLang="en-US" dirty="0"/>
              <a:t>I.e., which decisions influence it?</a:t>
            </a:r>
          </a:p>
          <a:p>
            <a:pPr lvl="1" eaLnBrk="1" hangingPunct="1"/>
            <a:r>
              <a:rPr lang="en-US" altLang="en-US" dirty="0"/>
              <a:t>Might there be decision failures </a:t>
            </a:r>
          </a:p>
          <a:p>
            <a:pPr lvl="2" eaLnBrk="1" hangingPunct="1"/>
            <a:r>
              <a:rPr lang="en-US" altLang="en-US" dirty="0"/>
              <a:t>in the USA?</a:t>
            </a:r>
          </a:p>
          <a:p>
            <a:pPr lvl="2" eaLnBrk="1" hangingPunct="1"/>
            <a:r>
              <a:rPr lang="en-US" altLang="en-US" dirty="0"/>
              <a:t>in Spain?</a:t>
            </a:r>
          </a:p>
        </p:txBody>
      </p:sp>
    </p:spTree>
    <p:extLst>
      <p:ext uri="{BB962C8B-B14F-4D97-AF65-F5344CB8AC3E}">
        <p14:creationId xmlns:p14="http://schemas.microsoft.com/office/powerpoint/2010/main" val="187960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BF0F99E-443E-4849-892D-ABE545584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 sample of decisions affecting life expectancy</a:t>
            </a:r>
          </a:p>
        </p:txBody>
      </p:sp>
      <p:graphicFrame>
        <p:nvGraphicFramePr>
          <p:cNvPr id="237571" name="Group 3">
            <a:extLst>
              <a:ext uri="{FF2B5EF4-FFF2-40B4-BE49-F238E27FC236}">
                <a16:creationId xmlns:a16="http://schemas.microsoft.com/office/drawing/2014/main" id="{925F8F80-BB8B-4264-9B99-43C645229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72545"/>
              </p:ext>
            </p:extLst>
          </p:nvPr>
        </p:nvGraphicFramePr>
        <p:xfrm>
          <a:off x="228600" y="1981200"/>
          <a:ext cx="8686800" cy="2682230"/>
        </p:xfrm>
        <a:graphic>
          <a:graphicData uri="http://schemas.openxmlformats.org/drawingml/2006/table">
            <a:tbl>
              <a:tblPr/>
              <a:tblGrid>
                <a:gridCol w="4341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decisions</a:t>
                      </a:r>
                    </a:p>
                  </a:txBody>
                  <a:tcPr marL="89682" marR="8968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Political decisions</a:t>
                      </a:r>
                    </a:p>
                  </a:txBody>
                  <a:tcPr marL="89682" marR="8968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&amp; advertising tobacco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Smoking, drinking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Driving speed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Purchase health 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etc.,…</a:t>
                      </a:r>
                    </a:p>
                  </a:txBody>
                  <a:tcPr marL="89682" marR="8968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 &amp; regulation on tobacco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smoking rules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 lights, radars, fines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“Free” mandatory healthcare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Taxes on fat, sugar,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etc.,…</a:t>
                      </a:r>
                    </a:p>
                  </a:txBody>
                  <a:tcPr marL="89682" marR="8968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5EA78407-9BF2-47B9-9051-162EBAA5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7772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7C80A-8F07-432D-99E8-0222146D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 to cover next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2CD4C-0133-4993-83E0-68032654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both decision systems </a:t>
            </a:r>
            <a:r>
              <a:rPr lang="en-US" u="sng" dirty="0"/>
              <a:t>work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there systematic “</a:t>
            </a:r>
            <a:r>
              <a:rPr lang="en-US" u="sng" dirty="0"/>
              <a:t>failures</a:t>
            </a:r>
            <a:r>
              <a:rPr lang="en-US" dirty="0"/>
              <a:t>” in both?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both decision systems </a:t>
            </a:r>
            <a:r>
              <a:rPr lang="en-US" u="sng" dirty="0"/>
              <a:t>interact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10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6C798E07-7C99-4A57-8943-B6EB68C66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 1: </a:t>
            </a:r>
            <a:br>
              <a:rPr lang="en-US" altLang="en-US" dirty="0"/>
            </a:br>
            <a:r>
              <a:rPr lang="en-US" altLang="en-US" dirty="0"/>
              <a:t>How do markets &amp; politics work? </a:t>
            </a:r>
            <a:endParaRPr lang="en-US" altLang="en-US" sz="2000" dirty="0"/>
          </a:p>
        </p:txBody>
      </p:sp>
      <p:sp>
        <p:nvSpPr>
          <p:cNvPr id="34819" name="2 Subtítulo">
            <a:extLst>
              <a:ext uri="{FF2B5EF4-FFF2-40B4-BE49-F238E27FC236}">
                <a16:creationId xmlns:a16="http://schemas.microsoft.com/office/drawing/2014/main" id="{A760F194-C3C1-4529-81B8-6E34A94B9E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How do they differ? </a:t>
            </a:r>
          </a:p>
          <a:p>
            <a:r>
              <a:rPr lang="en-US" altLang="en-US" dirty="0"/>
              <a:t>What are their comparative advantages?</a:t>
            </a:r>
          </a:p>
        </p:txBody>
      </p:sp>
    </p:spTree>
    <p:extLst>
      <p:ext uri="{BB962C8B-B14F-4D97-AF65-F5344CB8AC3E}">
        <p14:creationId xmlns:p14="http://schemas.microsoft.com/office/powerpoint/2010/main" val="42797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8D4EAE8-3838-46C4-8D1F-82E3F3944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 do we decide through markets &amp; politics?</a:t>
            </a:r>
            <a:endParaRPr lang="en-US" altLang="en-US" sz="28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206D104-7D44-4BD7-8C54-E111009FBC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Markets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Voluntary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Decentralized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Direct decisions by resource owners—property rights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Weighting of information according to individuals’ participation in the market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1D11D8E-31D9-4BC8-9ECC-0F84CF3D8A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Politics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Coercion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Centralized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Representative decisions by citizens—political rights(e.g., votes)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Weighting of information according to political rights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D3A76C3-1146-4C09-86B9-03462EE41C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Markets &amp; Politics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17DF803-DE7D-413B-A34E-2CE71EC14D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Robbins, Smith, Hayek and Coase on the economic problem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0922A20-AC20-4382-AA9F-A7FCC3308A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E.g., what is their main or typical economic problem with respect to life expectancy?</a:t>
            </a:r>
          </a:p>
          <a:p>
            <a:pPr lvl="1" eaLnBrk="1" hangingPunct="1"/>
            <a:r>
              <a:rPr lang="en-US" altLang="en-US" sz="2000" dirty="0"/>
              <a:t>Allocating scarce resources among alternative uses (Robbins)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</a:p>
          <a:p>
            <a:pPr lvl="1" eaLnBrk="1" hangingPunct="1"/>
            <a:r>
              <a:rPr lang="en-US" altLang="en-US" sz="2000" dirty="0">
                <a:sym typeface="Wingdings" panose="05000000000000000000" pitchFamily="2" charset="2"/>
              </a:rPr>
              <a:t>Specialization (Smith) 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Hayek: What &amp; where is the relevant information?</a:t>
            </a:r>
            <a:endParaRPr lang="en-US" altLang="en-US" sz="1600" dirty="0"/>
          </a:p>
          <a:p>
            <a:pPr lvl="2" eaLnBrk="1" hangingPunct="1"/>
            <a:r>
              <a:rPr lang="en-US" altLang="en-US" sz="1600" dirty="0"/>
              <a:t>“Scientific” or general info? “Particular” or specific info?</a:t>
            </a:r>
          </a:p>
          <a:p>
            <a:pPr lvl="2" eaLnBrk="1" hangingPunct="1"/>
            <a:r>
              <a:rPr lang="en-US" altLang="en-US" sz="1600" dirty="0"/>
              <a:t>Is it applicable to COVID-19? Google searches of fever </a:t>
            </a:r>
            <a:r>
              <a:rPr lang="en-US" altLang="en-US" sz="1600" dirty="0">
                <a:sym typeface="Wingdings" panose="05000000000000000000" pitchFamily="2" charset="2"/>
              </a:rPr>
              <a:t> next slide</a:t>
            </a:r>
            <a:endParaRPr lang="en-US" altLang="en-US" sz="1600" dirty="0"/>
          </a:p>
          <a:p>
            <a:pPr lvl="1" eaLnBrk="1" hangingPunct="1"/>
            <a:r>
              <a:rPr lang="en-US" altLang="en-US" sz="2000" dirty="0"/>
              <a:t>Coase: Incentives behind info &amp; allocation, e.g.:</a:t>
            </a:r>
          </a:p>
          <a:p>
            <a:pPr lvl="2" eaLnBrk="1" hangingPunct="1"/>
            <a:r>
              <a:rPr lang="en-US" altLang="en-US" sz="1600" dirty="0"/>
              <a:t>Externalities of smoke</a:t>
            </a:r>
          </a:p>
          <a:p>
            <a:pPr lvl="2" eaLnBrk="1" hangingPunct="1"/>
            <a:r>
              <a:rPr lang="en-US" altLang="en-US" sz="1600" dirty="0"/>
              <a:t>Allocation of property (decision) rights to smoke / impede smoking</a:t>
            </a:r>
          </a:p>
          <a:p>
            <a:pPr lvl="2" eaLnBrk="1" hangingPunct="1"/>
            <a:r>
              <a:rPr lang="en-US" altLang="en-US" sz="1600" dirty="0"/>
              <a:t>Bargaining possible? Socially through norms?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D3AD3273-8065-4DCB-AF48-AEDBB2FB3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Hayek 1945</a:t>
            </a:r>
          </a:p>
        </p:txBody>
      </p:sp>
      <p:sp>
        <p:nvSpPr>
          <p:cNvPr id="32771" name="2 Marcador de contenido">
            <a:extLst>
              <a:ext uri="{FF2B5EF4-FFF2-40B4-BE49-F238E27FC236}">
                <a16:creationId xmlns:a16="http://schemas.microsoft.com/office/drawing/2014/main" id="{725A608B-5A71-4D1B-B564-F13D203FDB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53400" cy="4343400"/>
          </a:xfrm>
        </p:spPr>
        <p:txBody>
          <a:bodyPr/>
          <a:lstStyle/>
          <a:p>
            <a:r>
              <a:rPr lang="en-US" altLang="en-US" dirty="0"/>
              <a:t>Fundamental economic problem: use of information</a:t>
            </a:r>
          </a:p>
          <a:p>
            <a:pPr lvl="1"/>
            <a:r>
              <a:rPr lang="en-US" altLang="en-US" dirty="0"/>
              <a:t>“Scientific”</a:t>
            </a:r>
          </a:p>
          <a:p>
            <a:pPr lvl="1"/>
            <a:r>
              <a:rPr lang="en-US" altLang="en-US" dirty="0"/>
              <a:t>“Specific” (“particular circumstances of time and place”) = </a:t>
            </a:r>
            <a:r>
              <a:rPr lang="en-US" altLang="en-US" i="1" dirty="0"/>
              <a:t>costly to transfer</a:t>
            </a:r>
          </a:p>
          <a:p>
            <a:pPr lvl="2"/>
            <a:r>
              <a:rPr lang="en-US" altLang="en-US" dirty="0"/>
              <a:t>Main advantage of markets over “planning” (i.e., politics)</a:t>
            </a:r>
          </a:p>
          <a:p>
            <a:pPr lvl="2"/>
            <a:r>
              <a:rPr lang="en-US" altLang="en-US" dirty="0"/>
              <a:t>E.g., Soviet Union: planning for industrial/consumer goods</a:t>
            </a:r>
          </a:p>
          <a:p>
            <a:r>
              <a:rPr lang="en-US" altLang="en-US" dirty="0"/>
              <a:t>Big absence: Property rights </a:t>
            </a:r>
            <a:r>
              <a:rPr lang="en-US" altLang="en-US" dirty="0">
                <a:sym typeface="Wingdings" panose="05000000000000000000" pitchFamily="2" charset="2"/>
              </a:rPr>
              <a:t> Coase 1960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E.g., internal markets do elicit specific information but, lacking property rights, often do a poor job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5CB6-0BAD-FACB-9383-6AE3FE16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C9101589-E5E3-D78A-9FFD-A9B40CF4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 dirty="0"/>
              <a:t>Examples of Hayek’s types of info:</a:t>
            </a:r>
            <a:br>
              <a:rPr lang="en-US" altLang="en-US" dirty="0"/>
            </a:br>
            <a:r>
              <a:rPr lang="en-US" altLang="en-US" sz="2800" dirty="0"/>
              <a:t>(1) Soviet economy differential performance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40E20F-E13A-2E57-2A09-256DC26C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decades: </a:t>
            </a:r>
          </a:p>
          <a:p>
            <a:pPr lvl="1"/>
            <a:r>
              <a:rPr lang="en-US" dirty="0"/>
              <a:t>Performed less badly when focused on commodities (steel, coal, electricity, etc.)</a:t>
            </a:r>
          </a:p>
          <a:p>
            <a:r>
              <a:rPr lang="en-US" dirty="0"/>
              <a:t>Last decades: </a:t>
            </a:r>
          </a:p>
          <a:p>
            <a:pPr lvl="1"/>
            <a:r>
              <a:rPr lang="en-US" dirty="0"/>
              <a:t>Seemingly failed more when tried to produce consumption goods</a:t>
            </a:r>
          </a:p>
          <a:p>
            <a:r>
              <a:rPr lang="en-US" dirty="0"/>
              <a:t>Arguably, consumption goods require processing more 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3559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39CC47CD-B76C-4F22-9A69-625BC1718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altLang="en-US" dirty="0"/>
              <a:t>Examples of Hayek’45 types of info:</a:t>
            </a:r>
            <a:br>
              <a:rPr lang="en-US" altLang="en-US" dirty="0"/>
            </a:br>
            <a:r>
              <a:rPr lang="en-US" altLang="en-US" sz="2800" dirty="0"/>
              <a:t>(2) On “particular circumstances” RE covid fever</a:t>
            </a:r>
          </a:p>
        </p:txBody>
      </p:sp>
      <p:pic>
        <p:nvPicPr>
          <p:cNvPr id="33795" name="Imagen 5">
            <a:extLst>
              <a:ext uri="{FF2B5EF4-FFF2-40B4-BE49-F238E27FC236}">
                <a16:creationId xmlns:a16="http://schemas.microsoft.com/office/drawing/2014/main" id="{2D0E722A-9DDE-464E-8BA2-EBEC4EAC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326C6A-BC5D-4D8D-B103-CAE5FB90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9"/>
          <a:stretch/>
        </p:blipFill>
        <p:spPr bwMode="auto">
          <a:xfrm>
            <a:off x="533354" y="1978637"/>
            <a:ext cx="8153446" cy="396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C23962F-CFDD-485C-97A9-F8FEAD98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(3) Examples of Hayek’45 types of info: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‘Scientific’, easy-to-aggregate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69403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17DF803-DE7D-413B-A34E-2CE71EC14D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Coase 1960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0922A20-AC20-4382-AA9F-A7FCC3308A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Coase: Incentives behind info &amp; allocation, e.g.:</a:t>
            </a:r>
          </a:p>
          <a:p>
            <a:pPr lvl="1" eaLnBrk="1" hangingPunct="1"/>
            <a:r>
              <a:rPr lang="en-US" altLang="en-US" sz="2000" dirty="0"/>
              <a:t>Externalities of smoke</a:t>
            </a:r>
          </a:p>
          <a:p>
            <a:pPr lvl="1" eaLnBrk="1" hangingPunct="1"/>
            <a:r>
              <a:rPr lang="en-US" altLang="en-US" sz="2000" dirty="0"/>
              <a:t>Allocation of property (decision) rights to smoke / impede smoking</a:t>
            </a:r>
          </a:p>
          <a:p>
            <a:pPr lvl="1" eaLnBrk="1" hangingPunct="1"/>
            <a:r>
              <a:rPr lang="en-US" altLang="en-US" sz="2000" dirty="0"/>
              <a:t>Bargaining possible? Socially through norms?</a:t>
            </a:r>
          </a:p>
        </p:txBody>
      </p:sp>
    </p:spTree>
    <p:extLst>
      <p:ext uri="{BB962C8B-B14F-4D97-AF65-F5344CB8AC3E}">
        <p14:creationId xmlns:p14="http://schemas.microsoft.com/office/powerpoint/2010/main" val="1893020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6C798E07-7C99-4A57-8943-B6EB68C66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 2: </a:t>
            </a:r>
            <a:br>
              <a:rPr lang="en-US" altLang="en-US" dirty="0"/>
            </a:br>
            <a:r>
              <a:rPr lang="en-US" dirty="0"/>
              <a:t>Are there systematic “failures” in markets &amp; politics?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34819" name="2 Subtítulo">
            <a:extLst>
              <a:ext uri="{FF2B5EF4-FFF2-40B4-BE49-F238E27FC236}">
                <a16:creationId xmlns:a16="http://schemas.microsoft.com/office/drawing/2014/main" id="{A760F194-C3C1-4529-81B8-6E34A94B9E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dirty="0"/>
              <a:t>Do these failures share common elements?</a:t>
            </a:r>
          </a:p>
          <a:p>
            <a:r>
              <a:rPr lang="en-US" altLang="en-US" sz="2400" dirty="0"/>
              <a:t>Are they somehow complementary?</a:t>
            </a:r>
          </a:p>
          <a:p>
            <a:r>
              <a:rPr lang="en-US" altLang="en-US" sz="2400" dirty="0"/>
              <a:t>Is there a basis for effectively combining markets and politics (question 3)?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0A8356C-EC0C-443E-A68A-CA8035F04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382000" cy="1143000"/>
          </a:xfrm>
        </p:spPr>
        <p:txBody>
          <a:bodyPr/>
          <a:lstStyle/>
          <a:p>
            <a:r>
              <a:rPr lang="en-US" altLang="en-US" dirty="0"/>
              <a:t>2. Types of “failures” </a:t>
            </a:r>
            <a:r>
              <a:rPr lang="en-US" altLang="en-US" i="1" dirty="0"/>
              <a:t>in both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markets &amp; politics: </a:t>
            </a:r>
            <a:br>
              <a:rPr lang="en-US" altLang="en-US" dirty="0"/>
            </a:br>
            <a:r>
              <a:rPr lang="en-US" altLang="en-US" sz="3200" dirty="0"/>
              <a:t>both </a:t>
            </a:r>
            <a:r>
              <a:rPr lang="en-US" altLang="es-ES" sz="3200" dirty="0"/>
              <a:t>“fail” in reaching their optimizing goals</a:t>
            </a:r>
            <a:endParaRPr lang="en-US" altLang="en-US" sz="3200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A53EC60-196C-4D09-843B-77091E93D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82000" cy="26670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altLang="en-US" sz="3200" dirty="0">
                <a:latin typeface="Arial Narrow" panose="020B0606020202030204" pitchFamily="34" charset="0"/>
              </a:rPr>
              <a:t>	</a:t>
            </a:r>
            <a:r>
              <a:rPr lang="en-US" altLang="en-US" sz="3200" b="1" dirty="0">
                <a:latin typeface="Arial Narrow" panose="020B0606020202030204" pitchFamily="34" charset="0"/>
              </a:rPr>
              <a:t>Rationality  	</a:t>
            </a:r>
            <a:r>
              <a:rPr lang="en-US" alt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	Individual     	Collective </a:t>
            </a:r>
            <a:br>
              <a:rPr lang="en-US" altLang="en-US" b="1" dirty="0"/>
            </a:br>
            <a:r>
              <a:rPr lang="en-US" altLang="en-US" b="1" dirty="0"/>
              <a:t>&amp; information	 	</a:t>
            </a:r>
            <a:r>
              <a:rPr lang="en-US" altLang="en-US" sz="3200" b="1" dirty="0">
                <a:latin typeface="Arial Narrow" panose="020B0606020202030204" pitchFamily="34" charset="0"/>
                <a:sym typeface="Wingdings" panose="05000000000000000000" pitchFamily="2" charset="2"/>
              </a:rPr>
              <a:t>optimum 		optimum</a:t>
            </a:r>
          </a:p>
          <a:p>
            <a:pPr eaLnBrk="1" hangingPunct="1"/>
            <a:endParaRPr lang="en-US" altLang="en-US" sz="32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?				?	</a:t>
            </a:r>
          </a:p>
        </p:txBody>
      </p:sp>
    </p:spTree>
    <p:extLst>
      <p:ext uri="{BB962C8B-B14F-4D97-AF65-F5344CB8AC3E}">
        <p14:creationId xmlns:p14="http://schemas.microsoft.com/office/powerpoint/2010/main" val="215985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						- info. deficit		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</a:t>
            </a:r>
          </a:p>
        </p:txBody>
      </p:sp>
    </p:spTree>
    <p:extLst>
      <p:ext uri="{BB962C8B-B14F-4D97-AF65-F5344CB8AC3E}">
        <p14:creationId xmlns:p14="http://schemas.microsoft.com/office/powerpoint/2010/main" val="50925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E70A6C-14A7-48D4-9EFE-91C8FE3AB4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Specialization &amp; Exchange </a:t>
            </a:r>
            <a:r>
              <a:rPr lang="en-US" altLang="en-US">
                <a:solidFill>
                  <a:srgbClr val="FF0000"/>
                </a:solidFill>
              </a:rPr>
              <a:t>through</a:t>
            </a:r>
            <a:r>
              <a:rPr lang="en-US" altLang="en-US"/>
              <a:t> Markets &amp; Politics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- externalities					- info. deficit		- public goods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- monopoly</a:t>
            </a:r>
          </a:p>
        </p:txBody>
      </p:sp>
    </p:spTree>
    <p:extLst>
      <p:ext uri="{BB962C8B-B14F-4D97-AF65-F5344CB8AC3E}">
        <p14:creationId xmlns:p14="http://schemas.microsoft.com/office/powerpoint/2010/main" val="80398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and political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- externalities					- info. deficit		- public goods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- monopoly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Politics		</a:t>
            </a: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?			?		</a:t>
            </a:r>
          </a:p>
          <a:p>
            <a:pPr eaLnBrk="1" hangingPunct="1"/>
            <a:endParaRPr lang="en-US" altLang="en-US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en-US" sz="32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484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and political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- externalities					- info. deficit		- public goods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- monopoly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Politics		</a:t>
            </a: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minors, herding		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decentralized		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agency		</a:t>
            </a:r>
          </a:p>
          <a:p>
            <a:pPr eaLnBrk="1" hangingPunct="1"/>
            <a:endParaRPr lang="en-US" altLang="en-US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en-US" sz="32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11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and political “failures”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i="1" dirty="0">
                <a:latin typeface="Arial Narrow" panose="020B0606020202030204" pitchFamily="34" charset="0"/>
              </a:rPr>
              <a:t>Rationality	</a:t>
            </a: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  <a:sym typeface="Wingdings" panose="05000000000000000000" pitchFamily="2" charset="2"/>
              </a:rPr>
              <a:t>			&amp; information	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- externalities					- info. deficit		- public goods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- monopoly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Politics		</a:t>
            </a: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minors, herding	- bwn political entities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decentralized 	- uninformed voting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agency		- of parties, media, etc.</a:t>
            </a:r>
          </a:p>
          <a:p>
            <a:pPr eaLnBrk="1" hangingPunct="1"/>
            <a:endParaRPr lang="en-US" altLang="en-US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en-US" sz="32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63249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E7307FB-B848-473A-B185-E4894C3C4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Ex. of failures in markets &amp; politics</a:t>
            </a:r>
            <a:br>
              <a:rPr lang="en-US" altLang="en-US" sz="3600" dirty="0"/>
            </a:b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(in green: topic on institutions)</a:t>
            </a:r>
            <a:endParaRPr lang="en-US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DD1FB8-A40F-49C3-8AB7-35132F26B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Market failures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Rationality </a:t>
            </a: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no even individual optimum</a:t>
            </a: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(addiction, children)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Break b/w individual and social optimality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Information asymmetries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Transaction costs (e.g., </a:t>
            </a:r>
            <a:r>
              <a:rPr lang="en-US" altLang="en-US" sz="1400" dirty="0" err="1"/>
              <a:t>Akerlof</a:t>
            </a:r>
            <a:r>
              <a:rPr lang="en-US" altLang="en-US" sz="1400" dirty="0"/>
              <a:t> lemons problem)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Externalities (e.g., pollution)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Public goods (e.g., army)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Monopolies (e.g., utilities)—unambiguous role of competition?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Political failures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Rationality (how do we take sides in politics? Beliefs?)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Break b/w individual and social optimality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Information asymmetries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Agency (representation)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Externalities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Public goods (poor weighting of info)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400" dirty="0"/>
              <a:t>Monopolies (e.g., parties, barriers to entry)—ambiguous role of competition?</a:t>
            </a:r>
          </a:p>
        </p:txBody>
      </p:sp>
    </p:spTree>
    <p:extLst>
      <p:ext uri="{BB962C8B-B14F-4D97-AF65-F5344CB8AC3E}">
        <p14:creationId xmlns:p14="http://schemas.microsoft.com/office/powerpoint/2010/main" val="27175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5B25EDD-C908-4191-9903-D9F4E608D7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Failures in individual rationality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71941E10-C83C-4BB6-A5AF-8FC2CAE5FE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572000"/>
          </a:xfrm>
        </p:spPr>
        <p:txBody>
          <a:bodyPr lIns="54000" tIns="10800" rIns="54000" bIns="10800"/>
          <a:lstStyle/>
          <a:p>
            <a:pPr eaLnBrk="1" hangingPunct="1"/>
            <a:r>
              <a:rPr lang="en-US" altLang="en-US" sz="2400"/>
              <a:t>How can we correct failures of rationality in people who are inclined to be violent?</a:t>
            </a:r>
          </a:p>
          <a:p>
            <a:pPr eaLnBrk="1" hangingPunct="1"/>
            <a:r>
              <a:rPr lang="en-US" altLang="en-US" sz="2400"/>
              <a:t>Can we apply this criterion to other failures on rationality?</a:t>
            </a:r>
          </a:p>
          <a:p>
            <a:pPr lvl="1" eaLnBrk="1" hangingPunct="1"/>
            <a:r>
              <a:rPr lang="en-US" altLang="en-US" sz="2000"/>
              <a:t>Example: If we protect “weak” parties to a contract, what incentives do they have to inform themselves &amp; stop being weak?  </a:t>
            </a:r>
          </a:p>
          <a:p>
            <a:pPr eaLnBrk="1" hangingPunct="1"/>
            <a:r>
              <a:rPr lang="en-US" altLang="en-US" sz="2400"/>
              <a:t>Is it easy to distinguish between strong and weak parties after the event?</a:t>
            </a:r>
          </a:p>
          <a:p>
            <a:pPr lvl="1" eaLnBrk="1" hangingPunct="1"/>
            <a:r>
              <a:rPr lang="en-US" altLang="en-US" sz="2000"/>
              <a:t>E.g., today’s victims of fraud are yesterday’s big investors</a:t>
            </a:r>
          </a:p>
          <a:p>
            <a:pPr eaLnBrk="1" hangingPunct="1"/>
            <a:r>
              <a:rPr lang="en-US" altLang="en-US" sz="2400"/>
              <a:t>Who is most rational – the consumer or the citizen?</a:t>
            </a:r>
          </a:p>
          <a:p>
            <a:pPr lvl="1" eaLnBrk="1" hangingPunct="1"/>
            <a:r>
              <a:rPr lang="en-US" altLang="en-US" sz="2000"/>
              <a:t>E.g.: Speed limit of 110 km/h on highways</a:t>
            </a:r>
          </a:p>
        </p:txBody>
      </p:sp>
    </p:spTree>
    <p:extLst>
      <p:ext uri="{BB962C8B-B14F-4D97-AF65-F5344CB8AC3E}">
        <p14:creationId xmlns:p14="http://schemas.microsoft.com/office/powerpoint/2010/main" val="2354755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33E69BB-6D59-4237-A726-66C0F070C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on political failures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B872A3-9CF7-455C-B2F3-A97D45290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Behavioral limitations: e.g., chauvinism</a:t>
            </a:r>
          </a:p>
          <a:p>
            <a:r>
              <a:rPr lang="en-US" altLang="en-US" dirty="0"/>
              <a:t>Representation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Agency w. self-interest &amp; info asymmetry </a:t>
            </a:r>
            <a:r>
              <a:rPr lang="en-US" altLang="en-US" dirty="0">
                <a:sym typeface="Wingdings" panose="05000000000000000000" pitchFamily="2" charset="2"/>
              </a:rPr>
              <a:t> opportunism, </a:t>
            </a:r>
            <a:r>
              <a:rPr lang="en-US" altLang="en-US" dirty="0"/>
              <a:t>corruption</a:t>
            </a:r>
          </a:p>
          <a:p>
            <a:r>
              <a:rPr lang="en-US" altLang="en-US" dirty="0"/>
              <a:t>Collective action </a:t>
            </a:r>
            <a:r>
              <a:rPr lang="en-US" altLang="en-US" dirty="0">
                <a:sym typeface="Wingdings" panose="05000000000000000000" pitchFamily="2" charset="2"/>
              </a:rPr>
              <a:t> misinformed voters, lack of control, prevalence of concentrated, minority interests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Tradeoffs </a:t>
            </a:r>
            <a:r>
              <a:rPr lang="en-US" altLang="en-US" dirty="0" err="1">
                <a:sym typeface="Wingdings" panose="05000000000000000000" pitchFamily="2" charset="2"/>
              </a:rPr>
              <a:t>w.r.t.</a:t>
            </a:r>
            <a:r>
              <a:rPr lang="en-US" altLang="en-US" dirty="0">
                <a:sym typeface="Wingdings" panose="05000000000000000000" pitchFamily="2" charset="2"/>
              </a:rPr>
              <a:t> to competition on stability?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E.g., how is politics coping with the competition brought by globalization and immigration? Assuming homo sapiens, it is a tricky issue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6721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DEA1E-F943-4FF1-B7E6-2D79D963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Externalities</a:t>
            </a:r>
            <a:br>
              <a:rPr lang="en-US" dirty="0"/>
            </a:br>
            <a:r>
              <a:rPr lang="en-US" sz="2800" dirty="0"/>
              <a:t>Individual optimum ≠ collective optimum</a:t>
            </a:r>
            <a:endParaRPr lang="en-US" dirty="0"/>
          </a:p>
        </p:txBody>
      </p:sp>
      <p:pic>
        <p:nvPicPr>
          <p:cNvPr id="4" name="Picture 2" descr="11 yrs on, KSPCB helpless in tackling air pollution | Deccan Herald">
            <a:extLst>
              <a:ext uri="{FF2B5EF4-FFF2-40B4-BE49-F238E27FC236}">
                <a16:creationId xmlns:a16="http://schemas.microsoft.com/office/drawing/2014/main" id="{F2626F6F-EABF-41D5-887C-25E198FA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672137" cy="417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36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9173ECF-0987-4382-BFDD-FA4045B32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Examples of externalities &amp; public goods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42C3940C-43BE-4693-BA45-31D3F6BE80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Is the number of pollinating bees optimal?</a:t>
            </a:r>
          </a:p>
          <a:p>
            <a:pPr eaLnBrk="1" hangingPunct="1"/>
            <a:r>
              <a:rPr lang="en-US" altLang="en-US"/>
              <a:t>Why do streets get congested?</a:t>
            </a:r>
          </a:p>
          <a:p>
            <a:pPr eaLnBrk="1" hangingPunct="1"/>
            <a:r>
              <a:rPr lang="en-US" altLang="en-US"/>
              <a:t>Why fish stocks get depleted? </a:t>
            </a:r>
          </a:p>
          <a:p>
            <a:pPr lvl="1" eaLnBrk="1" hangingPunct="1"/>
            <a:r>
              <a:rPr lang="en-US" altLang="en-US"/>
              <a:t>Why is this not the case in Scotland?</a:t>
            </a:r>
          </a:p>
          <a:p>
            <a:pPr eaLnBrk="1" hangingPunct="1"/>
            <a:r>
              <a:rPr lang="en-US" altLang="en-US"/>
              <a:t>Why is the air polluted? What can be done?</a:t>
            </a:r>
          </a:p>
          <a:p>
            <a:pPr eaLnBrk="1" hangingPunct="1"/>
            <a:r>
              <a:rPr lang="en-US" altLang="en-US"/>
              <a:t>Would it be enough to define and allocate property rights? What does Varian omit?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5E89532-D171-4C58-9E23-74AC2F1AA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The Coase ‘Theorem’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5334415-E4CD-42E3-AEBA-CED71A6CF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419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transaction costs...</a:t>
            </a:r>
          </a:p>
          <a:p>
            <a:pPr lvl="1" eaLnBrk="1" hangingPunct="1"/>
            <a:r>
              <a:rPr lang="en-US" altLang="en-US" sz="2000" dirty="0"/>
              <a:t>are zero, initial allocation of rights does not affect </a:t>
            </a:r>
          </a:p>
          <a:p>
            <a:pPr lvl="2" eaLnBrk="1" hangingPunct="1"/>
            <a:r>
              <a:rPr lang="en-US" altLang="en-US" sz="1600" dirty="0"/>
              <a:t>final allocation of resources or </a:t>
            </a:r>
          </a:p>
          <a:p>
            <a:pPr lvl="2" eaLnBrk="1" hangingPunct="1"/>
            <a:r>
              <a:rPr lang="en-US" altLang="en-US" sz="1600" dirty="0"/>
              <a:t>production level</a:t>
            </a:r>
          </a:p>
          <a:p>
            <a:pPr lvl="1" eaLnBrk="1" hangingPunct="1"/>
            <a:r>
              <a:rPr lang="en-US" altLang="en-US" sz="2000" dirty="0"/>
              <a:t>are positive, allocation and production are affected</a:t>
            </a:r>
          </a:p>
          <a:p>
            <a:pPr lvl="1" eaLnBrk="1" hangingPunct="1"/>
            <a:r>
              <a:rPr lang="en-US" altLang="en-US" sz="2000" dirty="0"/>
              <a:t>impede trade, final allocation determined by initial allocation</a:t>
            </a:r>
          </a:p>
          <a:p>
            <a:pPr eaLnBrk="1" hangingPunct="1"/>
            <a:r>
              <a:rPr lang="en-US" altLang="en-US" sz="2400" dirty="0"/>
              <a:t>Example: Noisy firm causes externality on neighbor </a:t>
            </a:r>
          </a:p>
          <a:p>
            <a:pPr lvl="1" eaLnBrk="1" hangingPunct="1"/>
            <a:r>
              <a:rPr lang="en-US" altLang="en-US" sz="2000" dirty="0"/>
              <a:t>With positive transaction costs political decisions should focus on reducing transaction costs by </a:t>
            </a:r>
          </a:p>
          <a:p>
            <a:pPr lvl="2" eaLnBrk="1" hangingPunct="1"/>
            <a:r>
              <a:rPr lang="en-US" altLang="en-US" sz="1800" dirty="0"/>
              <a:t>Clarifying allocation of property rights (who has right to what) and </a:t>
            </a:r>
          </a:p>
          <a:p>
            <a:pPr lvl="2" eaLnBrk="1" hangingPunct="1"/>
            <a:r>
              <a:rPr lang="en-US" altLang="en-US" sz="1800" dirty="0"/>
              <a:t>Securing their enforcement (no expropriation)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063C9BAA-1E9B-4D6A-BD16-DAB803F6D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Markets &amp; politics</a:t>
            </a:r>
          </a:p>
        </p:txBody>
      </p:sp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id="{D9EADB56-0AA0-4E1E-82C1-67E20B9F4E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Substitutes: Economic decisions are made either by</a:t>
            </a:r>
          </a:p>
          <a:p>
            <a:pPr lvl="1"/>
            <a:r>
              <a:rPr lang="en-US" altLang="en-US"/>
              <a:t>individuals contracting in the markets</a:t>
            </a:r>
          </a:p>
          <a:p>
            <a:pPr lvl="1"/>
            <a:r>
              <a:rPr lang="en-US" altLang="en-US"/>
              <a:t>exercising (state, organizational) “political” power</a:t>
            </a:r>
          </a:p>
          <a:p>
            <a:r>
              <a:rPr lang="en-US" altLang="en-US"/>
              <a:t>Complements</a:t>
            </a:r>
          </a:p>
          <a:p>
            <a:pPr lvl="1"/>
            <a:r>
              <a:rPr lang="en-US" altLang="en-US"/>
              <a:t>state power (e.g., the law) constraints and helps market contracting</a:t>
            </a:r>
          </a:p>
          <a:p>
            <a:pPr lvl="1"/>
            <a:r>
              <a:rPr lang="en-US" altLang="en-US"/>
              <a:t>Does politics can also be seen as a market?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328B39D-A41A-4974-85D8-4F6A25850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Example: Noisy firm and neighbor</a:t>
            </a:r>
            <a:endParaRPr lang="en-US" altLang="en-US" sz="3600" baseline="30000" dirty="0"/>
          </a:p>
        </p:txBody>
      </p:sp>
      <p:graphicFrame>
        <p:nvGraphicFramePr>
          <p:cNvPr id="392536" name="Group 344">
            <a:extLst>
              <a:ext uri="{FF2B5EF4-FFF2-40B4-BE49-F238E27FC236}">
                <a16:creationId xmlns:a16="http://schemas.microsoft.com/office/drawing/2014/main" id="{1933B378-4CB6-4A8A-ADD7-F565E46D322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2400" y="1371600"/>
          <a:ext cx="8839200" cy="3962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1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Profits for firm*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Losses for neighbor*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 allocation of rights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Firm’s decision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Compen-sation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Final allocation of rights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90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Neighbor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Closes to avoid paying compensation 60 &gt; 40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Neighbor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7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Closes because neighbor would compensate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&lt;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Neighbor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1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Neighbor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Continues after compensating the neighbor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Continues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3" name="Text Box 338">
            <a:extLst>
              <a:ext uri="{FF2B5EF4-FFF2-40B4-BE49-F238E27FC236}">
                <a16:creationId xmlns:a16="http://schemas.microsoft.com/office/drawing/2014/main" id="{33CA3704-3274-48BF-8226-00610131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725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*    Costs and benefits in current values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**</a:t>
            </a:r>
            <a:r>
              <a:rPr lang="en-US" altLang="en-US" sz="1400">
                <a:solidFill>
                  <a:schemeClr val="tx2"/>
                </a:solidFill>
              </a:rPr>
              <a:t>  Assuming that the legal system considers damages as an upper limit of compensation</a:t>
            </a:r>
            <a:endParaRPr lang="es-E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81392C9-5893-4C6A-80AE-B2F16F449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24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Widespread problem</a:t>
            </a:r>
            <a:br>
              <a:rPr lang="en-US" altLang="en-US" sz="3200" dirty="0"/>
            </a:br>
            <a:r>
              <a:rPr lang="en-US" altLang="en-US" sz="1600" dirty="0"/>
              <a:t>E.g., “Murdered for eating popcorn while watching ‘Black Swan’” (Riga, Feb. 22, 2011)</a:t>
            </a:r>
          </a:p>
        </p:txBody>
      </p:sp>
      <p:pic>
        <p:nvPicPr>
          <p:cNvPr id="55299" name="Picture 5" descr="Asesinado por comer palomitas mientras veía Cisne Negro">
            <a:extLst>
              <a:ext uri="{FF2B5EF4-FFF2-40B4-BE49-F238E27FC236}">
                <a16:creationId xmlns:a16="http://schemas.microsoft.com/office/drawing/2014/main" id="{FAAE7588-3ACA-4815-9769-907E7462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428D678-C91D-43A1-BC20-EB676A31EB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Analysis of the Riga crime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1CA9CF-62F3-48AA-A286-7996D159D8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Externality failure: noise from eating popcorn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Rights (“Property rights”):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To eat popcorn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To not be disturbed by someone eating popcorn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Allocation of rights clear: popcorn sold in the premises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But transaction costs prohibitive. Really?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“negotiation” even causes a negative externality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bg2"/>
                </a:solidFill>
              </a:rPr>
              <a:t>Rationality failure (?)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bg2"/>
                </a:solidFill>
              </a:rPr>
              <a:t>Cost of going to prison is high &amp; movie not watched.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bg2"/>
                </a:solidFill>
              </a:rPr>
              <a:t>Satisfied a wish for revenge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>
                <a:solidFill>
                  <a:schemeClr val="bg2"/>
                </a:solidFill>
              </a:rPr>
              <a:t>Does it work as deterrence?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>
                <a:solidFill>
                  <a:schemeClr val="bg2"/>
                </a:solidFill>
              </a:rPr>
              <a:t>No failure if repeated interactions?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contenido 2">
            <a:extLst>
              <a:ext uri="{FF2B5EF4-FFF2-40B4-BE49-F238E27FC236}">
                <a16:creationId xmlns:a16="http://schemas.microsoft.com/office/drawing/2014/main" id="{43284BDB-B8CD-4A3D-8F07-A7148221B7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200400" cy="4114800"/>
          </a:xfrm>
        </p:spPr>
        <p:txBody>
          <a:bodyPr/>
          <a:lstStyle/>
          <a:p>
            <a:r>
              <a:rPr lang="en-US" altLang="en-US"/>
              <a:t>Property rights? </a:t>
            </a:r>
          </a:p>
          <a:p>
            <a:r>
              <a:rPr lang="en-US" altLang="en-US"/>
              <a:t>Externalities? </a:t>
            </a:r>
          </a:p>
          <a:p>
            <a:r>
              <a:rPr lang="en-US" altLang="en-US"/>
              <a:t>Transaction costs?</a:t>
            </a:r>
          </a:p>
          <a:p>
            <a:r>
              <a:rPr lang="en-US" altLang="en-US"/>
              <a:t>Similar cases with bikes in cities’ sidewalks?</a:t>
            </a:r>
          </a:p>
        </p:txBody>
      </p:sp>
      <p:pic>
        <p:nvPicPr>
          <p:cNvPr id="60419" name="Picture 2" descr="http://ep01.epimg.net/politica/imagenes/2015/02/27/actualidad/1425049263_801099_1425050976_noticia_normal.jpg">
            <a:extLst>
              <a:ext uri="{FF2B5EF4-FFF2-40B4-BE49-F238E27FC236}">
                <a16:creationId xmlns:a16="http://schemas.microsoft.com/office/drawing/2014/main" id="{D551B57E-C044-4F0D-B62C-529B6642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3763"/>
            <a:ext cx="6629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ítulo 1">
            <a:extLst>
              <a:ext uri="{FF2B5EF4-FFF2-40B4-BE49-F238E27FC236}">
                <a16:creationId xmlns:a16="http://schemas.microsoft.com/office/drawing/2014/main" id="{ADFC872B-CE0C-4CE4-86E5-95C0EB6E4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does it fail?</a:t>
            </a:r>
            <a:br>
              <a:rPr lang="en-US" altLang="en-US" dirty="0"/>
            </a:br>
            <a:r>
              <a:rPr lang="en-US" altLang="en-US" sz="3200" dirty="0"/>
              <a:t>Landowners vs. mountain bikers</a:t>
            </a:r>
            <a:endParaRPr lang="en-US" altLang="en-US" dirty="0"/>
          </a:p>
        </p:txBody>
      </p:sp>
      <p:sp>
        <p:nvSpPr>
          <p:cNvPr id="60421" name="Marcador de contenido 3">
            <a:extLst>
              <a:ext uri="{FF2B5EF4-FFF2-40B4-BE49-F238E27FC236}">
                <a16:creationId xmlns:a16="http://schemas.microsoft.com/office/drawing/2014/main" id="{9AB81580-ED04-4AFE-8439-7C9420CD41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28B3B64-0473-4458-A4ED-961F9623C5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Transaction costs &amp; property rights</a:t>
            </a: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A1B2B2FE-1F1F-4E40-B7C1-BED0B8CB93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Externalities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Coase Theorem: zero TC </a:t>
            </a:r>
            <a:r>
              <a:rPr lang="en-US" altLang="en-US">
                <a:sym typeface="Wingdings" panose="05000000000000000000" pitchFamily="2" charset="2"/>
              </a:rPr>
              <a:t> irrelevant</a:t>
            </a: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What is Coase’s contribution to the “economic problem”?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Property rights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br>
              <a:rPr lang="en-US" altLang="en-US">
                <a:sym typeface="Wingdings" panose="05000000000000000000" pitchFamily="2" charset="2"/>
              </a:rPr>
            </a:br>
            <a:r>
              <a:rPr lang="en-US" altLang="en-US">
                <a:sym typeface="Wingdings" panose="05000000000000000000" pitchFamily="2" charset="2"/>
              </a:rPr>
              <a:t>incentive to produce and use information</a:t>
            </a: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Institutions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br>
              <a:rPr lang="en-US" altLang="en-US">
                <a:sym typeface="Wingdings" panose="05000000000000000000" pitchFamily="2" charset="2"/>
              </a:rPr>
            </a:br>
            <a:r>
              <a:rPr lang="en-US" altLang="en-US">
                <a:sym typeface="Wingdings" panose="05000000000000000000" pitchFamily="2" charset="2"/>
              </a:rPr>
              <a:t>reduce transactions costs  specialization  productivity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i="1">
                <a:sym typeface="Wingdings" panose="05000000000000000000" pitchFamily="2" charset="2"/>
              </a:rPr>
              <a:t>Comparative analysis of realities</a:t>
            </a:r>
            <a:r>
              <a:rPr lang="en-US" altLang="en-US">
                <a:sym typeface="Wingdings" panose="05000000000000000000" pitchFamily="2" charset="2"/>
              </a:rPr>
              <a:t> (politics vs. markets, public/private provision, alternative regulations)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sym typeface="Wingdings" panose="05000000000000000000" pitchFamily="2" charset="2"/>
              </a:rPr>
              <a:t>mainly, compare current situation with </a:t>
            </a:r>
            <a:r>
              <a:rPr lang="en-US" altLang="en-US" i="1">
                <a:sym typeface="Wingdings" panose="05000000000000000000" pitchFamily="2" charset="2"/>
              </a:rPr>
              <a:t>possible</a:t>
            </a:r>
            <a:r>
              <a:rPr lang="en-US" altLang="en-US">
                <a:sym typeface="Wingdings" panose="05000000000000000000" pitchFamily="2" charset="2"/>
              </a:rPr>
              <a:t> reforms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>
            <a:extLst>
              <a:ext uri="{FF2B5EF4-FFF2-40B4-BE49-F238E27FC236}">
                <a16:creationId xmlns:a16="http://schemas.microsoft.com/office/drawing/2014/main" id="{D6670029-9B71-4064-8FB0-16B8F42C9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important?</a:t>
            </a:r>
          </a:p>
        </p:txBody>
      </p:sp>
      <p:sp>
        <p:nvSpPr>
          <p:cNvPr id="59395" name="Marcador de contenido 2">
            <a:extLst>
              <a:ext uri="{FF2B5EF4-FFF2-40B4-BE49-F238E27FC236}">
                <a16:creationId xmlns:a16="http://schemas.microsoft.com/office/drawing/2014/main" id="{0D2B6927-AC20-4261-B1DF-7D2928ACB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r>
              <a:rPr lang="en-US" altLang="en-US" dirty="0"/>
              <a:t>Basis for effectively tackling question #3 </a:t>
            </a:r>
            <a:br>
              <a:rPr lang="en-US" altLang="en-US" dirty="0"/>
            </a:br>
            <a:r>
              <a:rPr lang="en-US" altLang="en-US" dirty="0"/>
              <a:t>(the interaction bwn markets and politics)</a:t>
            </a:r>
          </a:p>
          <a:p>
            <a:r>
              <a:rPr lang="en-US" altLang="en-US" dirty="0"/>
              <a:t>Before: narrow view of regulation</a:t>
            </a:r>
          </a:p>
          <a:p>
            <a:r>
              <a:rPr lang="en-US" altLang="en-US" dirty="0"/>
              <a:t>After Coase:</a:t>
            </a:r>
          </a:p>
          <a:p>
            <a:pPr lvl="1"/>
            <a:r>
              <a:rPr lang="en-US" altLang="en-US" dirty="0"/>
              <a:t>Wider view</a:t>
            </a:r>
          </a:p>
          <a:p>
            <a:pPr lvl="2"/>
            <a:r>
              <a:rPr lang="en-US" altLang="en-US" dirty="0"/>
              <a:t>Focus on transaction costs &amp; property rights </a:t>
            </a:r>
            <a:r>
              <a:rPr lang="en-US" altLang="en-US" dirty="0">
                <a:sym typeface="Wingdings" panose="05000000000000000000" pitchFamily="2" charset="2"/>
              </a:rPr>
              <a:t> market-enabling regulation (e.g., pollution permits, mortgage registers)</a:t>
            </a:r>
            <a:endParaRPr lang="en-US" altLang="en-US" dirty="0"/>
          </a:p>
          <a:p>
            <a:pPr lvl="2"/>
            <a:r>
              <a:rPr lang="en-US" altLang="en-US" dirty="0"/>
              <a:t>Econ. analysis of law: some examples below</a:t>
            </a:r>
          </a:p>
          <a:p>
            <a:pPr lvl="1"/>
            <a:r>
              <a:rPr lang="en-US" altLang="en-US" dirty="0"/>
              <a:t>Comparative emphasis instead of proposals to tax or regulate market failure with idealized regulation</a:t>
            </a: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003A8B2-E5CC-49AB-9DEE-B51CDCD5C6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Externalities are reciprocal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5BEC990-8729-4546-ADEA-A5014171B7F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Nonsmokers on smokers</a:t>
            </a:r>
          </a:p>
          <a:p>
            <a:pPr eaLnBrk="1" hangingPunct="1"/>
            <a:r>
              <a:rPr lang="en-US" altLang="en-US"/>
              <a:t>Bicycles on cars</a:t>
            </a:r>
          </a:p>
          <a:p>
            <a:pPr eaLnBrk="1" hangingPunct="1"/>
            <a:r>
              <a:rPr lang="en-US" altLang="en-US"/>
              <a:t>Pedestrians on bicycles</a:t>
            </a:r>
          </a:p>
          <a:p>
            <a:pPr eaLnBrk="1" hangingPunct="1"/>
            <a:r>
              <a:rPr lang="en-US" altLang="en-US"/>
              <a:t>Punctual students on latecomers</a:t>
            </a:r>
          </a:p>
          <a:p>
            <a:pPr eaLnBrk="1" hangingPunct="1"/>
            <a:r>
              <a:rPr lang="en-US" altLang="en-US"/>
              <a:t>More examples?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5">
            <a:extLst>
              <a:ext uri="{FF2B5EF4-FFF2-40B4-BE49-F238E27FC236}">
                <a16:creationId xmlns:a16="http://schemas.microsoft.com/office/drawing/2014/main" id="{052A811A-3D2B-4962-9980-9BD119D4E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475" y="1463675"/>
          <a:ext cx="71469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1721935" imgH="1135326" progId="AcroExch.Document.7">
                  <p:embed/>
                </p:oleObj>
              </mc:Choice>
              <mc:Fallback>
                <p:oleObj name="Acrobat Document" r:id="rId4" imgW="1721935" imgH="1135326" progId="AcroExch.Document.7">
                  <p:embed/>
                  <p:pic>
                    <p:nvPicPr>
                      <p:cNvPr id="53250" name="Object 5">
                        <a:extLst>
                          <a:ext uri="{FF2B5EF4-FFF2-40B4-BE49-F238E27FC236}">
                            <a16:creationId xmlns:a16="http://schemas.microsoft.com/office/drawing/2014/main" id="{052A811A-3D2B-4962-9980-9BD119D4E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463675"/>
                        <a:ext cx="7146925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2 Título">
            <a:extLst>
              <a:ext uri="{FF2B5EF4-FFF2-40B4-BE49-F238E27FC236}">
                <a16:creationId xmlns:a16="http://schemas.microsoft.com/office/drawing/2014/main" id="{5FBC03BD-E502-4E86-B951-71A350BDE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Reciprocity in externalities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BDB25D4-548E-4567-9471-135E7EC16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Sources of transaction costs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ED40B4D-5723-4A74-AFF5-17A094912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Unclear allocation of property rights. </a:t>
            </a:r>
            <a:r>
              <a:rPr lang="en-US" altLang="en-US" sz="2400" dirty="0"/>
              <a:t>Examples:</a:t>
            </a:r>
            <a:endParaRPr lang="en-US" altLang="en-US" sz="22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Simple: bicycles in sidewalks, </a:t>
            </a:r>
            <a:r>
              <a:rPr lang="en-US" altLang="en-US" sz="1900" dirty="0">
                <a:solidFill>
                  <a:srgbClr val="FF0000"/>
                </a:solidFill>
              </a:rPr>
              <a:t>water of Ebro river (numbers below)?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Complex: use of land as collateral for credit (mortgage)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Number of parties </a:t>
            </a:r>
            <a:endParaRPr lang="en-US" altLang="en-US" sz="22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>
                <a:sym typeface="Wingdings" panose="05000000000000000000" pitchFamily="2" charset="2"/>
              </a:rPr>
              <a:t>Especially, with open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>
                <a:sym typeface="Wingdings" panose="05000000000000000000" pitchFamily="2" charset="2"/>
              </a:rPr>
              <a:t>Palliative: legal fictions—E.g., firms as “nexus of contracts”</a:t>
            </a:r>
            <a:endParaRPr lang="en-US" altLang="en-US" sz="1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Constraints on trade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Information asymmetries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Wealth constraint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Endowment effect and other cognitive biases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/>
              <a:t>Example: </a:t>
            </a:r>
            <a:r>
              <a:rPr lang="en-US" altLang="en-US" sz="1700" dirty="0">
                <a:sym typeface="Wingdings" panose="05000000000000000000" pitchFamily="2" charset="2"/>
              </a:rPr>
              <a:t>few reallocating agreements after litigation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>
                <a:sym typeface="Wingdings" panose="05000000000000000000" pitchFamily="2" charset="2"/>
              </a:rPr>
              <a:t>Biological rationale behind possessory instinct</a:t>
            </a:r>
            <a:endParaRPr lang="en-US" altLang="en-US" sz="17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/>
              <a:t>Artificial barriers to trade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/>
              <a:t>Licenses for taxis, pharmacies, musicians, TVs, etc.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3740-0965-3F71-5754-04253964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numbers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Catalan</a:t>
            </a:r>
            <a:r>
              <a:rPr lang="es-ES" dirty="0"/>
              <a:t> </a:t>
            </a:r>
            <a:r>
              <a:rPr lang="es-ES" dirty="0" err="1"/>
              <a:t>Water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A1EB58-37D1-4EC2-E12C-481533E88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95525"/>
              </p:ext>
            </p:extLst>
          </p:nvPr>
        </p:nvGraphicFramePr>
        <p:xfrm>
          <a:off x="152400" y="1447800"/>
          <a:ext cx="8763000" cy="500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910303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172901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390123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42527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Scenarios: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17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 production in Ebro Delta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5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 / Ton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27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value of production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€ (1 € = 1.1 USD)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42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needed for producing 1kg of 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of water/1 kg. of rice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27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required for total rice production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</a:t>
                      </a:r>
                      <a:r>
                        <a:rPr lang="en-US" sz="18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90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price of water in BCN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€/m</a:t>
                      </a:r>
                      <a:r>
                        <a:rPr lang="en-US" sz="18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56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cost of water used for 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6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Estimated welfare loss </a:t>
                      </a:r>
                      <a:b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(value of rice minus cost of water)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-497.73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-2,098.64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M.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926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</a:t>
                      </a:r>
                      <a:r>
                        <a:rPr lang="es-ES_tradnl" sz="16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memoria</a:t>
                      </a:r>
                      <a:r>
                        <a:rPr lang="en-US" sz="16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148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of CAT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32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Consumption per capita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l./day (ACA,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GenCat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11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</a:t>
                      </a:r>
                      <a:r>
                        <a:rPr lang="en-US" sz="16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year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10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5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7CA9C0E-B51D-481A-B6B6-B64791CF2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4C8853-68AD-415D-B5EE-CD1E568F94E2}" type="slidenum">
              <a:rPr lang="es-E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539FA2-1781-4A44-BAD2-A52BFBFC3A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AFFA8CD-E8D4-46B3-9FCF-1B39377C75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Three views of the economic problem…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Optimization (Robbins)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Information (Hayek)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Exchange (Coase)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… learn to: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analyze how markets &amp; politics resolve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understand how they complement each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89C5596-278D-4BD1-BB9C-2EF9D47D2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Classic solutions to different ‘externalities’: </a:t>
            </a:r>
            <a:br>
              <a:rPr lang="en-US" altLang="en-US" sz="3200" dirty="0"/>
            </a:br>
            <a:r>
              <a:rPr lang="en-US" altLang="en-US" dirty="0"/>
              <a:t>(a) “The Fable of the Bees”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E7FBF31-26F4-49C9-BF09-5373358D7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Pollination as a positive externality </a:t>
            </a:r>
          </a:p>
          <a:p>
            <a:pPr eaLnBrk="1" hangingPunct="1"/>
            <a:r>
              <a:rPr lang="en-US" altLang="en-US" sz="2400"/>
              <a:t>Contracting bees for pollination </a:t>
            </a:r>
          </a:p>
          <a:p>
            <a:pPr lvl="1" eaLnBrk="1" hangingPunct="1"/>
            <a:r>
              <a:rPr lang="en-US" altLang="en-US" sz="2000"/>
              <a:t>Visit </a:t>
            </a:r>
            <a:r>
              <a:rPr lang="en-US" altLang="en-US" sz="2000">
                <a:hlinkClick r:id="rId3"/>
              </a:rPr>
              <a:t>http://www.beepollination.com/</a:t>
            </a:r>
            <a:endParaRPr lang="en-US" altLang="en-US" sz="2000"/>
          </a:p>
          <a:p>
            <a:pPr lvl="2" eaLnBrk="1" hangingPunct="1"/>
            <a:r>
              <a:rPr lang="en-US" altLang="en-US" sz="1800"/>
              <a:t>“We provide services to California. </a:t>
            </a:r>
            <a:r>
              <a:rPr lang="en-US" altLang="en-US" sz="1800">
                <a:hlinkClick r:id="rId4"/>
              </a:rPr>
              <a:t>Almond   growers</a:t>
            </a:r>
            <a:r>
              <a:rPr lang="en-US" altLang="en-US" sz="1800"/>
              <a:t> by locating strong, healthy  beehives   for almond pollination.</a:t>
            </a:r>
          </a:p>
          <a:p>
            <a:pPr lvl="2" eaLnBrk="1" hangingPunct="1"/>
            <a:r>
              <a:rPr lang="en-US" altLang="en-US" sz="1800"/>
              <a:t>We also provide services to </a:t>
            </a:r>
            <a:r>
              <a:rPr lang="en-US" altLang="en-US" sz="1800">
                <a:hlinkClick r:id="rId5"/>
              </a:rPr>
              <a:t>Beekeepers</a:t>
            </a:r>
            <a:r>
              <a:rPr lang="en-US" altLang="en-US" sz="1800"/>
              <a:t> by  locating suitable almond contracts for their  particular bee business.” </a:t>
            </a:r>
          </a:p>
          <a:p>
            <a:pPr lvl="1" eaLnBrk="1" hangingPunct="1"/>
            <a:r>
              <a:rPr lang="en-US" altLang="en-US" sz="2000"/>
              <a:t>See this </a:t>
            </a:r>
            <a:r>
              <a:rPr lang="en-US" altLang="en-US" sz="2000">
                <a:hlinkClick r:id="rId6"/>
              </a:rPr>
              <a:t>pollination agreement</a:t>
            </a:r>
            <a:r>
              <a:rPr lang="en-US" altLang="en-US" sz="2000"/>
              <a:t>: </a:t>
            </a:r>
          </a:p>
          <a:p>
            <a:pPr lvl="2" eaLnBrk="1" hangingPunct="1"/>
            <a:r>
              <a:rPr lang="en-US" altLang="en-US" sz="1800"/>
              <a:t>“The beekeeper shall supply the grower with _______ hives (colonies) of bees to be delivered to the (cucumber, watermelon field, etc.) as follows: ....”</a:t>
            </a:r>
          </a:p>
          <a:p>
            <a:pPr eaLnBrk="1" hangingPunct="1"/>
            <a:r>
              <a:rPr lang="en-US" altLang="en-US" sz="2400"/>
              <a:t>Vertical integration: is the firm by far the main solution?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2124DEA-C43D-4ECC-A2AD-101DAF49E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(b) “The Lighthouse in Economics”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01517F2-9E0A-4603-A32A-B8B98658F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Public goods </a:t>
            </a:r>
            <a:r>
              <a:rPr lang="en-US" altLang="en-US" sz="2200">
                <a:sym typeface="Wingdings" panose="05000000000000000000" pitchFamily="2" charset="2"/>
              </a:rPr>
              <a:t> market underprovision</a:t>
            </a:r>
            <a:endParaRPr lang="en-US" altLang="en-US" sz="22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No </a:t>
            </a:r>
            <a:r>
              <a:rPr lang="en-US" altLang="en-US" sz="1900" u="sng"/>
              <a:t>rivalry</a:t>
            </a:r>
            <a:r>
              <a:rPr lang="en-US" altLang="en-US" sz="1900"/>
              <a:t> b/w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Impossible to </a:t>
            </a:r>
            <a:r>
              <a:rPr lang="en-US" altLang="en-US" sz="1900" u="sng"/>
              <a:t>exclude</a:t>
            </a:r>
            <a:r>
              <a:rPr lang="en-US" altLang="en-US" sz="1900"/>
              <a:t>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e.g., national defense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See </a:t>
            </a:r>
            <a:r>
              <a:rPr lang="en-US" altLang="en-US" sz="1900">
                <a:hlinkClick r:id="rId3"/>
              </a:rPr>
              <a:t>http://en.wikipedia.org/wiki/Public_good</a:t>
            </a:r>
            <a:r>
              <a:rPr lang="en-US" altLang="en-US" sz="19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Empirical evidence on lighthouses (often used in textbooks to illustrate public goods)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Coase art.: exclusion </a:t>
            </a:r>
            <a:r>
              <a:rPr lang="en-US" altLang="en-US" sz="1900">
                <a:sym typeface="Wingdings" panose="05000000000000000000" pitchFamily="2" charset="2"/>
              </a:rPr>
              <a:t> “club” good: </a:t>
            </a:r>
            <a:r>
              <a:rPr lang="en-US" altLang="en-US" sz="1900"/>
              <a:t>private building and operation of lighthouses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Marginal cost = 0 </a:t>
            </a:r>
            <a:r>
              <a:rPr lang="en-US" altLang="en-US" sz="1900">
                <a:sym typeface="Wingdings" panose="05000000000000000000" pitchFamily="2" charset="2"/>
              </a:rPr>
              <a:t>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>
                <a:sym typeface="Wingdings" panose="05000000000000000000" pitchFamily="2" charset="2"/>
              </a:rPr>
              <a:t>“</a:t>
            </a:r>
            <a:r>
              <a:rPr lang="en-US" altLang="en-US" sz="1700"/>
              <a:t>Inefficient” if price &gt; 0?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>
                <a:sym typeface="Wingdings" panose="05000000000000000000" pitchFamily="2" charset="2"/>
              </a:rPr>
              <a:t>“</a:t>
            </a:r>
            <a:r>
              <a:rPr lang="en-US" altLang="en-US" sz="1700"/>
              <a:t>Inefficient” with respect to what? Need to compare real 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But without regulation (i.e., licensing of lighthouses, enforcement of tolls), would private provision work?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8F5EDEE-8EFE-4400-AADF-9500D902F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(c) The “Tragedy of the Commons”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384246-D168-49E8-948B-5E250F35F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Unrestricted access to a resource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/>
              <a:t> over-exploitation</a:t>
            </a:r>
          </a:p>
          <a:p>
            <a:pPr lvl="1" eaLnBrk="1" hangingPunct="1"/>
            <a:r>
              <a:rPr lang="en-US" altLang="en-US" sz="2000"/>
              <a:t>E.g., ocean fishing, air pollution, road congestion, etc.</a:t>
            </a:r>
          </a:p>
          <a:p>
            <a:pPr eaLnBrk="1" hangingPunct="1"/>
            <a:r>
              <a:rPr lang="en-US" altLang="en-US" sz="2400"/>
              <a:t>Reason: individual benefits, social costs</a:t>
            </a:r>
          </a:p>
          <a:p>
            <a:pPr eaLnBrk="1" hangingPunct="1"/>
            <a:r>
              <a:rPr lang="en-US" altLang="en-US" sz="2400"/>
              <a:t>Solutions: </a:t>
            </a:r>
          </a:p>
          <a:p>
            <a:pPr lvl="1" eaLnBrk="1" hangingPunct="1"/>
            <a:r>
              <a:rPr lang="en-US" altLang="en-US" sz="2000"/>
              <a:t>exclusion (private or communal property) &amp; trade</a:t>
            </a:r>
          </a:p>
          <a:p>
            <a:pPr lvl="1" eaLnBrk="1" hangingPunct="1"/>
            <a:r>
              <a:rPr lang="en-US" altLang="en-US" sz="2000"/>
              <a:t>regulation</a:t>
            </a:r>
          </a:p>
          <a:p>
            <a:pPr eaLnBrk="1" hangingPunct="1"/>
            <a:r>
              <a:rPr lang="en-US" altLang="en-US" sz="2400"/>
              <a:t>Exercise </a:t>
            </a:r>
          </a:p>
          <a:p>
            <a:pPr lvl="1" eaLnBrk="1" hangingPunct="1"/>
            <a:r>
              <a:rPr lang="en-US" altLang="en-US" sz="2000"/>
              <a:t>Visit </a:t>
            </a:r>
            <a:r>
              <a:rPr lang="en-US" altLang="en-US" sz="2000">
                <a:hlinkClick r:id="rId3"/>
              </a:rPr>
              <a:t>www.perc.org</a:t>
            </a:r>
            <a:r>
              <a:rPr lang="en-US" altLang="en-US" sz="2000"/>
              <a:t>  on the free-market environmentalism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80D5069-8F93-4F4F-A0A9-CEE67B6AB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Poaching wildlife</a:t>
            </a:r>
          </a:p>
        </p:txBody>
      </p:sp>
      <p:pic>
        <p:nvPicPr>
          <p:cNvPr id="74755" name="Picture 3" descr="ANd9GcTGCBJHPypcYfw3-_7XVC112kpMkN63yCJou6WxHwCHx4_1Icxx1A">
            <a:extLst>
              <a:ext uri="{FF2B5EF4-FFF2-40B4-BE49-F238E27FC236}">
                <a16:creationId xmlns:a16="http://schemas.microsoft.com/office/drawing/2014/main" id="{494B8876-0328-4E11-B96F-654A13E9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45013"/>
            <a:ext cx="34290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AutoShape 4" descr="Z">
            <a:extLst>
              <a:ext uri="{FF2B5EF4-FFF2-40B4-BE49-F238E27FC236}">
                <a16:creationId xmlns:a16="http://schemas.microsoft.com/office/drawing/2014/main" id="{7472A1B4-69BC-4F7D-AD54-23CE25D9A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7" name="AutoShape 5" descr="Z">
            <a:extLst>
              <a:ext uri="{FF2B5EF4-FFF2-40B4-BE49-F238E27FC236}">
                <a16:creationId xmlns:a16="http://schemas.microsoft.com/office/drawing/2014/main" id="{BC3C4AB5-367B-40C8-A550-23261046B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8" name="AutoShape 6" descr="9k=">
            <a:extLst>
              <a:ext uri="{FF2B5EF4-FFF2-40B4-BE49-F238E27FC236}">
                <a16:creationId xmlns:a16="http://schemas.microsoft.com/office/drawing/2014/main" id="{74554BB6-C859-4E13-8D70-638D74091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4759" name="Picture 7" descr="rhino-poaching-4">
            <a:extLst>
              <a:ext uri="{FF2B5EF4-FFF2-40B4-BE49-F238E27FC236}">
                <a16:creationId xmlns:a16="http://schemas.microsoft.com/office/drawing/2014/main" id="{E8B26A80-FE47-438D-AE82-45F00B4D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352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Poached-Rhino-Zim-2">
            <a:extLst>
              <a:ext uri="{FF2B5EF4-FFF2-40B4-BE49-F238E27FC236}">
                <a16:creationId xmlns:a16="http://schemas.microsoft.com/office/drawing/2014/main" id="{7A5BAEF4-84E3-4DB3-82B2-8EDF3EF9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429000" cy="2571750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>
            <a:extLst>
              <a:ext uri="{FF2B5EF4-FFF2-40B4-BE49-F238E27FC236}">
                <a16:creationId xmlns:a16="http://schemas.microsoft.com/office/drawing/2014/main" id="{28350D9C-F52D-43A0-B5F2-FABAE120A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828800"/>
            <a:ext cx="3886200" cy="4267200"/>
          </a:xfrm>
        </p:spPr>
        <p:txBody>
          <a:bodyPr/>
          <a:lstStyle/>
          <a:p>
            <a:r>
              <a:rPr lang="en-US" altLang="en-US" sz="2400"/>
              <a:t>Why? What to do?</a:t>
            </a:r>
          </a:p>
          <a:p>
            <a:pPr lvl="1"/>
            <a:r>
              <a:rPr lang="en-US" altLang="en-US" sz="2000"/>
              <a:t>Key variables?</a:t>
            </a:r>
          </a:p>
          <a:p>
            <a:r>
              <a:rPr lang="en-US" altLang="en-US" sz="2400"/>
              <a:t>Does </a:t>
            </a:r>
            <a:r>
              <a:rPr lang="en-US" altLang="en-US" sz="2400" i="1"/>
              <a:t>allocation</a:t>
            </a:r>
            <a:r>
              <a:rPr lang="en-US" altLang="en-US" sz="2400"/>
              <a:t> of property rights fully solve the problem?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974FCED-151D-45E9-A32F-8473B26892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(d) Allocation of liability</a:t>
            </a:r>
            <a:br>
              <a:rPr lang="en-US" altLang="en-US" sz="4400" dirty="0"/>
            </a:br>
            <a:r>
              <a:rPr lang="en-US" altLang="en-US" sz="3200" dirty="0">
                <a:latin typeface="Arial Narrow" panose="020B0606020202030204" pitchFamily="34" charset="0"/>
              </a:rPr>
              <a:t>“If you run over a wild boar, you’re guilty”</a:t>
            </a:r>
            <a:br>
              <a:rPr lang="en-US" altLang="en-US" sz="2400" dirty="0"/>
            </a:br>
            <a:r>
              <a:rPr lang="en-US" altLang="en-US" sz="2000" dirty="0"/>
              <a:t>(</a:t>
            </a:r>
            <a:r>
              <a:rPr lang="en-US" altLang="en-US" sz="2000" i="1" dirty="0">
                <a:hlinkClick r:id="rId3"/>
              </a:rPr>
              <a:t>El País</a:t>
            </a:r>
            <a:r>
              <a:rPr lang="en-US" altLang="en-US" sz="2000" dirty="0">
                <a:hlinkClick r:id="rId3"/>
              </a:rPr>
              <a:t>, Feb 13, 2014</a:t>
            </a:r>
            <a:r>
              <a:rPr lang="en-US" altLang="en-US" sz="2000" dirty="0"/>
              <a:t>)</a:t>
            </a:r>
          </a:p>
        </p:txBody>
      </p:sp>
      <p:pic>
        <p:nvPicPr>
          <p:cNvPr id="78851" name="Picture 8" descr="animal_en_la_carretera2">
            <a:extLst>
              <a:ext uri="{FF2B5EF4-FFF2-40B4-BE49-F238E27FC236}">
                <a16:creationId xmlns:a16="http://schemas.microsoft.com/office/drawing/2014/main" id="{90161C68-5FF2-4806-B505-54B76A52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574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10" descr="3352">
            <a:extLst>
              <a:ext uri="{FF2B5EF4-FFF2-40B4-BE49-F238E27FC236}">
                <a16:creationId xmlns:a16="http://schemas.microsoft.com/office/drawing/2014/main" id="{5872E676-FE32-4CE3-A2F8-97B82786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714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2" descr="11660782">
            <a:extLst>
              <a:ext uri="{FF2B5EF4-FFF2-40B4-BE49-F238E27FC236}">
                <a16:creationId xmlns:a16="http://schemas.microsoft.com/office/drawing/2014/main" id="{94DDD695-7268-4C0F-9208-052B1A1C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33953AD-91EB-4EAD-B0BA-A2F6E78218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(d) Allocation of liability</a:t>
            </a:r>
            <a:endParaRPr lang="en-US" altLang="en-US" sz="2000" dirty="0"/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F276D41-7268-4376-9920-5E1D4AAF89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are the consequences that the law makes either the land (or animal) owner or the driver (or car owner) ‘liable’, i.e., legally responsible?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Levels of accidents, boars, cars, fences, speed, precaution?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Will such levels be affected by allocation rule?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Are transaction costs high? (sensible here?)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If high, who is in the best position to decide?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Optimal for: abandoned pets? Wild animals? In hunting areas? In highways?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Changes with technology (chips defining pets’ ownership)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Covid pandemic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Who should bear lockdown costs? Mandatory vaccination?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7E41A47-B547-4BAC-A160-AC439BB99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“Anticommons”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84D1E70-A1D3-4FFF-863E-8A613B4B0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 many restrictions to access a resource leads to underutilization</a:t>
            </a:r>
          </a:p>
          <a:p>
            <a:pPr eaLnBrk="1" hangingPunct="1"/>
            <a:r>
              <a:rPr lang="en-US" altLang="en-US"/>
              <a:t>Misleading analysis: </a:t>
            </a:r>
          </a:p>
          <a:p>
            <a:pPr lvl="1" eaLnBrk="1" hangingPunct="1"/>
            <a:r>
              <a:rPr lang="en-US" altLang="en-US"/>
              <a:t>The problem is not too many “property” rights but</a:t>
            </a:r>
          </a:p>
          <a:p>
            <a:pPr lvl="1" eaLnBrk="1" hangingPunct="1"/>
            <a:r>
              <a:rPr lang="en-US" altLang="en-US"/>
              <a:t>High costs of gathering the “consent” of rightholders</a:t>
            </a:r>
          </a:p>
          <a:p>
            <a:pPr lvl="2" eaLnBrk="1" hangingPunct="1"/>
            <a:r>
              <a:rPr lang="en-US" altLang="en-US"/>
              <a:t>The case of mortgages  …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74795-E426-499B-95CA-8D2C76C0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 lessons from Coase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C85401-A152-42B8-811D-676E5AC2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Not the so-called Coase Theorem: if TC = 0, 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trade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 externalities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irrelevance of initial allocation of rights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reciprocity</a:t>
            </a:r>
          </a:p>
          <a:p>
            <a:r>
              <a:rPr lang="en-US" dirty="0"/>
              <a:t>Focus on transaction costs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law &amp; firms</a:t>
            </a:r>
          </a:p>
          <a:p>
            <a:pPr lvl="1"/>
            <a:r>
              <a:rPr lang="en-US" dirty="0"/>
              <a:t>Role of contracting: market failure = business </a:t>
            </a:r>
            <a:r>
              <a:rPr lang="en-US" dirty="0" err="1"/>
              <a:t>opport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integration to internalize externalities (firms)</a:t>
            </a:r>
          </a:p>
          <a:p>
            <a:pPr lvl="1"/>
            <a:r>
              <a:rPr lang="en-US" dirty="0"/>
              <a:t>Role of state</a:t>
            </a:r>
          </a:p>
          <a:p>
            <a:pPr lvl="2"/>
            <a:r>
              <a:rPr lang="en-US" dirty="0"/>
              <a:t>reducing transaction costs to enable trade (law in #5)</a:t>
            </a:r>
          </a:p>
          <a:p>
            <a:pPr lvl="3"/>
            <a:r>
              <a:rPr lang="en-US" dirty="0"/>
              <a:t>enabling markets (e.g., pollution permits)</a:t>
            </a:r>
          </a:p>
          <a:p>
            <a:pPr lvl="2"/>
            <a:r>
              <a:rPr lang="en-US" dirty="0"/>
              <a:t>allocating rights if TC too high (bikes in sidewalks)</a:t>
            </a:r>
          </a:p>
          <a:p>
            <a:r>
              <a:rPr lang="en-US" dirty="0"/>
              <a:t>Comparative analysis of real alternatives </a:t>
            </a:r>
            <a:r>
              <a:rPr lang="en-US" dirty="0">
                <a:sym typeface="Wingdings" pitchFamily="2" charset="2"/>
              </a:rPr>
              <a:t> Q3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6C798E07-7C99-4A57-8943-B6EB68C660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 3:</a:t>
            </a:r>
            <a:br>
              <a:rPr lang="en-US" altLang="en-US" dirty="0"/>
            </a:br>
            <a:r>
              <a:rPr lang="en-US" dirty="0"/>
              <a:t>How do </a:t>
            </a:r>
            <a:r>
              <a:rPr lang="en-US" altLang="en-US" dirty="0"/>
              <a:t>markets &amp; politics </a:t>
            </a:r>
            <a:r>
              <a:rPr lang="en-US" dirty="0"/>
              <a:t>interact?</a:t>
            </a:r>
            <a:endParaRPr lang="en-US" altLang="en-US" sz="2000" dirty="0"/>
          </a:p>
        </p:txBody>
      </p:sp>
      <p:sp>
        <p:nvSpPr>
          <p:cNvPr id="34819" name="2 Subtítulo">
            <a:extLst>
              <a:ext uri="{FF2B5EF4-FFF2-40B4-BE49-F238E27FC236}">
                <a16:creationId xmlns:a16="http://schemas.microsoft.com/office/drawing/2014/main" id="{A760F194-C3C1-4529-81B8-6E34A94B9E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Two steps: </a:t>
            </a:r>
          </a:p>
          <a:p>
            <a:r>
              <a:rPr lang="en-US" altLang="en-US" dirty="0"/>
              <a:t>1) How to </a:t>
            </a:r>
            <a:r>
              <a:rPr lang="en-US" altLang="en-US" u="sng" dirty="0"/>
              <a:t>compare</a:t>
            </a:r>
            <a:r>
              <a:rPr lang="en-US" altLang="en-US" dirty="0"/>
              <a:t> markets &amp; politics</a:t>
            </a:r>
          </a:p>
          <a:p>
            <a:r>
              <a:rPr lang="en-US" altLang="en-US" dirty="0"/>
              <a:t>2) How to develop fruitful </a:t>
            </a:r>
            <a:r>
              <a:rPr lang="en-US" altLang="en-US" u="sng" dirty="0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3383401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D8B1BBB-B7D0-4A1E-A6BB-40D06F6D70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3914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3. Interacting &amp; evaluating markets &amp; politics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EB535CC8-96AA-4354-8533-F447FC09DA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001000" cy="4572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Forget ideal performance </a:t>
            </a:r>
            <a:r>
              <a:rPr lang="en-US" altLang="en-US" sz="1800" dirty="0">
                <a:sym typeface="Wingdings" panose="05000000000000000000" pitchFamily="2" charset="2"/>
              </a:rPr>
              <a:t></a:t>
            </a:r>
            <a:r>
              <a:rPr lang="en-US" altLang="en-US" sz="1800" dirty="0"/>
              <a:t> examine </a:t>
            </a:r>
            <a:r>
              <a:rPr lang="en-US" altLang="en-US" sz="1800" i="1" dirty="0"/>
              <a:t>real</a:t>
            </a:r>
            <a:r>
              <a:rPr lang="en-US" altLang="en-US" sz="1800" dirty="0"/>
              <a:t> performance</a:t>
            </a:r>
          </a:p>
          <a:p>
            <a:pPr lvl="1" eaLnBrk="1" hangingPunct="1"/>
            <a:r>
              <a:rPr lang="en-US" altLang="en-US" sz="1600" dirty="0"/>
              <a:t>We should not compare (as progressives &amp; socialists often do)</a:t>
            </a:r>
          </a:p>
          <a:p>
            <a:pPr lvl="2" eaLnBrk="1" hangingPunct="1"/>
            <a:r>
              <a:rPr lang="en-US" altLang="en-US" sz="1400" dirty="0"/>
              <a:t>A real, imperfect market, governed by self-interest</a:t>
            </a:r>
          </a:p>
          <a:p>
            <a:pPr lvl="2" eaLnBrk="1" hangingPunct="1"/>
            <a:r>
              <a:rPr lang="en-US" altLang="en-US" sz="1400" dirty="0"/>
              <a:t>An ideal, perfect politics governed by angels</a:t>
            </a:r>
          </a:p>
          <a:p>
            <a:pPr lvl="1" eaLnBrk="1" hangingPunct="1"/>
            <a:r>
              <a:rPr lang="en-US" altLang="en-US" sz="1600" dirty="0"/>
              <a:t>Neither should we compare ideal markets &amp; real politics (as libertarians do?)</a:t>
            </a:r>
          </a:p>
          <a:p>
            <a:pPr eaLnBrk="1" hangingPunct="1"/>
            <a:r>
              <a:rPr lang="en-US" altLang="en-US" sz="1800" dirty="0"/>
              <a:t>Use </a:t>
            </a:r>
            <a:r>
              <a:rPr lang="en-US" altLang="en-US" sz="1800" i="1" dirty="0"/>
              <a:t>consistent</a:t>
            </a:r>
            <a:r>
              <a:rPr lang="en-US" altLang="en-US" sz="1800" dirty="0"/>
              <a:t> behavioral assumptions. Avoid assuming, e.g., </a:t>
            </a:r>
          </a:p>
          <a:p>
            <a:pPr lvl="1" eaLnBrk="1" hangingPunct="1"/>
            <a:r>
              <a:rPr lang="en-US" altLang="en-US" sz="1600" dirty="0"/>
              <a:t>selfish market participants (causing </a:t>
            </a:r>
            <a:r>
              <a:rPr lang="en-US" altLang="en-US" sz="1600" dirty="0">
                <a:sym typeface="Wingdings" panose="05000000000000000000" pitchFamily="2" charset="2"/>
              </a:rPr>
              <a:t>market failure) but  altruistic regulators (supposed to solve it)</a:t>
            </a:r>
          </a:p>
          <a:p>
            <a:pPr lvl="1" eaLnBrk="1" hangingPunct="1"/>
            <a:r>
              <a:rPr lang="en-US" altLang="en-US" sz="1600" dirty="0">
                <a:sym typeface="Wingdings" panose="05000000000000000000" pitchFamily="2" charset="2"/>
              </a:rPr>
              <a:t>I</a:t>
            </a:r>
            <a:r>
              <a:rPr lang="en-US" altLang="en-US" sz="1600" dirty="0"/>
              <a:t>gnorant voters but wise market participants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1800" dirty="0"/>
              <a:t>Focus on how markets and politics interact 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altLang="en-US" sz="1600" dirty="0"/>
              <a:t>Are failures driven by politics, markets, or… both? </a:t>
            </a:r>
            <a:r>
              <a:rPr lang="en-US" altLang="en-US" sz="1600" dirty="0">
                <a:sym typeface="Wingdings" panose="05000000000000000000" pitchFamily="2" charset="2"/>
              </a:rPr>
              <a:t></a:t>
            </a:r>
            <a:r>
              <a:rPr lang="en-US" altLang="en-US" sz="1600" dirty="0"/>
              <a:t> Cases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altLang="en-US" sz="1600" dirty="0"/>
              <a:t>Can we learn from markets to make politics more efficient? </a:t>
            </a:r>
            <a:r>
              <a:rPr lang="en-US" altLang="en-US" sz="1600" dirty="0">
                <a:sym typeface="Wingdings" panose="05000000000000000000" pitchFamily="2" charset="2"/>
              </a:rPr>
              <a:t> </a:t>
            </a:r>
          </a:p>
          <a:p>
            <a:pPr marL="1028700" lvl="2" indent="-171450" eaLnBrk="1" hangingPunct="1"/>
            <a:r>
              <a:rPr lang="en-US" altLang="en-US" sz="1400" dirty="0">
                <a:sym typeface="Wingdings" panose="05000000000000000000" pitchFamily="2" charset="2"/>
              </a:rPr>
              <a:t>Next, cases</a:t>
            </a:r>
          </a:p>
          <a:p>
            <a:pPr marL="1028700" lvl="2" indent="-171450" eaLnBrk="1" hangingPunct="1"/>
            <a:r>
              <a:rPr lang="en-US" altLang="en-US" sz="1400" dirty="0">
                <a:sym typeface="Wingdings" panose="05000000000000000000" pitchFamily="2" charset="2"/>
              </a:rPr>
              <a:t>Topic on divisionalization</a:t>
            </a:r>
            <a:endParaRPr lang="en-US" altLang="en-US" sz="1400" dirty="0"/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altLang="en-US" sz="1600" dirty="0"/>
              <a:t>Can we use politics to get more efficient markets </a:t>
            </a:r>
            <a:r>
              <a:rPr lang="en-US" altLang="en-US" sz="1600" dirty="0">
                <a:sym typeface="Wingdings" panose="05000000000000000000" pitchFamily="2" charset="2"/>
              </a:rPr>
              <a:t> topic on institutions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6847B3-9BEA-4CBF-AFDC-63CA9D3B6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Introduction: What’s the economic problem in Robinson Crusoe’s story? 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83189F-7C84-44F5-90E5-231FF8CA5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 eaLnBrk="1" hangingPunct="1"/>
            <a:r>
              <a:rPr lang="en-US" altLang="en-US"/>
              <a:t>Before Friday comes in? </a:t>
            </a:r>
          </a:p>
          <a:p>
            <a:pPr lvl="1" eaLnBrk="1" hangingPunct="1"/>
            <a:r>
              <a:rPr lang="en-US" altLang="en-US"/>
              <a:t>Optimization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Robbins: allocating scarce recourses…: what to produce, how, for whom? </a:t>
            </a:r>
          </a:p>
          <a:p>
            <a:pPr eaLnBrk="1" hangingPunct="1"/>
            <a:r>
              <a:rPr lang="en-US" altLang="en-US"/>
              <a:t>After Friday comes in? </a:t>
            </a:r>
          </a:p>
          <a:p>
            <a:pPr lvl="1" eaLnBrk="1" hangingPunct="1"/>
            <a:r>
              <a:rPr lang="en-US" altLang="en-US"/>
              <a:t>Hayek: information: transmission + discovery</a:t>
            </a:r>
          </a:p>
          <a:p>
            <a:pPr lvl="1" eaLnBrk="1" hangingPunct="1"/>
            <a:r>
              <a:rPr lang="en-US" altLang="en-US"/>
              <a:t>Coase: transaction costs</a:t>
            </a:r>
          </a:p>
          <a:p>
            <a:pPr lvl="2" eaLnBrk="1" hangingPunct="1"/>
            <a:r>
              <a:rPr lang="en-US" altLang="en-US"/>
              <a:t>Coordination</a:t>
            </a:r>
          </a:p>
          <a:p>
            <a:pPr lvl="2" eaLnBrk="1" hangingPunct="1"/>
            <a:r>
              <a:rPr lang="en-US" altLang="en-US"/>
              <a:t>Motivation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C3A47497-DA6C-4F2C-B0B2-A3AEAFDF78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Can we learn from markets to make politics more efficient? More </a:t>
            </a:r>
            <a:r>
              <a:rPr lang="en-US" altLang="en-US" sz="3600" dirty="0" err="1"/>
              <a:t>exs</a:t>
            </a:r>
            <a:r>
              <a:rPr lang="en-US" altLang="en-US" sz="3600" dirty="0"/>
              <a:t>.:</a:t>
            </a:r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E2131CD8-856E-4F8C-91ED-21642B5DF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Managing instincts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Herd instinct? Ownership? Reciprocity? Not necessarily bad: emotions ‘solve’ the collective action problem… for good &amp; bad. Ex., patriotism: need to ‘educate’ it, as any other emotion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Managing information for decisions—e.g., “gerontocracy”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 retirees vote as an interest group? On what?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Should babies have a vote? Those over-16s? Their parents? Immigrants? Only taxpayers? Should pensioners have half a vote?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Managing information asymmetry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How can we improve citizens’ information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Value of public services? Their costs?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Effects on transparency of public expenditure of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“Shadow invoices”? Withholding taxes?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Managing agency costs in politics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Should majorities rule unconstrained? Do constitutions make sense?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Why to have separation of powers? Should they fight each other?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9BF98183-7468-4344-8721-E1E6D57BCE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How do we value markets and politics?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F204A690-449D-4F78-9474-2FEE826CCA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Which schools do politicians choose for their children? Is this relevant?</a:t>
            </a:r>
          </a:p>
          <a:p>
            <a:pPr eaLnBrk="1" hangingPunct="1"/>
            <a:r>
              <a:rPr lang="en-US" altLang="en-US"/>
              <a:t>Who do we want to choose the schools for our children in… Spain, today; Denmark, today; Iran, today; Spain, in 1965? </a:t>
            </a:r>
          </a:p>
          <a:p>
            <a:pPr eaLnBrk="1" hangingPunct="1"/>
            <a:r>
              <a:rPr lang="en-US" altLang="en-US"/>
              <a:t>Do politics / markets decide by majority vote?</a:t>
            </a:r>
          </a:p>
          <a:p>
            <a:pPr eaLnBrk="1" hangingPunct="1"/>
            <a:r>
              <a:rPr lang="en-US" altLang="en-US"/>
              <a:t>How does personal wealth affect decision rights in markets and politics?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5E0E9E3-3EA3-401A-A3AB-4827379552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Markets &amp; politics as alternative solutions</a:t>
            </a:r>
          </a:p>
        </p:txBody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DDC76D20-6447-43C3-A483-65AC4099BB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Who does the market compete against?</a:t>
            </a:r>
          </a:p>
          <a:p>
            <a:pPr eaLnBrk="1" hangingPunct="1"/>
            <a:r>
              <a:rPr lang="en-US" altLang="en-US"/>
              <a:t>Are both markets and politics </a:t>
            </a:r>
            <a:r>
              <a:rPr lang="en-US" altLang="en-US" i="1"/>
              <a:t>social</a:t>
            </a:r>
            <a:r>
              <a:rPr lang="en-US" altLang="en-US"/>
              <a:t> decision-making processes? </a:t>
            </a:r>
          </a:p>
          <a:p>
            <a:pPr eaLnBrk="1" hangingPunct="1"/>
            <a:r>
              <a:rPr lang="en-US" altLang="en-US"/>
              <a:t>Easier to see politics as social decision-making?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2 Título">
            <a:extLst>
              <a:ext uri="{FF2B5EF4-FFF2-40B4-BE49-F238E27FC236}">
                <a16:creationId xmlns:a16="http://schemas.microsoft.com/office/drawing/2014/main" id="{93A4678F-ABD6-4BCA-8323-1F28ACF0DA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Comparing Markets &amp; Politics</a:t>
            </a:r>
            <a:endParaRPr lang="es-ES" altLang="en-US"/>
          </a:p>
        </p:txBody>
      </p:sp>
      <p:sp>
        <p:nvSpPr>
          <p:cNvPr id="83971" name="3 Marcador de texto">
            <a:extLst>
              <a:ext uri="{FF2B5EF4-FFF2-40B4-BE49-F238E27FC236}">
                <a16:creationId xmlns:a16="http://schemas.microsoft.com/office/drawing/2014/main" id="{632EE770-17EF-4C44-9555-A6C369A58A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Which markets and which politics? </a:t>
            </a:r>
          </a:p>
          <a:p>
            <a:pPr lvl="1" eaLnBrk="1" hangingPunct="1"/>
            <a:r>
              <a:rPr lang="en-US" altLang="en-US"/>
              <a:t>Bad vs. ideal? Ideal vs. bad? Real vs. real?</a:t>
            </a:r>
          </a:p>
          <a:p>
            <a:pPr eaLnBrk="1" hangingPunct="1"/>
            <a:r>
              <a:rPr lang="en-US" altLang="en-US"/>
              <a:t>Danger: implicit asymmetric assumptions on behavior, information, competition</a:t>
            </a:r>
          </a:p>
          <a:p>
            <a:pPr eaLnBrk="1" hangingPunct="1"/>
            <a:r>
              <a:rPr lang="en-US" altLang="en-US"/>
              <a:t>Food for thought: </a:t>
            </a:r>
          </a:p>
          <a:p>
            <a:pPr lvl="1" eaLnBrk="1" hangingPunct="1"/>
            <a:r>
              <a:rPr lang="en-US" altLang="en-US"/>
              <a:t>Identify examples of each type of comparison in the media and TV debates</a:t>
            </a:r>
          </a:p>
          <a:p>
            <a:pPr lvl="1" eaLnBrk="1" hangingPunct="1"/>
            <a:r>
              <a:rPr lang="en-US" altLang="en-US"/>
              <a:t>Who does generally win when decisions move from the market to politics? And vice versa?</a:t>
            </a:r>
            <a:endParaRPr lang="es-ES" alt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2F229B4-0BF9-469F-8F7B-21DC4E5CBA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534400" cy="1295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Managing information asymmetry in markets &amp; politics. Cases: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1EF28F1-93DB-4467-A3A8-F71F2219DE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05000"/>
            <a:ext cx="7848600" cy="4191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/>
              <a:t>“</a:t>
            </a:r>
            <a:r>
              <a:rPr lang="en-GB" altLang="en-US" sz="2000" dirty="0"/>
              <a:t>Vodafone convinces the advertising regulator to oblige all cell phone cos. to include Value Added Tax (VAT) in their advertised prices</a:t>
            </a:r>
            <a:r>
              <a:rPr lang="en-US" altLang="en-US" sz="2000" dirty="0"/>
              <a:t>” (Feb. 7, 2014, </a:t>
            </a:r>
            <a:r>
              <a:rPr lang="en-US" altLang="en-US" sz="2000" dirty="0">
                <a:hlinkClick r:id="rId3"/>
              </a:rPr>
              <a:t>http://ow.ly/tntXN</a:t>
            </a:r>
            <a:r>
              <a:rPr lang="en-US" altLang="en-US" sz="20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Commercial market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Are there info. asymmetries? About prices? In long run?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Switching costs? Incentives to exploit them?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Does it change if prices were Vodafone, 121€ (=100+21% VAT), and competitor 108,9 = 90+18,9 VAT (announcing for 90€) or  127 = 105+22 VAT (announcing for 105€)?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Politics: Are there info. asymmetries?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Which solution makes taxes more or less visible?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When taxes are more visible, how do politics change?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Interaction bwn info asymmetry in market &amp; politics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>
            <a:extLst>
              <a:ext uri="{FF2B5EF4-FFF2-40B4-BE49-F238E27FC236}">
                <a16:creationId xmlns:a16="http://schemas.microsoft.com/office/drawing/2014/main" id="{91342F40-0F53-4D31-A7D4-33640B092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806C01-3D11-411E-B4AB-011E490F05DA}" type="slidenum">
              <a:rPr lang="es-E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s-ES" altLang="en-US" sz="1400">
              <a:latin typeface="Times New Roman" panose="02020603050405020304" pitchFamily="18" charset="0"/>
            </a:endParaRPr>
          </a:p>
        </p:txBody>
      </p:sp>
      <p:pic>
        <p:nvPicPr>
          <p:cNvPr id="92163" name="Picture 4" descr="Desmontando el anuncio de Iberdrola: ¿Es cierto que sólo 19 euros de la factura son para las eléctricas?">
            <a:extLst>
              <a:ext uri="{FF2B5EF4-FFF2-40B4-BE49-F238E27FC236}">
                <a16:creationId xmlns:a16="http://schemas.microsoft.com/office/drawing/2014/main" id="{4F9D90BE-31F4-4476-B9E2-39584090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"/>
          <a:stretch>
            <a:fillRect/>
          </a:stretch>
        </p:blipFill>
        <p:spPr bwMode="auto">
          <a:xfrm>
            <a:off x="-76200" y="966788"/>
            <a:ext cx="93726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6">
            <a:extLst>
              <a:ext uri="{FF2B5EF4-FFF2-40B4-BE49-F238E27FC236}">
                <a16:creationId xmlns:a16="http://schemas.microsoft.com/office/drawing/2014/main" id="{49CE039C-2FBA-41B8-BED8-3DB52D1813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638800"/>
            <a:ext cx="7848600" cy="609600"/>
          </a:xfrm>
        </p:spPr>
        <p:txBody>
          <a:bodyPr/>
          <a:lstStyle/>
          <a:p>
            <a:r>
              <a:rPr lang="en-US" altLang="en-US"/>
              <a:t>See </a:t>
            </a:r>
            <a:r>
              <a:rPr lang="en-US" altLang="en-US">
                <a:hlinkClick r:id="rId4"/>
              </a:rPr>
              <a:t>this</a:t>
            </a:r>
            <a:r>
              <a:rPr lang="en-US" altLang="en-US"/>
              <a:t> for a critique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0B98F3-78D3-46A0-BDB2-3078F95B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 startAt="2"/>
            </a:pPr>
            <a:r>
              <a:rPr lang="en-US" altLang="en-US" dirty="0"/>
              <a:t>The price of electricity before </a:t>
            </a:r>
            <a:r>
              <a:rPr lang="en-US" altLang="en-US"/>
              <a:t>Ukraine war: 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D96EF6-ABAA-4A69-BA8A-A262180B30C4}"/>
              </a:ext>
            </a:extLst>
          </p:cNvPr>
          <p:cNvSpPr/>
          <p:nvPr/>
        </p:nvSpPr>
        <p:spPr>
          <a:xfrm>
            <a:off x="4724400" y="1447800"/>
            <a:ext cx="42672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CE94D2-5C56-4BEA-B9C3-48003BB2F3C0}"/>
              </a:ext>
            </a:extLst>
          </p:cNvPr>
          <p:cNvSpPr txBox="1"/>
          <p:nvPr/>
        </p:nvSpPr>
        <p:spPr>
          <a:xfrm>
            <a:off x="47244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“Taxes”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2E7B50C-4964-42FB-AF69-E1EFA16E8F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/>
              <a:t>On the price of electricity</a:t>
            </a:r>
          </a:p>
        </p:txBody>
      </p:sp>
      <p:sp>
        <p:nvSpPr>
          <p:cNvPr id="650243" name="Rectangle 3">
            <a:extLst>
              <a:ext uri="{FF2B5EF4-FFF2-40B4-BE49-F238E27FC236}">
                <a16:creationId xmlns:a16="http://schemas.microsoft.com/office/drawing/2014/main" id="{5AF4E0E5-BAAE-4703-91FA-2D204401F1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Has the price of electricity risen?</a:t>
            </a:r>
          </a:p>
          <a:p>
            <a:pPr eaLnBrk="1" hangingPunct="1"/>
            <a:r>
              <a:rPr lang="en-US" altLang="en-US" sz="2400"/>
              <a:t>Do we finance renewable energies with transparency?</a:t>
            </a:r>
          </a:p>
          <a:p>
            <a:pPr eaLnBrk="1" hangingPunct="1"/>
            <a:r>
              <a:rPr lang="en-US" altLang="en-US" sz="2400"/>
              <a:t>Costs, years ago:  </a:t>
            </a:r>
          </a:p>
          <a:p>
            <a:pPr lvl="1" eaLnBrk="1" hangingPunct="1"/>
            <a:r>
              <a:rPr lang="en-US" altLang="en-US" sz="2000"/>
              <a:t>Nuclear, 44 € / MW/h (*)</a:t>
            </a:r>
          </a:p>
          <a:p>
            <a:pPr lvl="1" eaLnBrk="1" hangingPunct="1"/>
            <a:r>
              <a:rPr lang="en-US" altLang="en-US" sz="2000"/>
              <a:t>Coal, 72 € / MW/h (*)</a:t>
            </a:r>
          </a:p>
          <a:p>
            <a:pPr lvl="1" eaLnBrk="1" hangingPunct="1"/>
            <a:r>
              <a:rPr lang="en-US" altLang="en-US" sz="2000"/>
              <a:t>Fuel-gas, 69 € / MW/h (*)</a:t>
            </a:r>
          </a:p>
          <a:p>
            <a:pPr lvl="1" eaLnBrk="1" hangingPunct="1"/>
            <a:r>
              <a:rPr lang="en-US" altLang="en-US" sz="2000"/>
              <a:t>Wind, </a:t>
            </a:r>
            <a:r>
              <a:rPr lang="en-US" altLang="en-US" sz="2000">
                <a:cs typeface="Arial" panose="020B0604020202020204" pitchFamily="34" charset="0"/>
              </a:rPr>
              <a:t>approx. </a:t>
            </a:r>
            <a:r>
              <a:rPr lang="en-US" altLang="en-US" sz="2000"/>
              <a:t>90 € / MW/h</a:t>
            </a:r>
          </a:p>
          <a:p>
            <a:pPr lvl="1" eaLnBrk="1" hangingPunct="1"/>
            <a:r>
              <a:rPr lang="en-US" altLang="en-US" sz="2000"/>
              <a:t>Photovoltaic, </a:t>
            </a:r>
            <a:r>
              <a:rPr lang="en-US" altLang="en-US" sz="2000">
                <a:cs typeface="Arial" panose="020B0604020202020204" pitchFamily="34" charset="0"/>
              </a:rPr>
              <a:t>approx. </a:t>
            </a:r>
            <a:r>
              <a:rPr lang="en-US" altLang="en-US" sz="2000"/>
              <a:t>430 € / MW/h (now, much lower)</a:t>
            </a:r>
          </a:p>
          <a:p>
            <a:pPr lvl="2" eaLnBrk="1" hangingPunct="1"/>
            <a:r>
              <a:rPr lang="en-US" altLang="en-US" sz="1800"/>
              <a:t>Sources: (*) National Energy Commission, 08  </a:t>
            </a:r>
            <a:r>
              <a:rPr lang="en-US" altLang="en-US" sz="1600">
                <a:hlinkClick r:id="rId3"/>
              </a:rPr>
              <a:t>http://www.cne.es/cne/doc/publicaciones/cne82_08.pdf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4A63F-FC63-4165-849F-C8ED00EC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. Taxes on houses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1A47D-BB38-485D-A1E2-D71FB21FF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Two main taxes</a:t>
            </a:r>
          </a:p>
          <a:p>
            <a:pPr lvl="1"/>
            <a:r>
              <a:rPr lang="en-US" dirty="0"/>
              <a:t>Tenure taxes (IBI)</a:t>
            </a:r>
          </a:p>
          <a:p>
            <a:pPr lvl="1"/>
            <a:r>
              <a:rPr lang="en-US" dirty="0"/>
              <a:t>Transfer taxes (ITP + </a:t>
            </a:r>
            <a:r>
              <a:rPr lang="es-ES" i="1" dirty="0"/>
              <a:t>plusvalías</a:t>
            </a:r>
            <a:r>
              <a:rPr lang="en-US" dirty="0"/>
              <a:t> [esp. w. inflation])</a:t>
            </a:r>
          </a:p>
          <a:p>
            <a:r>
              <a:rPr lang="en-US" dirty="0"/>
              <a:t>Levels? </a:t>
            </a:r>
          </a:p>
          <a:p>
            <a:pPr lvl="1"/>
            <a:r>
              <a:rPr lang="en-US" dirty="0"/>
              <a:t>Spain: low IBI, high ITP (mainly in CAT, 10-11%)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US: high IBI, low ITP (less than 1%; often, 0) </a:t>
            </a:r>
          </a:p>
          <a:p>
            <a:r>
              <a:rPr lang="en-US" dirty="0"/>
              <a:t>For the same total tax, high ITP &amp; low IBI will: </a:t>
            </a:r>
          </a:p>
          <a:p>
            <a:pPr lvl="1"/>
            <a:r>
              <a:rPr lang="en-US" dirty="0"/>
              <a:t>affect housing market? </a:t>
            </a:r>
          </a:p>
          <a:p>
            <a:pPr lvl="1"/>
            <a:r>
              <a:rPr lang="en-US" dirty="0"/>
              <a:t>labor market?</a:t>
            </a:r>
          </a:p>
          <a:p>
            <a:pPr lvl="1"/>
            <a:r>
              <a:rPr lang="en-US" dirty="0"/>
              <a:t>distribution of tax burden?</a:t>
            </a:r>
          </a:p>
          <a:p>
            <a:pPr lvl="1"/>
            <a:r>
              <a:rPr lang="en-US" dirty="0"/>
              <a:t>asymmetry on taxation?</a:t>
            </a:r>
          </a:p>
          <a:p>
            <a:r>
              <a:rPr lang="en-US" dirty="0"/>
              <a:t>Why? Social structure? Cause or consequence?</a:t>
            </a:r>
          </a:p>
        </p:txBody>
      </p:sp>
    </p:spTree>
    <p:extLst>
      <p:ext uri="{BB962C8B-B14F-4D97-AF65-F5344CB8AC3E}">
        <p14:creationId xmlns:p14="http://schemas.microsoft.com/office/powerpoint/2010/main" val="923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472D0C7-7947-4208-A1BD-C32DE42E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Taxes</a:t>
            </a:r>
            <a:r>
              <a:rPr lang="es-ES" dirty="0"/>
              <a:t> and home </a:t>
            </a:r>
            <a:r>
              <a:rPr lang="es-ES" dirty="0" err="1"/>
              <a:t>transactions</a:t>
            </a:r>
            <a:endParaRPr lang="es-ES" dirty="0"/>
          </a:p>
        </p:txBody>
      </p:sp>
      <p:graphicFrame>
        <p:nvGraphicFramePr>
          <p:cNvPr id="7" name="Contenidor de contingut 6">
            <a:extLst>
              <a:ext uri="{FF2B5EF4-FFF2-40B4-BE49-F238E27FC236}">
                <a16:creationId xmlns:a16="http://schemas.microsoft.com/office/drawing/2014/main" id="{9CC6C09A-4C35-4565-B0A0-120B59997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626463"/>
              </p:ext>
            </p:extLst>
          </p:nvPr>
        </p:nvGraphicFramePr>
        <p:xfrm>
          <a:off x="685800" y="1981200"/>
          <a:ext cx="77724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560102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933777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755371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1840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>
                          <a:solidFill>
                            <a:schemeClr val="bg1"/>
                          </a:solidFill>
                        </a:rPr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>
                          <a:solidFill>
                            <a:schemeClr val="bg1"/>
                          </a:solidFill>
                        </a:rPr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15027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Transfer tax (ITP)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err="1">
                          <a:solidFill>
                            <a:schemeClr val="bg1"/>
                          </a:solidFill>
                        </a:rPr>
                        <a:t>Empty</a:t>
                      </a: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bg1"/>
                          </a:solidFill>
                        </a:rPr>
                        <a:t>houses</a:t>
                      </a:r>
                      <a:endParaRPr lang="es-E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9.33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6.34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68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Average turnover </a:t>
                      </a:r>
                      <a:br>
                        <a:rPr lang="en-US" sz="2400" b="1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of flats, every…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30.5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noProof="0" dirty="0">
                          <a:solidFill>
                            <a:schemeClr val="bg1"/>
                          </a:solidFill>
                        </a:rPr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0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Difference in turnover is equivalent to 87% of greater tax collection in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60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728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46616891-14F5-4C8D-B53B-10CC8B05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6"/>
          <a:stretch>
            <a:fillRect/>
          </a:stretch>
        </p:blipFill>
        <p:spPr bwMode="auto">
          <a:xfrm>
            <a:off x="333375" y="1295400"/>
            <a:ext cx="847725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7D0BA855-CE1F-4A4C-BB71-B81CE5F0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Regulating the home rental market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Título">
            <a:extLst>
              <a:ext uri="{FF2B5EF4-FFF2-40B4-BE49-F238E27FC236}">
                <a16:creationId xmlns:a16="http://schemas.microsoft.com/office/drawing/2014/main" id="{87C3A619-212A-45B6-8ED8-371F945968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/>
              <a:t>Markets and politics: </a:t>
            </a:r>
            <a:br>
              <a:rPr lang="en-US" altLang="en-US" sz="3600"/>
            </a:br>
            <a:r>
              <a:rPr lang="en-US" altLang="en-US" sz="3600"/>
              <a:t>The role of information</a:t>
            </a:r>
            <a:endParaRPr lang="es-ES" altLang="en-US"/>
          </a:p>
        </p:txBody>
      </p:sp>
      <p:sp>
        <p:nvSpPr>
          <p:cNvPr id="10243" name="3 Marcador de texto">
            <a:extLst>
              <a:ext uri="{FF2B5EF4-FFF2-40B4-BE49-F238E27FC236}">
                <a16:creationId xmlns:a16="http://schemas.microsoft.com/office/drawing/2014/main" id="{48A2BAAA-AB9F-480A-B56D-2FC79A341F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If the economic problem is to correctly allocate resources, what is required to solve it? </a:t>
            </a:r>
          </a:p>
          <a:p>
            <a:pPr eaLnBrk="1" hangingPunct="1"/>
            <a:r>
              <a:rPr lang="en-US" altLang="en-US" sz="2400"/>
              <a:t>Who “should” decide on which univ. / school to go to? (E.g.: single-sex schools)</a:t>
            </a:r>
          </a:p>
          <a:p>
            <a:pPr eaLnBrk="1" hangingPunct="1"/>
            <a:r>
              <a:rPr lang="en-US" altLang="en-US" sz="2400"/>
              <a:t>Who knows better about the different schools?</a:t>
            </a:r>
          </a:p>
          <a:p>
            <a:pPr lvl="1" eaLnBrk="1" hangingPunct="1"/>
            <a:r>
              <a:rPr lang="en-US" altLang="en-US" sz="2000"/>
              <a:t>Students, parents, teachers, planners, politicians?</a:t>
            </a:r>
          </a:p>
          <a:p>
            <a:pPr eaLnBrk="1" hangingPunct="1"/>
            <a:r>
              <a:rPr lang="en-US" altLang="en-US" sz="2400"/>
              <a:t>Who has better incentives?</a:t>
            </a:r>
          </a:p>
          <a:p>
            <a:pPr lvl="1" eaLnBrk="1" hangingPunct="1"/>
            <a:r>
              <a:rPr lang="en-US" altLang="en-US" sz="2000"/>
              <a:t>For finding information? For deciding? For Innovating?</a:t>
            </a:r>
          </a:p>
          <a:p>
            <a:pPr eaLnBrk="1" hangingPunct="1"/>
            <a:r>
              <a:rPr lang="en-US" altLang="en-US" sz="2400"/>
              <a:t>(Aside: Should these questions be posed in terms of “best” or in terms of “better”?)</a:t>
            </a:r>
            <a:endParaRPr lang="es-E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>
            <a:extLst>
              <a:ext uri="{FF2B5EF4-FFF2-40B4-BE49-F238E27FC236}">
                <a16:creationId xmlns:a16="http://schemas.microsoft.com/office/drawing/2014/main" id="{48080067-2285-4091-A69D-D93575B66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4. </a:t>
            </a:r>
            <a:r>
              <a:rPr lang="en-US" altLang="en-US" dirty="0"/>
              <a:t>Covid-19 case (Feb. 2020)</a:t>
            </a:r>
          </a:p>
        </p:txBody>
      </p:sp>
      <p:sp>
        <p:nvSpPr>
          <p:cNvPr id="51203" name="2 Marcador de contenido">
            <a:extLst>
              <a:ext uri="{FF2B5EF4-FFF2-40B4-BE49-F238E27FC236}">
                <a16:creationId xmlns:a16="http://schemas.microsoft.com/office/drawing/2014/main" id="{57C06DB3-2AF3-42D2-BE2E-B597F97C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419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Decisions</a:t>
            </a:r>
          </a:p>
          <a:p>
            <a:pPr lvl="1">
              <a:defRPr/>
            </a:pPr>
            <a:r>
              <a:rPr lang="en-US" dirty="0"/>
              <a:t>Markets: travel, Mobile, etc.</a:t>
            </a:r>
          </a:p>
          <a:p>
            <a:pPr lvl="1">
              <a:defRPr/>
            </a:pPr>
            <a:r>
              <a:rPr lang="en-US" dirty="0"/>
              <a:t>Politics: Preventive health care via quarantines, curfews, travel bans</a:t>
            </a:r>
          </a:p>
          <a:p>
            <a:pPr>
              <a:defRPr/>
            </a:pPr>
            <a:r>
              <a:rPr lang="en-US" dirty="0"/>
              <a:t>Information structure: availability (scientific, specific), asymmetry</a:t>
            </a:r>
          </a:p>
          <a:p>
            <a:pPr>
              <a:defRPr/>
            </a:pPr>
            <a:r>
              <a:rPr lang="en-US" dirty="0"/>
              <a:t>Cognitive assumptions</a:t>
            </a:r>
          </a:p>
          <a:p>
            <a:pPr lvl="1">
              <a:defRPr/>
            </a:pPr>
            <a:r>
              <a:rPr lang="en-US" dirty="0"/>
              <a:t>rationality or emotions? Which emotions? fear, herding, risk &amp; loss aversion</a:t>
            </a:r>
          </a:p>
          <a:p>
            <a:pPr lvl="1">
              <a:defRPr/>
            </a:pPr>
            <a:r>
              <a:rPr lang="en-US" dirty="0"/>
              <a:t>selfishness or altruism?</a:t>
            </a:r>
          </a:p>
          <a:p>
            <a:pPr>
              <a:defRPr/>
            </a:pPr>
            <a:r>
              <a:rPr lang="en-US" dirty="0"/>
              <a:t>Market or political failures ? E.g., externalities in both:</a:t>
            </a:r>
            <a:endParaRPr lang="en-US" dirty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BCN mobile Intl. Fair, travel		spread of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Chinese silence			disease</a:t>
            </a:r>
            <a:endParaRPr lang="en-US" dirty="0"/>
          </a:p>
          <a:p>
            <a:pPr lvl="1">
              <a:defRPr/>
            </a:pPr>
            <a:r>
              <a:rPr lang="en-US" dirty="0"/>
              <a:t>Political failures in agents’ incentives</a:t>
            </a:r>
          </a:p>
          <a:p>
            <a:pPr lvl="2">
              <a:defRPr/>
            </a:pPr>
            <a:r>
              <a:rPr lang="en-US" dirty="0"/>
              <a:t>public health officials and their two types of mistake</a:t>
            </a:r>
          </a:p>
          <a:p>
            <a:pPr lvl="3">
              <a:defRPr/>
            </a:pPr>
            <a:r>
              <a:rPr lang="en-US" dirty="0"/>
              <a:t>do they have symmetric incentives?</a:t>
            </a:r>
          </a:p>
          <a:p>
            <a:pPr lvl="3">
              <a:defRPr/>
            </a:pPr>
            <a:r>
              <a:rPr lang="en-US" dirty="0"/>
              <a:t>China, BCN vs. USA or Italy (?)</a:t>
            </a:r>
          </a:p>
          <a:p>
            <a:pPr lvl="1">
              <a:defRPr/>
            </a:pPr>
            <a:r>
              <a:rPr lang="en-US" dirty="0"/>
              <a:t>How are journalists reporting on the causes of deaths?</a:t>
            </a:r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22E4807-47A2-47C0-8E08-8DDDD30BB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3716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4. </a:t>
            </a:r>
            <a:r>
              <a:rPr lang="en-US" altLang="en-US" sz="3600" dirty="0"/>
              <a:t>Covid-19 market and political failures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80EC59-29C4-45E7-9F89-D04ED23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FontTx/>
              <a:buNone/>
            </a:pPr>
            <a:r>
              <a:rPr lang="es-ES_tradnl" altLang="en-US" sz="3200" b="1" dirty="0">
                <a:latin typeface="Arial Narrow" panose="020B0606020202030204" pitchFamily="34" charset="0"/>
              </a:rPr>
              <a:t>			</a:t>
            </a:r>
            <a:r>
              <a:rPr lang="en-US" altLang="en-US" b="1" i="1" dirty="0">
                <a:latin typeface="Arial Narrow" panose="020B0606020202030204" pitchFamily="34" charset="0"/>
              </a:rPr>
              <a:t>Rationality	</a:t>
            </a:r>
            <a:r>
              <a:rPr lang="en-US" altLang="en-US" b="1" i="1" dirty="0">
                <a:latin typeface="Arial Narrow" panose="020B0606020202030204" pitchFamily="34" charset="0"/>
                <a:sym typeface="Wingdings" panose="05000000000000000000" pitchFamily="2" charset="2"/>
              </a:rPr>
              <a:t>	Individual		Collective</a:t>
            </a:r>
            <a:br>
              <a:rPr lang="en-US" altLang="en-US" b="1" i="1" dirty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b="1" i="1" dirty="0">
                <a:latin typeface="Arial Narrow" panose="020B0606020202030204" pitchFamily="34" charset="0"/>
                <a:sym typeface="Wingdings" panose="05000000000000000000" pitchFamily="2" charset="2"/>
              </a:rPr>
              <a:t>		&amp; information	optimum		optimum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Market 		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incapacity		- externalities					- info. deficit		- public goods</a:t>
            </a:r>
            <a:b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info asymmetry	- monopoly</a:t>
            </a: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Politics		</a:t>
            </a: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emotions		- bwn political entities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herding 		- “expressive” voting</a:t>
            </a:r>
            <a:b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	- agency		- of parties, media, etc.</a:t>
            </a:r>
          </a:p>
          <a:p>
            <a:pPr eaLnBrk="1" hangingPunct="1"/>
            <a:endParaRPr lang="en-US" altLang="en-US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en-US" sz="32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14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855C7D8-C8FF-4922-8711-4FB4A9E75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5. </a:t>
            </a:r>
            <a:r>
              <a:rPr lang="en-US" altLang="en-US" dirty="0"/>
              <a:t>Disentangling market &amp; political failure: the 2008 Crisis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74D7531-E4C1-4DFA-B42D-18121FF41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Mixed nature of financial, heavily regulated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Monopoly of money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Role of central banks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Lender of last resort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Deposit insurance </a:t>
            </a:r>
            <a:r>
              <a:rPr lang="en-US" altLang="en-US" sz="1800">
                <a:sym typeface="Wingdings" panose="05000000000000000000" pitchFamily="2" charset="2"/>
              </a:rPr>
              <a:t> moral hazard, risk shifting</a:t>
            </a:r>
            <a:endParaRPr lang="en-US" altLang="en-US" sz="180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Price fixing: interest rate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Example: in a bubble, interest kept too low (Spain, -3%) </a:t>
            </a:r>
            <a:r>
              <a:rPr lang="en-US" altLang="en-US" sz="1600">
                <a:sym typeface="Wingdings" panose="05000000000000000000" pitchFamily="2" charset="2"/>
              </a:rPr>
              <a:t> How does this distort lending decisions?</a:t>
            </a:r>
            <a:r>
              <a:rPr lang="en-US" altLang="en-US" sz="16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Mortgage market: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Subprime lending partly mandated by law in the US, to the extent lenders had to grant % of loans to people below average income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Home buying often subsidized with tax deductions (Spain)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Publicly owned main lenders (Spanish “Cajas”)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592075E-0A8B-4D9A-B920-4BE60A0EB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6. </a:t>
            </a:r>
            <a:r>
              <a:rPr lang="en-US" altLang="en-US" dirty="0"/>
              <a:t>A case on regulation: </a:t>
            </a:r>
            <a:br>
              <a:rPr lang="en-US" altLang="en-US" dirty="0"/>
            </a:br>
            <a:r>
              <a:rPr lang="en-US" altLang="en-US" dirty="0"/>
              <a:t>Stores’ opening hours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563DA9-6185-41EB-A75D-BC1A7E57B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Possible market failures</a:t>
            </a:r>
          </a:p>
          <a:p>
            <a:pPr lvl="1" eaLnBrk="1" hangingPunct="1"/>
            <a:r>
              <a:rPr lang="en-US" altLang="en-US"/>
              <a:t>Externalities?</a:t>
            </a:r>
          </a:p>
          <a:p>
            <a:pPr lvl="1" eaLnBrk="1" hangingPunct="1"/>
            <a:r>
              <a:rPr lang="en-US" altLang="en-US"/>
              <a:t>Monopoly?</a:t>
            </a:r>
          </a:p>
          <a:p>
            <a:pPr lvl="1" eaLnBrk="1" hangingPunct="1"/>
            <a:r>
              <a:rPr lang="en-US" altLang="en-US"/>
              <a:t>Public goods?</a:t>
            </a:r>
          </a:p>
          <a:p>
            <a:pPr lvl="1" eaLnBrk="1" hangingPunct="1"/>
            <a:r>
              <a:rPr lang="en-US" altLang="en-US"/>
              <a:t>Rationality?</a:t>
            </a:r>
          </a:p>
          <a:p>
            <a:pPr eaLnBrk="1" hangingPunct="1"/>
            <a:r>
              <a:rPr lang="en-US" altLang="en-US"/>
              <a:t>Possible political failures</a:t>
            </a:r>
          </a:p>
          <a:p>
            <a:pPr lvl="1" eaLnBrk="1" hangingPunct="1"/>
            <a:r>
              <a:rPr lang="en-US" altLang="en-US"/>
              <a:t>Preferences’ transmission?</a:t>
            </a:r>
          </a:p>
          <a:p>
            <a:pPr lvl="1" eaLnBrk="1" hangingPunct="1"/>
            <a:r>
              <a:rPr lang="en-US" altLang="en-US"/>
              <a:t>Regulatory capture? </a:t>
            </a:r>
          </a:p>
          <a:p>
            <a:pPr lvl="1" eaLnBrk="1" hangingPunct="1"/>
            <a:r>
              <a:rPr lang="en-US" altLang="en-US"/>
              <a:t>Who benefits?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A91413A-1CEA-43CD-B15E-54F86F3CBB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Arial Narrow" panose="020B0606020202030204" pitchFamily="34" charset="0"/>
              </a:rPr>
              <a:t>Bonus track:</a:t>
            </a:r>
            <a:br>
              <a:rPr lang="en-US" altLang="en-US" sz="4400" dirty="0">
                <a:latin typeface="Arial Narrow" panose="020B0606020202030204" pitchFamily="34" charset="0"/>
              </a:rPr>
            </a:br>
            <a:r>
              <a:rPr lang="en-US" altLang="en-US" sz="3600" dirty="0">
                <a:latin typeface="Arial Narrow" panose="020B0606020202030204" pitchFamily="34" charset="0"/>
              </a:rPr>
              <a:t>Applying insights from previous topics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C49A8073-AD6D-429C-AEED-53EEA512BB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305800" cy="4191000"/>
          </a:xfrm>
        </p:spPr>
        <p:txBody>
          <a:bodyPr/>
          <a:lstStyle/>
          <a:p>
            <a:pPr eaLnBrk="1" hangingPunct="1"/>
            <a:r>
              <a:rPr lang="en-US" altLang="en-US" sz="2400"/>
              <a:t>We have seen</a:t>
            </a:r>
          </a:p>
          <a:p>
            <a:pPr lvl="1" eaLnBrk="1" hangingPunct="1"/>
            <a:r>
              <a:rPr lang="en-US" altLang="en-US" sz="2000"/>
              <a:t>Bounded rationality: e.g., limited “steps of reasoning”</a:t>
            </a:r>
          </a:p>
          <a:p>
            <a:pPr lvl="1" eaLnBrk="1" hangingPunct="1"/>
            <a:r>
              <a:rPr lang="en-US" altLang="en-US" sz="2000"/>
              <a:t>Role of emotions: e.g., voluntary cooperation, strong reciprocity overcoming collective action </a:t>
            </a:r>
          </a:p>
          <a:p>
            <a:pPr lvl="1" eaLnBrk="1" hangingPunct="1"/>
            <a:r>
              <a:rPr lang="en-US" altLang="en-US" sz="2000"/>
              <a:t>Herding behavior: does it influence social change?</a:t>
            </a:r>
          </a:p>
          <a:p>
            <a:pPr eaLnBrk="1" hangingPunct="1"/>
            <a:r>
              <a:rPr lang="en-US" altLang="en-US" sz="2400"/>
              <a:t>Do we define fairness in </a:t>
            </a:r>
            <a:r>
              <a:rPr lang="en-US" altLang="en-US" sz="2400" i="1"/>
              <a:t>equal</a:t>
            </a:r>
            <a:r>
              <a:rPr lang="en-US" altLang="en-US" sz="2400"/>
              <a:t> or in </a:t>
            </a:r>
            <a:r>
              <a:rPr lang="en-US" altLang="en-US" sz="2400" i="1"/>
              <a:t>proportional</a:t>
            </a:r>
            <a:r>
              <a:rPr lang="en-US" altLang="en-US" sz="2400"/>
              <a:t> terms? </a:t>
            </a:r>
          </a:p>
          <a:p>
            <a:pPr lvl="1" eaLnBrk="1" hangingPunct="1"/>
            <a:r>
              <a:rPr lang="en-US" altLang="en-US" sz="2000"/>
              <a:t>Correlates with economists’ normative (what to do) and positive (how things are) positions (see Randazo &amp; Haidt’s clipping, next)</a:t>
            </a:r>
          </a:p>
          <a:p>
            <a:pPr eaLnBrk="1" hangingPunct="1"/>
            <a:r>
              <a:rPr lang="en-US" altLang="en-US" sz="2400"/>
              <a:t>Role of culture, values and beliefs in society? </a:t>
            </a:r>
            <a:endParaRPr lang="en-US" altLang="en-US" sz="2000"/>
          </a:p>
          <a:p>
            <a:pPr lvl="1" eaLnBrk="1" hangingPunct="1"/>
            <a:r>
              <a:rPr lang="en-US" altLang="en-US" sz="2000"/>
              <a:t>Possibilities of markets and institutional reform such as, e.g., labor market liberalization, stronger competition in politics</a:t>
            </a:r>
          </a:p>
          <a:p>
            <a:pPr lvl="1" eaLnBrk="1" hangingPunct="1"/>
            <a:r>
              <a:rPr lang="en-US" altLang="en-US" sz="2000"/>
              <a:t>Cultures and values, a hard constraint, at least in the short term?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5BD4D32-F61C-423F-834E-FA05B9994D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Example: Demonstrations 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C21E7CE4-CC99-41F2-8A94-5CE2137684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000"/>
              <a:t>Cognitive patterns (from Topic 1) </a:t>
            </a:r>
          </a:p>
          <a:p>
            <a:pPr lvl="1" eaLnBrk="1" hangingPunct="1"/>
            <a:r>
              <a:rPr lang="en-US" altLang="en-US" sz="1800"/>
              <a:t>Herding? </a:t>
            </a:r>
          </a:p>
          <a:p>
            <a:pPr lvl="1" eaLnBrk="1" hangingPunct="1"/>
            <a:r>
              <a:rPr lang="en-US" altLang="en-US" sz="1800"/>
              <a:t>Perception of the mass as the majority? </a:t>
            </a:r>
          </a:p>
          <a:p>
            <a:pPr lvl="1" eaLnBrk="1" hangingPunct="1"/>
            <a:r>
              <a:rPr lang="en-US" altLang="en-US" sz="1800"/>
              <a:t>Do we have a worse perception if demonstrators are “from the other side”?</a:t>
            </a:r>
          </a:p>
          <a:p>
            <a:pPr eaLnBrk="1" hangingPunct="1"/>
            <a:r>
              <a:rPr lang="en-US" altLang="en-US" sz="2000"/>
              <a:t>Do they cause external effects? In politics? </a:t>
            </a:r>
          </a:p>
          <a:p>
            <a:pPr lvl="1" eaLnBrk="1" hangingPunct="1"/>
            <a:r>
              <a:rPr lang="en-US" altLang="en-US" sz="1800"/>
              <a:t>Are they positive? How are they taken on board? Subsidies?</a:t>
            </a:r>
          </a:p>
          <a:p>
            <a:pPr lvl="1" eaLnBrk="1" hangingPunct="1"/>
            <a:r>
              <a:rPr lang="en-US" altLang="en-US" sz="1800"/>
              <a:t>Are they negative? How are they taken on board? Responsibility?</a:t>
            </a:r>
          </a:p>
          <a:p>
            <a:pPr eaLnBrk="1" hangingPunct="1"/>
            <a:r>
              <a:rPr lang="en-US" altLang="en-US" sz="2000"/>
              <a:t>Competition: </a:t>
            </a:r>
          </a:p>
          <a:p>
            <a:pPr lvl="1" eaLnBrk="1" hangingPunct="1"/>
            <a:r>
              <a:rPr lang="en-US" altLang="en-US" sz="1800"/>
              <a:t>Do they reduce entry barriers? Do they strengthen minorities?</a:t>
            </a:r>
          </a:p>
          <a:p>
            <a:pPr eaLnBrk="1" hangingPunct="1"/>
            <a:r>
              <a:rPr lang="en-US" altLang="en-US" sz="2000"/>
              <a:t>Regulation: Why so different from one country to another?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79EE37C8-1B99-4092-BB7F-0C4F4F3434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Note that the following slides in this PPT are not discussed in EOM/EIM courses at UPF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F164120D-E26C-42A9-8894-AAB992997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88FEFB0-991F-4C20-9B88-09BC5A63F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Organization as solution to economic problem:  The nature of the firm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1B7FF6B-9762-4DF2-9BD4-4D71A1C1B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Why do organizations (firms) exist?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Minimization of transaction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There are not market failures but business opportunities—e.g. Carmax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Other ‘explanations’ do not explain—e.g., economies of scale can be contracted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example: trucking: intermediaries reach economies of scale and network, specially with respect to returns, but they contract in the market with owner-operator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 within-firm exchanges also suffer transaction costs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…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DD3529E-BD9F-48AA-A54C-E36FC0FC5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Transaction costs are present in both organizations and markets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E9B120C-F51A-4F3B-B2B3-D47C050C8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400"/>
              <a:t>A familiar example: </a:t>
            </a:r>
          </a:p>
          <a:p>
            <a:pPr lvl="1" eaLnBrk="1" hangingPunct="1"/>
            <a:r>
              <a:rPr lang="en-US" altLang="en-US" sz="2000"/>
              <a:t>Babysitting by older child or by hired person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/>
              <a:t>different exchange (coordination and motivation) costs are present in each solution, but both are positive in both cases </a:t>
            </a:r>
          </a:p>
          <a:p>
            <a:pPr eaLnBrk="1" hangingPunct="1"/>
            <a:r>
              <a:rPr lang="en-US" altLang="en-US" sz="2400"/>
              <a:t>“Make or buy” decisions in a firm: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D7A07831-301F-4ADB-B28F-EE605E1B2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509963"/>
            <a:ext cx="521176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5">
            <a:extLst>
              <a:ext uri="{FF2B5EF4-FFF2-40B4-BE49-F238E27FC236}">
                <a16:creationId xmlns:a16="http://schemas.microsoft.com/office/drawing/2014/main" id="{6E385A7A-3988-4639-B58A-B05B9DB8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482975"/>
            <a:ext cx="2209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Performance and organizational choice:</a:t>
            </a: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For each level of </a:t>
            </a:r>
            <a:r>
              <a:rPr lang="en-US" altLang="en-US" sz="1400" b="1" i="1"/>
              <a:t>x</a:t>
            </a:r>
            <a:r>
              <a:rPr lang="en-US" altLang="en-US" sz="1400" b="1"/>
              <a:t>, firms choose the organizational form that optimizes performance. In principle, only these optimal choices are observed—for instance, vertically integrated units when </a:t>
            </a:r>
            <a:r>
              <a:rPr lang="en-US" altLang="en-US" sz="1400" b="1" i="1"/>
              <a:t>x</a:t>
            </a:r>
            <a:r>
              <a:rPr lang="en-US" altLang="en-US" sz="1400" b="1"/>
              <a:t> &gt; </a:t>
            </a:r>
            <a:r>
              <a:rPr lang="en-US" altLang="en-US" sz="1400" b="1" i="1"/>
              <a:t>xo</a:t>
            </a:r>
            <a:r>
              <a:rPr lang="en-US" altLang="en-US" sz="1400" b="1"/>
              <a:t>.</a:t>
            </a:r>
            <a:r>
              <a:rPr lang="en-US" altLang="en-US" sz="1400"/>
              <a:t> </a:t>
            </a:r>
            <a:endParaRPr lang="es-ES" altLang="en-US" sz="1400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3">
            <a:extLst>
              <a:ext uri="{FF2B5EF4-FFF2-40B4-BE49-F238E27FC236}">
                <a16:creationId xmlns:a16="http://schemas.microsoft.com/office/drawing/2014/main" id="{1C39F5B5-6C72-4F6C-8545-A7515A163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28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Firm A</a:t>
            </a:r>
          </a:p>
        </p:txBody>
      </p:sp>
      <p:sp>
        <p:nvSpPr>
          <p:cNvPr id="106499" name="Line 4">
            <a:extLst>
              <a:ext uri="{FF2B5EF4-FFF2-40B4-BE49-F238E27FC236}">
                <a16:creationId xmlns:a16="http://schemas.microsoft.com/office/drawing/2014/main" id="{49DA1E2C-02D7-442B-8093-07D7A7239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124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0" name="Line 5">
            <a:extLst>
              <a:ext uri="{FF2B5EF4-FFF2-40B4-BE49-F238E27FC236}">
                <a16:creationId xmlns:a16="http://schemas.microsoft.com/office/drawing/2014/main" id="{E63AF006-EF7D-4B25-BDB1-044D41E61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733800"/>
            <a:ext cx="1676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6">
            <a:extLst>
              <a:ext uri="{FF2B5EF4-FFF2-40B4-BE49-F238E27FC236}">
                <a16:creationId xmlns:a16="http://schemas.microsoft.com/office/drawing/2014/main" id="{B2611735-80E6-4F7D-BEA1-9D5D57027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886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7">
            <a:extLst>
              <a:ext uri="{FF2B5EF4-FFF2-40B4-BE49-F238E27FC236}">
                <a16:creationId xmlns:a16="http://schemas.microsoft.com/office/drawing/2014/main" id="{F2E8F3AF-C17A-415C-94BE-8E2EE419F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733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8">
            <a:extLst>
              <a:ext uri="{FF2B5EF4-FFF2-40B4-BE49-F238E27FC236}">
                <a16:creationId xmlns:a16="http://schemas.microsoft.com/office/drawing/2014/main" id="{0EF3C35B-CC54-43DA-AC21-50ECA349E7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9">
            <a:extLst>
              <a:ext uri="{FF2B5EF4-FFF2-40B4-BE49-F238E27FC236}">
                <a16:creationId xmlns:a16="http://schemas.microsoft.com/office/drawing/2014/main" id="{099EA028-599F-42D9-BDCC-CDE3BFE170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4765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10">
            <a:extLst>
              <a:ext uri="{FF2B5EF4-FFF2-40B4-BE49-F238E27FC236}">
                <a16:creationId xmlns:a16="http://schemas.microsoft.com/office/drawing/2014/main" id="{31E3C713-0DF3-4AAD-A72E-AE3518314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810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1">
            <a:extLst>
              <a:ext uri="{FF2B5EF4-FFF2-40B4-BE49-F238E27FC236}">
                <a16:creationId xmlns:a16="http://schemas.microsoft.com/office/drawing/2014/main" id="{5C022730-5AFF-4F11-934C-E499D2CDC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590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2">
            <a:extLst>
              <a:ext uri="{FF2B5EF4-FFF2-40B4-BE49-F238E27FC236}">
                <a16:creationId xmlns:a16="http://schemas.microsoft.com/office/drawing/2014/main" id="{B13C07EA-2725-49C7-80C8-BD55B5B05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581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Line 13">
            <a:extLst>
              <a:ext uri="{FF2B5EF4-FFF2-40B4-BE49-F238E27FC236}">
                <a16:creationId xmlns:a16="http://schemas.microsoft.com/office/drawing/2014/main" id="{66232016-2B0A-4394-B90F-802716543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352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9" name="Line 14">
            <a:extLst>
              <a:ext uri="{FF2B5EF4-FFF2-40B4-BE49-F238E27FC236}">
                <a16:creationId xmlns:a16="http://schemas.microsoft.com/office/drawing/2014/main" id="{E22FB4D6-1C8D-429B-BC9C-D52B444703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8100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0" name="Line 15">
            <a:extLst>
              <a:ext uri="{FF2B5EF4-FFF2-40B4-BE49-F238E27FC236}">
                <a16:creationId xmlns:a16="http://schemas.microsoft.com/office/drawing/2014/main" id="{F125A2C7-BD05-4D74-B244-C20C8BF2B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971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1" name="Line 16">
            <a:extLst>
              <a:ext uri="{FF2B5EF4-FFF2-40B4-BE49-F238E27FC236}">
                <a16:creationId xmlns:a16="http://schemas.microsoft.com/office/drawing/2014/main" id="{F275BB0D-118C-421F-92B1-D7B2491B14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114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2" name="Line 17">
            <a:extLst>
              <a:ext uri="{FF2B5EF4-FFF2-40B4-BE49-F238E27FC236}">
                <a16:creationId xmlns:a16="http://schemas.microsoft.com/office/drawing/2014/main" id="{9CBE178A-F262-4844-BC70-50B584408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10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3" name="Line 18">
            <a:extLst>
              <a:ext uri="{FF2B5EF4-FFF2-40B4-BE49-F238E27FC236}">
                <a16:creationId xmlns:a16="http://schemas.microsoft.com/office/drawing/2014/main" id="{A4C565F6-CDC2-404F-A59E-125B2D8346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2819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4" name="Line 19">
            <a:extLst>
              <a:ext uri="{FF2B5EF4-FFF2-40B4-BE49-F238E27FC236}">
                <a16:creationId xmlns:a16="http://schemas.microsoft.com/office/drawing/2014/main" id="{73B21EAA-846B-4CDB-8D74-0724CAB793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2438400"/>
            <a:ext cx="7620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5" name="Text Box 20">
            <a:extLst>
              <a:ext uri="{FF2B5EF4-FFF2-40B4-BE49-F238E27FC236}">
                <a16:creationId xmlns:a16="http://schemas.microsoft.com/office/drawing/2014/main" id="{56DAA958-1787-4A4C-93BC-322C6999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718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Individual X</a:t>
            </a:r>
          </a:p>
        </p:txBody>
      </p:sp>
      <p:sp>
        <p:nvSpPr>
          <p:cNvPr id="106516" name="Text Box 21">
            <a:extLst>
              <a:ext uri="{FF2B5EF4-FFF2-40B4-BE49-F238E27FC236}">
                <a16:creationId xmlns:a16="http://schemas.microsoft.com/office/drawing/2014/main" id="{5673F1B4-C360-4B29-8A3B-E5BF14DA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38100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Firm B</a:t>
            </a:r>
          </a:p>
        </p:txBody>
      </p:sp>
      <p:sp>
        <p:nvSpPr>
          <p:cNvPr id="106517" name="Text Box 22">
            <a:extLst>
              <a:ext uri="{FF2B5EF4-FFF2-40B4-BE49-F238E27FC236}">
                <a16:creationId xmlns:a16="http://schemas.microsoft.com/office/drawing/2014/main" id="{4A7D8FDE-3DE7-4A04-B339-E413DD26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52688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Manager Z</a:t>
            </a:r>
          </a:p>
        </p:txBody>
      </p:sp>
      <p:sp>
        <p:nvSpPr>
          <p:cNvPr id="106518" name="Text Box 23">
            <a:extLst>
              <a:ext uri="{FF2B5EF4-FFF2-40B4-BE49-F238E27FC236}">
                <a16:creationId xmlns:a16="http://schemas.microsoft.com/office/drawing/2014/main" id="{4B89887E-FB32-487A-BE78-4D9D7323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526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Government</a:t>
            </a:r>
          </a:p>
        </p:txBody>
      </p:sp>
      <p:sp>
        <p:nvSpPr>
          <p:cNvPr id="106519" name="Text Box 24">
            <a:extLst>
              <a:ext uri="{FF2B5EF4-FFF2-40B4-BE49-F238E27FC236}">
                <a16:creationId xmlns:a16="http://schemas.microsoft.com/office/drawing/2014/main" id="{4EF8044F-510A-493A-BF39-20873EA1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Individual Y</a:t>
            </a:r>
          </a:p>
        </p:txBody>
      </p:sp>
      <p:sp>
        <p:nvSpPr>
          <p:cNvPr id="106520" name="Line 25">
            <a:extLst>
              <a:ext uri="{FF2B5EF4-FFF2-40B4-BE49-F238E27FC236}">
                <a16:creationId xmlns:a16="http://schemas.microsoft.com/office/drawing/2014/main" id="{77490E3B-7CB4-4BA6-A125-3069290A7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3434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1" name="Line 26">
            <a:extLst>
              <a:ext uri="{FF2B5EF4-FFF2-40B4-BE49-F238E27FC236}">
                <a16:creationId xmlns:a16="http://schemas.microsoft.com/office/drawing/2014/main" id="{B090CDB8-BB46-445E-A60F-44621B4E1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1910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2" name="Line 27">
            <a:extLst>
              <a:ext uri="{FF2B5EF4-FFF2-40B4-BE49-F238E27FC236}">
                <a16:creationId xmlns:a16="http://schemas.microsoft.com/office/drawing/2014/main" id="{C5CD1C13-8AC7-4B01-AE2B-373AED163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3" name="Line 28">
            <a:extLst>
              <a:ext uri="{FF2B5EF4-FFF2-40B4-BE49-F238E27FC236}">
                <a16:creationId xmlns:a16="http://schemas.microsoft.com/office/drawing/2014/main" id="{15E4FD62-9A1D-4233-8EC5-A8F9B6DA7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819400"/>
            <a:ext cx="228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29">
            <a:extLst>
              <a:ext uri="{FF2B5EF4-FFF2-40B4-BE49-F238E27FC236}">
                <a16:creationId xmlns:a16="http://schemas.microsoft.com/office/drawing/2014/main" id="{A7A358E9-77C9-4A61-91B3-759CB234C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30">
            <a:extLst>
              <a:ext uri="{FF2B5EF4-FFF2-40B4-BE49-F238E27FC236}">
                <a16:creationId xmlns:a16="http://schemas.microsoft.com/office/drawing/2014/main" id="{7A305BBD-C671-4F40-9FFD-F189D939B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2766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31">
            <a:extLst>
              <a:ext uri="{FF2B5EF4-FFF2-40B4-BE49-F238E27FC236}">
                <a16:creationId xmlns:a16="http://schemas.microsoft.com/office/drawing/2014/main" id="{AF7F51DF-7149-40CA-9459-21CB4945EF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4343400"/>
            <a:ext cx="381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32">
            <a:extLst>
              <a:ext uri="{FF2B5EF4-FFF2-40B4-BE49-F238E27FC236}">
                <a16:creationId xmlns:a16="http://schemas.microsoft.com/office/drawing/2014/main" id="{160F1FE3-79A7-47FA-B43B-22984833B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5052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8" name="Line 33">
            <a:extLst>
              <a:ext uri="{FF2B5EF4-FFF2-40B4-BE49-F238E27FC236}">
                <a16:creationId xmlns:a16="http://schemas.microsoft.com/office/drawing/2014/main" id="{075A47C3-97B7-4712-8BD6-4C836C6E2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971800"/>
            <a:ext cx="76200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9" name="Text Box 34">
            <a:extLst>
              <a:ext uri="{FF2B5EF4-FFF2-40B4-BE49-F238E27FC236}">
                <a16:creationId xmlns:a16="http://schemas.microsoft.com/office/drawing/2014/main" id="{87EF1B5A-A511-45A5-86A0-82E3DB48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SzPct val="150000"/>
              <a:buChar char="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♦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3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/>
              <a:t>Individual M</a:t>
            </a:r>
          </a:p>
        </p:txBody>
      </p:sp>
      <p:sp>
        <p:nvSpPr>
          <p:cNvPr id="106530" name="Rectangle 35">
            <a:extLst>
              <a:ext uri="{FF2B5EF4-FFF2-40B4-BE49-F238E27FC236}">
                <a16:creationId xmlns:a16="http://schemas.microsoft.com/office/drawing/2014/main" id="{BDE2CB22-8DA2-4E17-A571-53A4799EE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Firms as nexus of contracts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99E897-9902-43AD-8438-3BAA9D8D8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 the nature of the economic problem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DA2B53-8F8F-41E7-8C32-F8D2A9500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Reach specialization advantages (Smith’s “division of labor”)</a:t>
            </a:r>
          </a:p>
          <a:p>
            <a:pPr lvl="1" eaLnBrk="1" hangingPunct="1"/>
            <a:r>
              <a:rPr lang="en-US" altLang="en-US"/>
              <a:t>Comparative advantage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higher productivity</a:t>
            </a:r>
          </a:p>
          <a:p>
            <a:pPr lvl="2" eaLnBrk="1" hangingPunct="1"/>
            <a:r>
              <a:rPr lang="en-US" altLang="en-US"/>
              <a:t>Origin: previous investment</a:t>
            </a:r>
          </a:p>
          <a:p>
            <a:pPr lvl="2" eaLnBrk="1" hangingPunct="1"/>
            <a:r>
              <a:rPr lang="en-US" altLang="en-US"/>
              <a:t>Ambiguity of purpose: e.g., mafia</a:t>
            </a:r>
          </a:p>
          <a:p>
            <a:pPr eaLnBrk="1" hangingPunct="1"/>
            <a:r>
              <a:rPr lang="en-US" altLang="en-US"/>
              <a:t>Obstacle: “transaction” (i.e., exchange) costs</a:t>
            </a:r>
          </a:p>
          <a:p>
            <a:pPr lvl="1" eaLnBrk="1" hangingPunct="1"/>
            <a:r>
              <a:rPr lang="en-US" altLang="en-US"/>
              <a:t>Coordination </a:t>
            </a:r>
            <a:r>
              <a:rPr lang="en-US" altLang="en-US">
                <a:sym typeface="Wingdings" panose="05000000000000000000" pitchFamily="2" charset="2"/>
              </a:rPr>
              <a:t> information</a:t>
            </a:r>
            <a:endParaRPr lang="en-US" altLang="en-US"/>
          </a:p>
          <a:p>
            <a:pPr lvl="1" eaLnBrk="1" hangingPunct="1"/>
            <a:r>
              <a:rPr lang="en-US" altLang="en-US"/>
              <a:t>Incentive alignment </a:t>
            </a:r>
            <a:r>
              <a:rPr lang="en-US" altLang="en-US">
                <a:sym typeface="Wingdings" panose="05000000000000000000" pitchFamily="2" charset="2"/>
              </a:rPr>
              <a:t> information asymmetry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3BF0E50-F9F7-48CD-827A-7A6C1C266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Firms as nexus of contracts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C4FDE36-D90F-498A-886F-6FB91D672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lvl="1" eaLnBrk="1" hangingPunct="1"/>
            <a:r>
              <a:rPr lang="en-US" altLang="en-US"/>
              <a:t>Nexus, legal fiction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Reduce cost of transacting</a:t>
            </a:r>
          </a:p>
          <a:p>
            <a:pPr lvl="1" eaLnBrk="1" hangingPunct="1"/>
            <a:r>
              <a:rPr lang="en-US" altLang="en-US"/>
              <a:t>Contracts or hierarchies?</a:t>
            </a:r>
          </a:p>
          <a:p>
            <a:pPr lvl="2" eaLnBrk="1" hangingPunct="1"/>
            <a:r>
              <a:rPr lang="en-US" altLang="en-US"/>
              <a:t>True: Many contracts in the firm are relational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endParaRPr lang="en-US" altLang="en-US"/>
          </a:p>
          <a:p>
            <a:pPr lvl="3" eaLnBrk="1" hangingPunct="1"/>
            <a:r>
              <a:rPr lang="en-US" altLang="en-US" sz="1800"/>
              <a:t>they define “hierarchies”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/>
              <a:t>resources allocated by command, not by agreement</a:t>
            </a:r>
          </a:p>
          <a:p>
            <a:pPr lvl="2" eaLnBrk="1" hangingPunct="1"/>
            <a:r>
              <a:rPr lang="en-US" altLang="en-US"/>
              <a:t>But these contracts are voluntary, defining such hierarchical structures </a:t>
            </a:r>
          </a:p>
          <a:p>
            <a:pPr lvl="3" eaLnBrk="1" hangingPunct="1"/>
            <a:r>
              <a:rPr lang="en-US" altLang="en-US" sz="1800"/>
              <a:t>Hierarchy = ex ante voluntary allocation of rights asymmetrically </a:t>
            </a:r>
            <a:r>
              <a:rPr lang="en-US" altLang="en-US" sz="1800">
                <a:sym typeface="Wingdings" panose="05000000000000000000" pitchFamily="2" charset="2"/>
              </a:rPr>
              <a:t>to create a private legal order</a:t>
            </a:r>
            <a:r>
              <a:rPr lang="en-US" altLang="en-US" sz="1800"/>
              <a:t> in which to complete &amp; enforce contracts ex post</a:t>
            </a:r>
          </a:p>
          <a:p>
            <a:pPr lvl="2" eaLnBrk="1" hangingPunct="1"/>
            <a:r>
              <a:rPr lang="en-US" altLang="en-US"/>
              <a:t>Examples:</a:t>
            </a:r>
          </a:p>
          <a:p>
            <a:pPr lvl="3" eaLnBrk="1" hangingPunct="1"/>
            <a:r>
              <a:rPr lang="en-US" altLang="en-US" sz="1800"/>
              <a:t>labor contract</a:t>
            </a:r>
          </a:p>
          <a:p>
            <a:pPr lvl="3" eaLnBrk="1" hangingPunct="1"/>
            <a:r>
              <a:rPr lang="en-US" altLang="en-US" sz="1800"/>
              <a:t>franchising  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83A7D6A-D5B4-403E-861A-C6308655E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Objectives of the firm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FE9F557-6FD1-4693-A5E8-B2553F40D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Individuals have objectives—firms do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Firms (as well as markets) just “behave” as a consequence of individual decisions pursuing these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They reach equilibriums, more like markets than individuals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Profit maximization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Also an abstraction, an analytical tool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Profit maximization as a competitive constraint, not an objective</a:t>
            </a:r>
            <a:r>
              <a:rPr lang="en-US" altLang="en-US" sz="2000">
                <a:sym typeface="Wingdings" panose="05000000000000000000" pitchFamily="2" charset="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Competition </a:t>
            </a:r>
            <a:r>
              <a:rPr lang="en-US" altLang="en-US" sz="1800">
                <a:sym typeface="Wingdings" panose="05000000000000000000" pitchFamily="2" charset="2"/>
              </a:rPr>
              <a:t> only firms with adaptive decisions will prosper and survive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Competition also in political market (e.g. subsidies)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Consequences for strategic management: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normative: what “the firm” should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positive: why the firm is behaving in a certain way?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Are firms “rational”?  Do they commit suicide?  Why? 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5F81554-4AB7-44E2-A781-9197FD3F5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Boundaries of the firm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DD52E4E-6523-46E7-BE71-146505C05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concept of “boundary” in firms and markets</a:t>
            </a:r>
          </a:p>
          <a:p>
            <a:pPr lvl="1" eaLnBrk="1" hangingPunct="1"/>
            <a:r>
              <a:rPr lang="en-US" altLang="en-US" sz="2000"/>
              <a:t>Market’s boundaries? </a:t>
            </a:r>
            <a:r>
              <a:rPr lang="en-US" altLang="en-US" sz="2000">
                <a:sym typeface="Wingdings" panose="05000000000000000000" pitchFamily="2" charset="2"/>
              </a:rPr>
              <a:t></a:t>
            </a:r>
            <a:r>
              <a:rPr lang="en-US" altLang="en-US" sz="2000"/>
              <a:t> 	Useful to study the economy</a:t>
            </a:r>
          </a:p>
          <a:p>
            <a:pPr lvl="1" eaLnBrk="1" hangingPunct="1"/>
            <a:r>
              <a:rPr lang="en-US" altLang="en-US" sz="2000"/>
              <a:t>Firm’s boundaries?     </a:t>
            </a:r>
            <a:r>
              <a:rPr lang="en-US" altLang="en-US" sz="2000">
                <a:sym typeface="Wingdings" panose="05000000000000000000" pitchFamily="2" charset="2"/>
              </a:rPr>
              <a:t></a:t>
            </a:r>
            <a:r>
              <a:rPr lang="en-US" altLang="en-US" sz="2000"/>
              <a:t> 	Useful to study the market</a:t>
            </a:r>
          </a:p>
          <a:p>
            <a:pPr eaLnBrk="1" hangingPunct="1"/>
            <a:r>
              <a:rPr lang="en-US" altLang="en-US" sz="2400"/>
              <a:t>Cases</a:t>
            </a:r>
          </a:p>
          <a:p>
            <a:pPr lvl="1" eaLnBrk="1" hangingPunct="1"/>
            <a:r>
              <a:rPr lang="en-US" altLang="en-US" sz="2000"/>
              <a:t>McDonald’s</a:t>
            </a:r>
          </a:p>
          <a:p>
            <a:pPr lvl="1" eaLnBrk="1" hangingPunct="1"/>
            <a:r>
              <a:rPr lang="en-US" altLang="en-US" sz="2000"/>
              <a:t>Trucking &amp; construction</a:t>
            </a:r>
          </a:p>
          <a:p>
            <a:pPr lvl="1" eaLnBrk="1" hangingPunct="1"/>
            <a:r>
              <a:rPr lang="en-US" altLang="en-US" sz="2000"/>
              <a:t>Resale price maintenance</a:t>
            </a:r>
          </a:p>
          <a:p>
            <a:pPr lvl="1" eaLnBrk="1" hangingPunct="1"/>
            <a:r>
              <a:rPr lang="en-US" altLang="en-US" sz="2000"/>
              <a:t>‘Pampered for free’: </a:t>
            </a:r>
          </a:p>
          <a:p>
            <a:pPr lvl="2" eaLnBrk="1" hangingPunct="1"/>
            <a:r>
              <a:rPr lang="en-US" altLang="en-US" sz="1800"/>
              <a:t>Firms are not necessarily the relevant competitive unit for competition policy? (see below)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4B094C1-0B1F-4DD5-9716-3557E6D19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Pampered for free</a:t>
            </a:r>
          </a:p>
        </p:txBody>
      </p:sp>
      <p:grpSp>
        <p:nvGrpSpPr>
          <p:cNvPr id="114691" name="Group 7">
            <a:extLst>
              <a:ext uri="{FF2B5EF4-FFF2-40B4-BE49-F238E27FC236}">
                <a16:creationId xmlns:a16="http://schemas.microsoft.com/office/drawing/2014/main" id="{3FA1F882-355C-4EC5-BCE9-F12B9A56053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43000"/>
            <a:ext cx="7454900" cy="5060950"/>
            <a:chOff x="528" y="720"/>
            <a:chExt cx="4696" cy="3188"/>
          </a:xfrm>
        </p:grpSpPr>
        <p:pic>
          <p:nvPicPr>
            <p:cNvPr id="114692" name="Picture 4">
              <a:extLst>
                <a:ext uri="{FF2B5EF4-FFF2-40B4-BE49-F238E27FC236}">
                  <a16:creationId xmlns:a16="http://schemas.microsoft.com/office/drawing/2014/main" id="{CB283999-03C3-40D4-81F0-28752EDD9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20"/>
              <a:ext cx="4696" cy="3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3" name="Text Box 6">
              <a:extLst>
                <a:ext uri="{FF2B5EF4-FFF2-40B4-BE49-F238E27FC236}">
                  <a16:creationId xmlns:a16="http://schemas.microsoft.com/office/drawing/2014/main" id="{EC5996B5-B997-437A-AC5D-EBB2F6DCA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112"/>
              <a:ext cx="2832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SzPct val="150000"/>
                <a:buChar char="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♦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35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RETAILERS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133C6CD-3CE5-4726-808B-54B648C99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“Market” = Price System + Market institutions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38C4BE1-12F0-4CA6-A2EF-92536E0C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Price system = Microeconomic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Calculating machine </a:t>
            </a:r>
            <a:r>
              <a:rPr lang="en-US" altLang="en-US">
                <a:sym typeface="Wingdings" panose="05000000000000000000" pitchFamily="2" charset="2"/>
              </a:rPr>
              <a:t> allocation of resources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Prices have nice properties as signals: minimal, selective &amp; relevant information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Information has to be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Market institutions, at least: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Property rights, both allocation &amp; enforcement </a:t>
            </a:r>
            <a:r>
              <a:rPr lang="en-US" altLang="en-US">
                <a:sym typeface="Wingdings" panose="05000000000000000000" pitchFamily="2" charset="2"/>
              </a:rPr>
              <a:t> incentives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Law &amp; independent judiciary </a:t>
            </a:r>
            <a:r>
              <a:rPr lang="en-US" altLang="en-US">
                <a:sym typeface="Wingdings" panose="05000000000000000000" pitchFamily="2" charset="2"/>
              </a:rPr>
              <a:t> transaction costs</a:t>
            </a: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ción en blanco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CC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FFFFCC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14395</TotalTime>
  <Words>5818</Words>
  <Application>Microsoft Office PowerPoint</Application>
  <PresentationFormat>Presentació en pantalla (4:3)</PresentationFormat>
  <Paragraphs>789</Paragraphs>
  <Slides>83</Slides>
  <Notes>64</Notes>
  <HiddenSlides>37</HiddenSlides>
  <MMClips>0</MMClips>
  <ScaleCrop>false</ScaleCrop>
  <HeadingPairs>
    <vt:vector size="8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83</vt:i4>
      </vt:variant>
    </vt:vector>
  </HeadingPairs>
  <TitlesOfParts>
    <vt:vector size="91" baseType="lpstr">
      <vt:lpstr>Arial</vt:lpstr>
      <vt:lpstr>Arial Narrow</vt:lpstr>
      <vt:lpstr>Arial-BoldMT</vt:lpstr>
      <vt:lpstr>Calibri</vt:lpstr>
      <vt:lpstr>Times New Roman</vt:lpstr>
      <vt:lpstr>Wingdings</vt:lpstr>
      <vt:lpstr>Presentación en blanco</vt:lpstr>
      <vt:lpstr>Acrobat Document</vt:lpstr>
      <vt:lpstr>Contents</vt:lpstr>
      <vt:lpstr>Markets &amp; Politics </vt:lpstr>
      <vt:lpstr>Specialization &amp; Exchange through Markets &amp; Politics </vt:lpstr>
      <vt:lpstr>Markets &amp; politics</vt:lpstr>
      <vt:lpstr>Objectives</vt:lpstr>
      <vt:lpstr>Introduction: What’s the economic problem in Robinson Crusoe’s story?   </vt:lpstr>
      <vt:lpstr>Markets and politics:  The role of information</vt:lpstr>
      <vt:lpstr>On the nature of the economic problem </vt:lpstr>
      <vt:lpstr>“Market” = Price System + Market institutions</vt:lpstr>
      <vt:lpstr>Promises as objects of exchange  Information asymmetry  cheating How to cope with it? </vt:lpstr>
      <vt:lpstr>Examples for discussion:  How does people decide on…?</vt:lpstr>
      <vt:lpstr>Presentació del PowerPoint</vt:lpstr>
      <vt:lpstr>Example: Life expectancy, shorter in the USA than in Spain</vt:lpstr>
      <vt:lpstr>Why is life expectancy shorter in a richer country such as the USA than in Spain?</vt:lpstr>
      <vt:lpstr>Example: Life expectancy, shorter in the USA than in Spain</vt:lpstr>
      <vt:lpstr>A sample of decisions affecting life expectancy</vt:lpstr>
      <vt:lpstr>Three questions to cover next</vt:lpstr>
      <vt:lpstr>Question 1:  How do markets &amp; politics work? </vt:lpstr>
      <vt:lpstr>How  do we decide through markets &amp; politics?</vt:lpstr>
      <vt:lpstr>Robbins, Smith, Hayek and Coase on the economic problem</vt:lpstr>
      <vt:lpstr>Hayek 1945</vt:lpstr>
      <vt:lpstr>Examples of Hayek’s types of info: (1) Soviet economy differential performance</vt:lpstr>
      <vt:lpstr>Examples of Hayek’45 types of info: (2) On “particular circumstances” RE covid fever</vt:lpstr>
      <vt:lpstr>(3) Examples of Hayek’45 types of info: ‘Scientific’, easy-to-aggregate information</vt:lpstr>
      <vt:lpstr>Coase 1960</vt:lpstr>
      <vt:lpstr>Question 2:  Are there systematic “failures” in markets &amp; politics? </vt:lpstr>
      <vt:lpstr>2. Types of “failures” in both  markets &amp; politics:  both “fail” in reaching their optimizing goals</vt:lpstr>
      <vt:lpstr>Market “failures”</vt:lpstr>
      <vt:lpstr>Market “failures”</vt:lpstr>
      <vt:lpstr>Market “failures”</vt:lpstr>
      <vt:lpstr>Market and political “failures”</vt:lpstr>
      <vt:lpstr>Market and political “failures”</vt:lpstr>
      <vt:lpstr>Market and political “failures”</vt:lpstr>
      <vt:lpstr>Ex. of failures in markets &amp; politics (in green: topic on institutions)</vt:lpstr>
      <vt:lpstr>Failures in individual rationality</vt:lpstr>
      <vt:lpstr>More on political failures</vt:lpstr>
      <vt:lpstr>Externalities Individual optimum ≠ collective optimum</vt:lpstr>
      <vt:lpstr>Examples of externalities &amp; public goods</vt:lpstr>
      <vt:lpstr>The Coase ‘Theorem’</vt:lpstr>
      <vt:lpstr>Example: Noisy firm and neighbor</vt:lpstr>
      <vt:lpstr>Widespread problem E.g., “Murdered for eating popcorn while watching ‘Black Swan’” (Riga, Feb. 22, 2011)</vt:lpstr>
      <vt:lpstr>Analysis of the Riga crime</vt:lpstr>
      <vt:lpstr>Why does it fail? Landowners vs. mountain bikers</vt:lpstr>
      <vt:lpstr>Transaction costs &amp; property rights</vt:lpstr>
      <vt:lpstr>Why important?</vt:lpstr>
      <vt:lpstr>Externalities are reciprocal</vt:lpstr>
      <vt:lpstr>Reciprocity in externalities</vt:lpstr>
      <vt:lpstr>Sources of transaction costs</vt:lpstr>
      <vt:lpstr>Some numbers on Catalan Water</vt:lpstr>
      <vt:lpstr>Classic solutions to different ‘externalities’:  (a) “The Fable of the Bees”</vt:lpstr>
      <vt:lpstr>(b) “The Lighthouse in Economics”</vt:lpstr>
      <vt:lpstr>(c) The “Tragedy of the Commons”</vt:lpstr>
      <vt:lpstr>Poaching wildlife</vt:lpstr>
      <vt:lpstr>(d) Allocation of liability “If you run over a wild boar, you’re guilty” (El País, Feb 13, 2014)</vt:lpstr>
      <vt:lpstr>(d) Allocation of liability</vt:lpstr>
      <vt:lpstr>“Anticommons”</vt:lpstr>
      <vt:lpstr>Summing up lessons from Coase</vt:lpstr>
      <vt:lpstr>Question 3: How do markets &amp; politics interact?</vt:lpstr>
      <vt:lpstr>3. Interacting &amp; evaluating markets &amp; politics</vt:lpstr>
      <vt:lpstr>Can we learn from markets to make politics more efficient? More exs.:</vt:lpstr>
      <vt:lpstr>How do we value markets and politics?</vt:lpstr>
      <vt:lpstr>Markets &amp; politics as alternative solutions</vt:lpstr>
      <vt:lpstr>Comparing Markets &amp; Politics</vt:lpstr>
      <vt:lpstr>Managing information asymmetry in markets &amp; politics. Cases:</vt:lpstr>
      <vt:lpstr>Presentació del PowerPoint</vt:lpstr>
      <vt:lpstr>On the price of electricity</vt:lpstr>
      <vt:lpstr>3. Taxes on houses</vt:lpstr>
      <vt:lpstr>Taxes and home transactions</vt:lpstr>
      <vt:lpstr>Presentació del PowerPoint</vt:lpstr>
      <vt:lpstr>4. Covid-19 case (Feb. 2020)</vt:lpstr>
      <vt:lpstr>4. Covid-19 market and political failures</vt:lpstr>
      <vt:lpstr>5. Disentangling market &amp; political failure: the 2008 Crisis</vt:lpstr>
      <vt:lpstr>6. A case on regulation:  Stores’ opening hours</vt:lpstr>
      <vt:lpstr>Bonus track: Applying insights from previous topics</vt:lpstr>
      <vt:lpstr>Example: Demonstrations </vt:lpstr>
      <vt:lpstr>Note that the following slides in this PPT are not discussed in EOM/EIM courses at UPF</vt:lpstr>
      <vt:lpstr>Organization as solution to economic problem:  The nature of the firm</vt:lpstr>
      <vt:lpstr>Transaction costs are present in both organizations and markets</vt:lpstr>
      <vt:lpstr>Firms as nexus of contracts</vt:lpstr>
      <vt:lpstr>Firms as nexus of contracts</vt:lpstr>
      <vt:lpstr>Objectives of the firm</vt:lpstr>
      <vt:lpstr>Boundaries of the firm</vt:lpstr>
      <vt:lpstr>Pampered for free</vt:lpstr>
    </vt:vector>
  </TitlesOfParts>
  <Company>UPF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Markets &amp; Politics</dc:title>
  <dc:creator>Benito Arruñada</dc:creator>
  <cp:lastModifiedBy>u15837</cp:lastModifiedBy>
  <cp:revision>271</cp:revision>
  <cp:lastPrinted>2022-02-08T11:59:40Z</cp:lastPrinted>
  <dcterms:created xsi:type="dcterms:W3CDTF">2006-01-22T11:51:19Z</dcterms:created>
  <dcterms:modified xsi:type="dcterms:W3CDTF">2024-02-19T13:38:53Z</dcterms:modified>
</cp:coreProperties>
</file>