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72"/>
  </p:notesMasterIdLst>
  <p:handoutMasterIdLst>
    <p:handoutMasterId r:id="rId73"/>
  </p:handoutMasterIdLst>
  <p:sldIdLst>
    <p:sldId id="601" r:id="rId2"/>
    <p:sldId id="592" r:id="rId3"/>
    <p:sldId id="603" r:id="rId4"/>
    <p:sldId id="511" r:id="rId5"/>
    <p:sldId id="593" r:id="rId6"/>
    <p:sldId id="535" r:id="rId7"/>
    <p:sldId id="539" r:id="rId8"/>
    <p:sldId id="542" r:id="rId9"/>
    <p:sldId id="521" r:id="rId10"/>
    <p:sldId id="525" r:id="rId11"/>
    <p:sldId id="608" r:id="rId12"/>
    <p:sldId id="540" r:id="rId13"/>
    <p:sldId id="522" r:id="rId14"/>
    <p:sldId id="594" r:id="rId15"/>
    <p:sldId id="536" r:id="rId16"/>
    <p:sldId id="513" r:id="rId17"/>
    <p:sldId id="529" r:id="rId18"/>
    <p:sldId id="530" r:id="rId19"/>
    <p:sldId id="531" r:id="rId20"/>
    <p:sldId id="532" r:id="rId21"/>
    <p:sldId id="588" r:id="rId22"/>
    <p:sldId id="516" r:id="rId23"/>
    <p:sldId id="519" r:id="rId24"/>
    <p:sldId id="543" r:id="rId25"/>
    <p:sldId id="600" r:id="rId26"/>
    <p:sldId id="550" r:id="rId27"/>
    <p:sldId id="591" r:id="rId28"/>
    <p:sldId id="604" r:id="rId29"/>
    <p:sldId id="607" r:id="rId30"/>
    <p:sldId id="582" r:id="rId31"/>
    <p:sldId id="610" r:id="rId32"/>
    <p:sldId id="583" r:id="rId33"/>
    <p:sldId id="584" r:id="rId34"/>
    <p:sldId id="585" r:id="rId35"/>
    <p:sldId id="586" r:id="rId36"/>
    <p:sldId id="510" r:id="rId37"/>
    <p:sldId id="544" r:id="rId38"/>
    <p:sldId id="595" r:id="rId39"/>
    <p:sldId id="553" r:id="rId40"/>
    <p:sldId id="554" r:id="rId41"/>
    <p:sldId id="533" r:id="rId42"/>
    <p:sldId id="609" r:id="rId43"/>
    <p:sldId id="587" r:id="rId44"/>
    <p:sldId id="606" r:id="rId45"/>
    <p:sldId id="548" r:id="rId46"/>
    <p:sldId id="549" r:id="rId47"/>
    <p:sldId id="566" r:id="rId48"/>
    <p:sldId id="579" r:id="rId49"/>
    <p:sldId id="551" r:id="rId50"/>
    <p:sldId id="306" r:id="rId51"/>
    <p:sldId id="307" r:id="rId52"/>
    <p:sldId id="590" r:id="rId53"/>
    <p:sldId id="520" r:id="rId54"/>
    <p:sldId id="504" r:id="rId55"/>
    <p:sldId id="576" r:id="rId56"/>
    <p:sldId id="570" r:id="rId57"/>
    <p:sldId id="571" r:id="rId58"/>
    <p:sldId id="572" r:id="rId59"/>
    <p:sldId id="573" r:id="rId60"/>
    <p:sldId id="574" r:id="rId61"/>
    <p:sldId id="575" r:id="rId62"/>
    <p:sldId id="605" r:id="rId63"/>
    <p:sldId id="568" r:id="rId64"/>
    <p:sldId id="611" r:id="rId65"/>
    <p:sldId id="612" r:id="rId66"/>
    <p:sldId id="613" r:id="rId67"/>
    <p:sldId id="578" r:id="rId68"/>
    <p:sldId id="501" r:id="rId69"/>
    <p:sldId id="562" r:id="rId70"/>
    <p:sldId id="563" r:id="rId71"/>
  </p:sldIdLst>
  <p:sldSz cx="9144000" cy="6858000" type="screen4x3"/>
  <p:notesSz cx="6791325" cy="9921875"/>
  <p:defaultTextStyle>
    <a:defPPr>
      <a:defRPr lang="es-ES"/>
    </a:defPPr>
    <a:lvl1pPr algn="l" rtl="0" fontAlgn="base">
      <a:spcBef>
        <a:spcPct val="20000"/>
      </a:spcBef>
      <a:spcAft>
        <a:spcPct val="0"/>
      </a:spcAft>
      <a:buClr>
        <a:srgbClr val="CC3300"/>
      </a:buClr>
      <a:buSzPct val="150000"/>
      <a:buChar char="▪"/>
      <a:defRPr sz="2800" kern="1200">
        <a:solidFill>
          <a:schemeClr val="tx1"/>
        </a:solidFill>
        <a:latin typeface="Arial" charset="0"/>
        <a:ea typeface="+mn-ea"/>
        <a:cs typeface="+mn-cs"/>
      </a:defRPr>
    </a:lvl1pPr>
    <a:lvl2pPr marL="457200" algn="l" rtl="0" fontAlgn="base">
      <a:spcBef>
        <a:spcPct val="20000"/>
      </a:spcBef>
      <a:spcAft>
        <a:spcPct val="0"/>
      </a:spcAft>
      <a:buClr>
        <a:srgbClr val="CC3300"/>
      </a:buClr>
      <a:buSzPct val="150000"/>
      <a:buChar char="▪"/>
      <a:defRPr sz="2800" kern="1200">
        <a:solidFill>
          <a:schemeClr val="tx1"/>
        </a:solidFill>
        <a:latin typeface="Arial" charset="0"/>
        <a:ea typeface="+mn-ea"/>
        <a:cs typeface="+mn-cs"/>
      </a:defRPr>
    </a:lvl2pPr>
    <a:lvl3pPr marL="914400" algn="l" rtl="0" fontAlgn="base">
      <a:spcBef>
        <a:spcPct val="20000"/>
      </a:spcBef>
      <a:spcAft>
        <a:spcPct val="0"/>
      </a:spcAft>
      <a:buClr>
        <a:srgbClr val="CC3300"/>
      </a:buClr>
      <a:buSzPct val="150000"/>
      <a:buChar char="▪"/>
      <a:defRPr sz="2800" kern="1200">
        <a:solidFill>
          <a:schemeClr val="tx1"/>
        </a:solidFill>
        <a:latin typeface="Arial" charset="0"/>
        <a:ea typeface="+mn-ea"/>
        <a:cs typeface="+mn-cs"/>
      </a:defRPr>
    </a:lvl3pPr>
    <a:lvl4pPr marL="1371600" algn="l" rtl="0" fontAlgn="base">
      <a:spcBef>
        <a:spcPct val="20000"/>
      </a:spcBef>
      <a:spcAft>
        <a:spcPct val="0"/>
      </a:spcAft>
      <a:buClr>
        <a:srgbClr val="CC3300"/>
      </a:buClr>
      <a:buSzPct val="150000"/>
      <a:buChar char="▪"/>
      <a:defRPr sz="2800" kern="1200">
        <a:solidFill>
          <a:schemeClr val="tx1"/>
        </a:solidFill>
        <a:latin typeface="Arial" charset="0"/>
        <a:ea typeface="+mn-ea"/>
        <a:cs typeface="+mn-cs"/>
      </a:defRPr>
    </a:lvl4pPr>
    <a:lvl5pPr marL="1828800" algn="l" rtl="0" fontAlgn="base">
      <a:spcBef>
        <a:spcPct val="20000"/>
      </a:spcBef>
      <a:spcAft>
        <a:spcPct val="0"/>
      </a:spcAft>
      <a:buClr>
        <a:srgbClr val="CC3300"/>
      </a:buClr>
      <a:buSzPct val="150000"/>
      <a:buChar char="▪"/>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15" userDrawn="1">
          <p15:clr>
            <a:srgbClr val="A4A3A4"/>
          </p15:clr>
        </p15:guide>
        <p15:guide id="2" pos="2047" userDrawn="1">
          <p15:clr>
            <a:srgbClr val="A4A3A4"/>
          </p15:clr>
        </p15:guide>
        <p15:guide id="3" orient="horz" pos="3125" userDrawn="1">
          <p15:clr>
            <a:srgbClr val="A4A3A4"/>
          </p15:clr>
        </p15:guide>
        <p15:guide id="4" pos="21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161" autoAdjust="0"/>
    <p:restoredTop sz="86531" autoAdjust="0"/>
  </p:normalViewPr>
  <p:slideViewPr>
    <p:cSldViewPr>
      <p:cViewPr varScale="1">
        <p:scale>
          <a:sx n="110" d="100"/>
          <a:sy n="110" d="100"/>
        </p:scale>
        <p:origin x="344" y="176"/>
      </p:cViewPr>
      <p:guideLst>
        <p:guide orient="horz" pos="2160"/>
        <p:guide pos="2880"/>
      </p:guideLst>
    </p:cSldViewPr>
  </p:slideViewPr>
  <p:outlineViewPr>
    <p:cViewPr>
      <p:scale>
        <a:sx n="50" d="100"/>
        <a:sy n="50" d="100"/>
      </p:scale>
      <p:origin x="0" y="-59256"/>
    </p:cViewPr>
  </p:outlineViewPr>
  <p:notesTextViewPr>
    <p:cViewPr>
      <p:scale>
        <a:sx n="100" d="100"/>
        <a:sy n="100" d="100"/>
      </p:scale>
      <p:origin x="0" y="0"/>
    </p:cViewPr>
  </p:notesTextViewPr>
  <p:sorterViewPr>
    <p:cViewPr>
      <p:scale>
        <a:sx n="100" d="100"/>
        <a:sy n="100" d="100"/>
      </p:scale>
      <p:origin x="0" y="-12472"/>
    </p:cViewPr>
  </p:sorterViewPr>
  <p:notesViewPr>
    <p:cSldViewPr>
      <p:cViewPr varScale="1">
        <p:scale>
          <a:sx n="68" d="100"/>
          <a:sy n="68" d="100"/>
        </p:scale>
        <p:origin x="-710" y="-77"/>
      </p:cViewPr>
      <p:guideLst>
        <p:guide orient="horz" pos="3015"/>
        <p:guide pos="2047"/>
        <p:guide orient="horz" pos="3125"/>
        <p:guide pos="213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charts/_rels/chart1.xml.rels><?xml version="1.0" encoding="UTF-8" standalone="yes"?>
<Relationships xmlns="http://schemas.openxmlformats.org/package/2006/relationships"><Relationship Id="rId2" Type="http://schemas.openxmlformats.org/officeDocument/2006/relationships/oleObject" Target="file:///C:\Users\Benito%20Arru&#241;ada\Dropbox\Modified%20files\2016%20UIMP%20SCC\Mercado%20hipotecario\Tipos%20de%20interes%20BDE.xls"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dk2" tx1="lt1" bg2="dk1" tx2="lt2" accent1="accent1" accent2="accent2" accent3="accent3" accent4="accent4" accent5="accent5" accent6="accent6" hlink="hlink" folHlink="folHlink"/>
  <c:chart>
    <c:autoTitleDeleted val="1"/>
    <c:plotArea>
      <c:layout/>
      <c:lineChart>
        <c:grouping val="stacked"/>
        <c:varyColors val="0"/>
        <c:ser>
          <c:idx val="1"/>
          <c:order val="0"/>
          <c:tx>
            <c:strRef>
              <c:f>SinMissings!$E$6</c:f>
              <c:strCache>
                <c:ptCount val="1"/>
                <c:pt idx="0">
                  <c:v>Euribor3m</c:v>
                </c:pt>
              </c:strCache>
            </c:strRef>
          </c:tx>
          <c:spPr>
            <a:ln w="66675">
              <a:solidFill>
                <a:srgbClr val="FF0000"/>
              </a:solidFill>
            </a:ln>
          </c:spPr>
          <c:marker>
            <c:symbol val="none"/>
          </c:marker>
          <c:cat>
            <c:numRef>
              <c:f>SinMissings!$C$1792:$C$3396</c:f>
              <c:numCache>
                <c:formatCode>dd\-mmm\-\y\y</c:formatCode>
                <c:ptCount val="1605"/>
                <c:pt idx="0">
                  <c:v>39084</c:v>
                </c:pt>
                <c:pt idx="1">
                  <c:v>39085</c:v>
                </c:pt>
                <c:pt idx="2">
                  <c:v>39086</c:v>
                </c:pt>
                <c:pt idx="3">
                  <c:v>39087</c:v>
                </c:pt>
                <c:pt idx="4">
                  <c:v>39090</c:v>
                </c:pt>
                <c:pt idx="5">
                  <c:v>39091</c:v>
                </c:pt>
                <c:pt idx="6">
                  <c:v>39092</c:v>
                </c:pt>
                <c:pt idx="7">
                  <c:v>39093</c:v>
                </c:pt>
                <c:pt idx="8">
                  <c:v>39094</c:v>
                </c:pt>
                <c:pt idx="9">
                  <c:v>39097</c:v>
                </c:pt>
                <c:pt idx="10">
                  <c:v>39098</c:v>
                </c:pt>
                <c:pt idx="11">
                  <c:v>39099</c:v>
                </c:pt>
                <c:pt idx="12">
                  <c:v>39100</c:v>
                </c:pt>
                <c:pt idx="13">
                  <c:v>39101</c:v>
                </c:pt>
                <c:pt idx="14">
                  <c:v>39104</c:v>
                </c:pt>
                <c:pt idx="15">
                  <c:v>39105</c:v>
                </c:pt>
                <c:pt idx="16">
                  <c:v>39106</c:v>
                </c:pt>
                <c:pt idx="17">
                  <c:v>39107</c:v>
                </c:pt>
                <c:pt idx="18">
                  <c:v>39108</c:v>
                </c:pt>
                <c:pt idx="19">
                  <c:v>39111</c:v>
                </c:pt>
                <c:pt idx="20">
                  <c:v>39112</c:v>
                </c:pt>
                <c:pt idx="21">
                  <c:v>39113</c:v>
                </c:pt>
                <c:pt idx="22">
                  <c:v>39114</c:v>
                </c:pt>
                <c:pt idx="23">
                  <c:v>39115</c:v>
                </c:pt>
                <c:pt idx="24">
                  <c:v>39118</c:v>
                </c:pt>
                <c:pt idx="25">
                  <c:v>39119</c:v>
                </c:pt>
                <c:pt idx="26">
                  <c:v>39120</c:v>
                </c:pt>
                <c:pt idx="27">
                  <c:v>39121</c:v>
                </c:pt>
                <c:pt idx="28">
                  <c:v>39122</c:v>
                </c:pt>
                <c:pt idx="29">
                  <c:v>39125</c:v>
                </c:pt>
                <c:pt idx="30">
                  <c:v>39126</c:v>
                </c:pt>
                <c:pt idx="31">
                  <c:v>39127</c:v>
                </c:pt>
                <c:pt idx="32">
                  <c:v>39128</c:v>
                </c:pt>
                <c:pt idx="33">
                  <c:v>39129</c:v>
                </c:pt>
                <c:pt idx="34">
                  <c:v>39132</c:v>
                </c:pt>
                <c:pt idx="35">
                  <c:v>39133</c:v>
                </c:pt>
                <c:pt idx="36">
                  <c:v>39134</c:v>
                </c:pt>
                <c:pt idx="37">
                  <c:v>39135</c:v>
                </c:pt>
                <c:pt idx="38">
                  <c:v>39136</c:v>
                </c:pt>
                <c:pt idx="39">
                  <c:v>39139</c:v>
                </c:pt>
                <c:pt idx="40">
                  <c:v>39140</c:v>
                </c:pt>
                <c:pt idx="41">
                  <c:v>39141</c:v>
                </c:pt>
                <c:pt idx="42">
                  <c:v>39142</c:v>
                </c:pt>
                <c:pt idx="43">
                  <c:v>39143</c:v>
                </c:pt>
                <c:pt idx="44">
                  <c:v>39146</c:v>
                </c:pt>
                <c:pt idx="45">
                  <c:v>39147</c:v>
                </c:pt>
                <c:pt idx="46">
                  <c:v>39148</c:v>
                </c:pt>
                <c:pt idx="47">
                  <c:v>39149</c:v>
                </c:pt>
                <c:pt idx="48">
                  <c:v>39150</c:v>
                </c:pt>
                <c:pt idx="49">
                  <c:v>39153</c:v>
                </c:pt>
                <c:pt idx="50">
                  <c:v>39154</c:v>
                </c:pt>
                <c:pt idx="51">
                  <c:v>39155</c:v>
                </c:pt>
                <c:pt idx="52">
                  <c:v>39156</c:v>
                </c:pt>
                <c:pt idx="53">
                  <c:v>39157</c:v>
                </c:pt>
                <c:pt idx="54">
                  <c:v>39160</c:v>
                </c:pt>
                <c:pt idx="55">
                  <c:v>39161</c:v>
                </c:pt>
                <c:pt idx="56">
                  <c:v>39162</c:v>
                </c:pt>
                <c:pt idx="57">
                  <c:v>39163</c:v>
                </c:pt>
                <c:pt idx="58">
                  <c:v>39164</c:v>
                </c:pt>
                <c:pt idx="59">
                  <c:v>39167</c:v>
                </c:pt>
                <c:pt idx="60">
                  <c:v>39168</c:v>
                </c:pt>
                <c:pt idx="61">
                  <c:v>39169</c:v>
                </c:pt>
                <c:pt idx="62">
                  <c:v>39170</c:v>
                </c:pt>
                <c:pt idx="63">
                  <c:v>39171</c:v>
                </c:pt>
                <c:pt idx="64">
                  <c:v>39174</c:v>
                </c:pt>
                <c:pt idx="65">
                  <c:v>39175</c:v>
                </c:pt>
                <c:pt idx="66">
                  <c:v>39176</c:v>
                </c:pt>
                <c:pt idx="67">
                  <c:v>39177</c:v>
                </c:pt>
                <c:pt idx="68">
                  <c:v>39182</c:v>
                </c:pt>
                <c:pt idx="69">
                  <c:v>39183</c:v>
                </c:pt>
                <c:pt idx="70">
                  <c:v>39184</c:v>
                </c:pt>
                <c:pt idx="71">
                  <c:v>39185</c:v>
                </c:pt>
                <c:pt idx="72">
                  <c:v>39188</c:v>
                </c:pt>
                <c:pt idx="73">
                  <c:v>39189</c:v>
                </c:pt>
                <c:pt idx="74">
                  <c:v>39190</c:v>
                </c:pt>
                <c:pt idx="75">
                  <c:v>39191</c:v>
                </c:pt>
                <c:pt idx="76">
                  <c:v>39192</c:v>
                </c:pt>
                <c:pt idx="77">
                  <c:v>39195</c:v>
                </c:pt>
                <c:pt idx="78">
                  <c:v>39196</c:v>
                </c:pt>
                <c:pt idx="79">
                  <c:v>39197</c:v>
                </c:pt>
                <c:pt idx="80">
                  <c:v>39198</c:v>
                </c:pt>
                <c:pt idx="81">
                  <c:v>39199</c:v>
                </c:pt>
                <c:pt idx="82">
                  <c:v>39202</c:v>
                </c:pt>
                <c:pt idx="83">
                  <c:v>39204</c:v>
                </c:pt>
                <c:pt idx="84">
                  <c:v>39205</c:v>
                </c:pt>
                <c:pt idx="85">
                  <c:v>39206</c:v>
                </c:pt>
                <c:pt idx="86">
                  <c:v>39209</c:v>
                </c:pt>
                <c:pt idx="87">
                  <c:v>39210</c:v>
                </c:pt>
                <c:pt idx="88">
                  <c:v>39211</c:v>
                </c:pt>
                <c:pt idx="89">
                  <c:v>39212</c:v>
                </c:pt>
                <c:pt idx="90">
                  <c:v>39213</c:v>
                </c:pt>
                <c:pt idx="91">
                  <c:v>39216</c:v>
                </c:pt>
                <c:pt idx="92">
                  <c:v>39217</c:v>
                </c:pt>
                <c:pt idx="93">
                  <c:v>39218</c:v>
                </c:pt>
                <c:pt idx="94">
                  <c:v>39219</c:v>
                </c:pt>
                <c:pt idx="95">
                  <c:v>39220</c:v>
                </c:pt>
                <c:pt idx="96">
                  <c:v>39223</c:v>
                </c:pt>
                <c:pt idx="97">
                  <c:v>39224</c:v>
                </c:pt>
                <c:pt idx="98">
                  <c:v>39225</c:v>
                </c:pt>
                <c:pt idx="99">
                  <c:v>39226</c:v>
                </c:pt>
                <c:pt idx="100">
                  <c:v>39227</c:v>
                </c:pt>
                <c:pt idx="101">
                  <c:v>39230</c:v>
                </c:pt>
                <c:pt idx="102">
                  <c:v>39231</c:v>
                </c:pt>
                <c:pt idx="103">
                  <c:v>39232</c:v>
                </c:pt>
                <c:pt idx="104">
                  <c:v>39233</c:v>
                </c:pt>
                <c:pt idx="105">
                  <c:v>39234</c:v>
                </c:pt>
                <c:pt idx="106">
                  <c:v>39237</c:v>
                </c:pt>
                <c:pt idx="107">
                  <c:v>39238</c:v>
                </c:pt>
                <c:pt idx="108">
                  <c:v>39239</c:v>
                </c:pt>
                <c:pt idx="109">
                  <c:v>39240</c:v>
                </c:pt>
                <c:pt idx="110">
                  <c:v>39241</c:v>
                </c:pt>
                <c:pt idx="111">
                  <c:v>39244</c:v>
                </c:pt>
                <c:pt idx="112">
                  <c:v>39245</c:v>
                </c:pt>
                <c:pt idx="113">
                  <c:v>39246</c:v>
                </c:pt>
                <c:pt idx="114">
                  <c:v>39247</c:v>
                </c:pt>
                <c:pt idx="115">
                  <c:v>39248</c:v>
                </c:pt>
                <c:pt idx="116">
                  <c:v>39251</c:v>
                </c:pt>
                <c:pt idx="117">
                  <c:v>39252</c:v>
                </c:pt>
                <c:pt idx="118">
                  <c:v>39253</c:v>
                </c:pt>
                <c:pt idx="119">
                  <c:v>39254</c:v>
                </c:pt>
                <c:pt idx="120">
                  <c:v>39255</c:v>
                </c:pt>
                <c:pt idx="121">
                  <c:v>39258</c:v>
                </c:pt>
                <c:pt idx="122">
                  <c:v>39259</c:v>
                </c:pt>
                <c:pt idx="123">
                  <c:v>39260</c:v>
                </c:pt>
                <c:pt idx="124">
                  <c:v>39261</c:v>
                </c:pt>
                <c:pt idx="125">
                  <c:v>39262</c:v>
                </c:pt>
                <c:pt idx="126">
                  <c:v>39265</c:v>
                </c:pt>
                <c:pt idx="127">
                  <c:v>39266</c:v>
                </c:pt>
                <c:pt idx="128">
                  <c:v>39267</c:v>
                </c:pt>
                <c:pt idx="129">
                  <c:v>39268</c:v>
                </c:pt>
                <c:pt idx="130">
                  <c:v>39269</c:v>
                </c:pt>
                <c:pt idx="131">
                  <c:v>39272</c:v>
                </c:pt>
                <c:pt idx="132">
                  <c:v>39273</c:v>
                </c:pt>
                <c:pt idx="133">
                  <c:v>39274</c:v>
                </c:pt>
                <c:pt idx="134">
                  <c:v>39275</c:v>
                </c:pt>
                <c:pt idx="135">
                  <c:v>39276</c:v>
                </c:pt>
                <c:pt idx="136">
                  <c:v>39279</c:v>
                </c:pt>
                <c:pt idx="137">
                  <c:v>39280</c:v>
                </c:pt>
                <c:pt idx="138">
                  <c:v>39281</c:v>
                </c:pt>
                <c:pt idx="139">
                  <c:v>39282</c:v>
                </c:pt>
                <c:pt idx="140">
                  <c:v>39283</c:v>
                </c:pt>
                <c:pt idx="141">
                  <c:v>39286</c:v>
                </c:pt>
                <c:pt idx="142">
                  <c:v>39287</c:v>
                </c:pt>
                <c:pt idx="143">
                  <c:v>39288</c:v>
                </c:pt>
                <c:pt idx="144">
                  <c:v>39289</c:v>
                </c:pt>
                <c:pt idx="145">
                  <c:v>39290</c:v>
                </c:pt>
                <c:pt idx="146">
                  <c:v>39293</c:v>
                </c:pt>
                <c:pt idx="147">
                  <c:v>39294</c:v>
                </c:pt>
                <c:pt idx="148">
                  <c:v>39295</c:v>
                </c:pt>
                <c:pt idx="149">
                  <c:v>39296</c:v>
                </c:pt>
                <c:pt idx="150">
                  <c:v>39297</c:v>
                </c:pt>
                <c:pt idx="151">
                  <c:v>39300</c:v>
                </c:pt>
                <c:pt idx="152">
                  <c:v>39301</c:v>
                </c:pt>
                <c:pt idx="153">
                  <c:v>39302</c:v>
                </c:pt>
                <c:pt idx="154">
                  <c:v>39303</c:v>
                </c:pt>
                <c:pt idx="155">
                  <c:v>39304</c:v>
                </c:pt>
                <c:pt idx="156">
                  <c:v>39307</c:v>
                </c:pt>
                <c:pt idx="157">
                  <c:v>39308</c:v>
                </c:pt>
                <c:pt idx="158">
                  <c:v>39309</c:v>
                </c:pt>
                <c:pt idx="159">
                  <c:v>39310</c:v>
                </c:pt>
                <c:pt idx="160">
                  <c:v>39311</c:v>
                </c:pt>
                <c:pt idx="161">
                  <c:v>39314</c:v>
                </c:pt>
                <c:pt idx="162">
                  <c:v>39315</c:v>
                </c:pt>
                <c:pt idx="163">
                  <c:v>39316</c:v>
                </c:pt>
                <c:pt idx="164">
                  <c:v>39317</c:v>
                </c:pt>
                <c:pt idx="165">
                  <c:v>39318</c:v>
                </c:pt>
                <c:pt idx="166">
                  <c:v>39321</c:v>
                </c:pt>
                <c:pt idx="167">
                  <c:v>39322</c:v>
                </c:pt>
                <c:pt idx="168">
                  <c:v>39323</c:v>
                </c:pt>
                <c:pt idx="169">
                  <c:v>39324</c:v>
                </c:pt>
                <c:pt idx="170">
                  <c:v>39325</c:v>
                </c:pt>
                <c:pt idx="171">
                  <c:v>39328</c:v>
                </c:pt>
                <c:pt idx="172">
                  <c:v>39329</c:v>
                </c:pt>
                <c:pt idx="173">
                  <c:v>39330</c:v>
                </c:pt>
                <c:pt idx="174">
                  <c:v>39331</c:v>
                </c:pt>
                <c:pt idx="175">
                  <c:v>39332</c:v>
                </c:pt>
                <c:pt idx="176">
                  <c:v>39335</c:v>
                </c:pt>
                <c:pt idx="177">
                  <c:v>39336</c:v>
                </c:pt>
                <c:pt idx="178">
                  <c:v>39337</c:v>
                </c:pt>
                <c:pt idx="179">
                  <c:v>39338</c:v>
                </c:pt>
                <c:pt idx="180">
                  <c:v>39339</c:v>
                </c:pt>
                <c:pt idx="181">
                  <c:v>39342</c:v>
                </c:pt>
                <c:pt idx="182">
                  <c:v>39343</c:v>
                </c:pt>
                <c:pt idx="183">
                  <c:v>39344</c:v>
                </c:pt>
                <c:pt idx="184">
                  <c:v>39345</c:v>
                </c:pt>
                <c:pt idx="185">
                  <c:v>39346</c:v>
                </c:pt>
                <c:pt idx="186">
                  <c:v>39349</c:v>
                </c:pt>
                <c:pt idx="187">
                  <c:v>39350</c:v>
                </c:pt>
                <c:pt idx="188">
                  <c:v>39351</c:v>
                </c:pt>
                <c:pt idx="189">
                  <c:v>39352</c:v>
                </c:pt>
                <c:pt idx="190">
                  <c:v>39353</c:v>
                </c:pt>
                <c:pt idx="191">
                  <c:v>39356</c:v>
                </c:pt>
                <c:pt idx="192">
                  <c:v>39357</c:v>
                </c:pt>
                <c:pt idx="193">
                  <c:v>39358</c:v>
                </c:pt>
                <c:pt idx="194">
                  <c:v>39359</c:v>
                </c:pt>
                <c:pt idx="195">
                  <c:v>39360</c:v>
                </c:pt>
                <c:pt idx="196">
                  <c:v>39363</c:v>
                </c:pt>
                <c:pt idx="197">
                  <c:v>39364</c:v>
                </c:pt>
                <c:pt idx="198">
                  <c:v>39365</c:v>
                </c:pt>
                <c:pt idx="199">
                  <c:v>39366</c:v>
                </c:pt>
                <c:pt idx="200">
                  <c:v>39367</c:v>
                </c:pt>
                <c:pt idx="201">
                  <c:v>39370</c:v>
                </c:pt>
                <c:pt idx="202">
                  <c:v>39371</c:v>
                </c:pt>
                <c:pt idx="203">
                  <c:v>39372</c:v>
                </c:pt>
                <c:pt idx="204">
                  <c:v>39373</c:v>
                </c:pt>
                <c:pt idx="205">
                  <c:v>39374</c:v>
                </c:pt>
                <c:pt idx="206">
                  <c:v>39377</c:v>
                </c:pt>
                <c:pt idx="207">
                  <c:v>39378</c:v>
                </c:pt>
                <c:pt idx="208">
                  <c:v>39379</c:v>
                </c:pt>
                <c:pt idx="209">
                  <c:v>39380</c:v>
                </c:pt>
                <c:pt idx="210">
                  <c:v>39381</c:v>
                </c:pt>
                <c:pt idx="211">
                  <c:v>39384</c:v>
                </c:pt>
                <c:pt idx="212">
                  <c:v>39385</c:v>
                </c:pt>
                <c:pt idx="213">
                  <c:v>39386</c:v>
                </c:pt>
                <c:pt idx="214">
                  <c:v>39387</c:v>
                </c:pt>
                <c:pt idx="215">
                  <c:v>39388</c:v>
                </c:pt>
                <c:pt idx="216">
                  <c:v>39391</c:v>
                </c:pt>
                <c:pt idx="217">
                  <c:v>39392</c:v>
                </c:pt>
                <c:pt idx="218">
                  <c:v>39393</c:v>
                </c:pt>
                <c:pt idx="219">
                  <c:v>39394</c:v>
                </c:pt>
                <c:pt idx="220">
                  <c:v>39395</c:v>
                </c:pt>
                <c:pt idx="221">
                  <c:v>39398</c:v>
                </c:pt>
                <c:pt idx="222">
                  <c:v>39399</c:v>
                </c:pt>
                <c:pt idx="223">
                  <c:v>39400</c:v>
                </c:pt>
                <c:pt idx="224">
                  <c:v>39401</c:v>
                </c:pt>
                <c:pt idx="225">
                  <c:v>39402</c:v>
                </c:pt>
                <c:pt idx="226">
                  <c:v>39405</c:v>
                </c:pt>
                <c:pt idx="227">
                  <c:v>39406</c:v>
                </c:pt>
                <c:pt idx="228">
                  <c:v>39407</c:v>
                </c:pt>
                <c:pt idx="229">
                  <c:v>39408</c:v>
                </c:pt>
                <c:pt idx="230">
                  <c:v>39409</c:v>
                </c:pt>
                <c:pt idx="231">
                  <c:v>39412</c:v>
                </c:pt>
                <c:pt idx="232">
                  <c:v>39413</c:v>
                </c:pt>
                <c:pt idx="233">
                  <c:v>39414</c:v>
                </c:pt>
                <c:pt idx="234">
                  <c:v>39415</c:v>
                </c:pt>
                <c:pt idx="235">
                  <c:v>39416</c:v>
                </c:pt>
                <c:pt idx="236">
                  <c:v>39419</c:v>
                </c:pt>
                <c:pt idx="237">
                  <c:v>39420</c:v>
                </c:pt>
                <c:pt idx="238">
                  <c:v>39421</c:v>
                </c:pt>
                <c:pt idx="239">
                  <c:v>39422</c:v>
                </c:pt>
                <c:pt idx="240">
                  <c:v>39423</c:v>
                </c:pt>
                <c:pt idx="241">
                  <c:v>39426</c:v>
                </c:pt>
                <c:pt idx="242">
                  <c:v>39427</c:v>
                </c:pt>
                <c:pt idx="243">
                  <c:v>39428</c:v>
                </c:pt>
                <c:pt idx="244">
                  <c:v>39429</c:v>
                </c:pt>
                <c:pt idx="245">
                  <c:v>39430</c:v>
                </c:pt>
                <c:pt idx="246">
                  <c:v>39433</c:v>
                </c:pt>
                <c:pt idx="247">
                  <c:v>39434</c:v>
                </c:pt>
                <c:pt idx="248">
                  <c:v>39435</c:v>
                </c:pt>
                <c:pt idx="249">
                  <c:v>39436</c:v>
                </c:pt>
                <c:pt idx="250">
                  <c:v>39437</c:v>
                </c:pt>
                <c:pt idx="251">
                  <c:v>39440</c:v>
                </c:pt>
                <c:pt idx="252">
                  <c:v>39443</c:v>
                </c:pt>
                <c:pt idx="253">
                  <c:v>39444</c:v>
                </c:pt>
                <c:pt idx="254">
                  <c:v>39447</c:v>
                </c:pt>
                <c:pt idx="255">
                  <c:v>39449</c:v>
                </c:pt>
                <c:pt idx="256">
                  <c:v>39450</c:v>
                </c:pt>
                <c:pt idx="257">
                  <c:v>39451</c:v>
                </c:pt>
                <c:pt idx="258">
                  <c:v>39454</c:v>
                </c:pt>
                <c:pt idx="259">
                  <c:v>39455</c:v>
                </c:pt>
                <c:pt idx="260">
                  <c:v>39456</c:v>
                </c:pt>
                <c:pt idx="261">
                  <c:v>39457</c:v>
                </c:pt>
                <c:pt idx="262">
                  <c:v>39458</c:v>
                </c:pt>
                <c:pt idx="263">
                  <c:v>39461</c:v>
                </c:pt>
                <c:pt idx="264">
                  <c:v>39462</c:v>
                </c:pt>
                <c:pt idx="265">
                  <c:v>39463</c:v>
                </c:pt>
                <c:pt idx="266">
                  <c:v>39464</c:v>
                </c:pt>
                <c:pt idx="267">
                  <c:v>39465</c:v>
                </c:pt>
                <c:pt idx="268">
                  <c:v>39468</c:v>
                </c:pt>
                <c:pt idx="269">
                  <c:v>39469</c:v>
                </c:pt>
                <c:pt idx="270">
                  <c:v>39470</c:v>
                </c:pt>
                <c:pt idx="271">
                  <c:v>39471</c:v>
                </c:pt>
                <c:pt idx="272">
                  <c:v>39472</c:v>
                </c:pt>
                <c:pt idx="273">
                  <c:v>39475</c:v>
                </c:pt>
                <c:pt idx="274">
                  <c:v>39476</c:v>
                </c:pt>
                <c:pt idx="275">
                  <c:v>39477</c:v>
                </c:pt>
                <c:pt idx="276">
                  <c:v>39478</c:v>
                </c:pt>
                <c:pt idx="277">
                  <c:v>39479</c:v>
                </c:pt>
                <c:pt idx="278">
                  <c:v>39482</c:v>
                </c:pt>
                <c:pt idx="279">
                  <c:v>39483</c:v>
                </c:pt>
                <c:pt idx="280">
                  <c:v>39484</c:v>
                </c:pt>
                <c:pt idx="281">
                  <c:v>39485</c:v>
                </c:pt>
                <c:pt idx="282">
                  <c:v>39486</c:v>
                </c:pt>
                <c:pt idx="283">
                  <c:v>39489</c:v>
                </c:pt>
                <c:pt idx="284">
                  <c:v>39490</c:v>
                </c:pt>
                <c:pt idx="285">
                  <c:v>39491</c:v>
                </c:pt>
                <c:pt idx="286">
                  <c:v>39492</c:v>
                </c:pt>
                <c:pt idx="287">
                  <c:v>39493</c:v>
                </c:pt>
                <c:pt idx="288">
                  <c:v>39496</c:v>
                </c:pt>
                <c:pt idx="289">
                  <c:v>39497</c:v>
                </c:pt>
                <c:pt idx="290">
                  <c:v>39498</c:v>
                </c:pt>
                <c:pt idx="291">
                  <c:v>39499</c:v>
                </c:pt>
                <c:pt idx="292">
                  <c:v>39500</c:v>
                </c:pt>
                <c:pt idx="293">
                  <c:v>39503</c:v>
                </c:pt>
                <c:pt idx="294">
                  <c:v>39504</c:v>
                </c:pt>
                <c:pt idx="295">
                  <c:v>39505</c:v>
                </c:pt>
                <c:pt idx="296">
                  <c:v>39506</c:v>
                </c:pt>
                <c:pt idx="297">
                  <c:v>39507</c:v>
                </c:pt>
                <c:pt idx="298">
                  <c:v>39510</c:v>
                </c:pt>
                <c:pt idx="299">
                  <c:v>39511</c:v>
                </c:pt>
                <c:pt idx="300">
                  <c:v>39512</c:v>
                </c:pt>
                <c:pt idx="301">
                  <c:v>39513</c:v>
                </c:pt>
                <c:pt idx="302">
                  <c:v>39514</c:v>
                </c:pt>
                <c:pt idx="303">
                  <c:v>39517</c:v>
                </c:pt>
                <c:pt idx="304">
                  <c:v>39518</c:v>
                </c:pt>
                <c:pt idx="305">
                  <c:v>39519</c:v>
                </c:pt>
                <c:pt idx="306">
                  <c:v>39520</c:v>
                </c:pt>
                <c:pt idx="307">
                  <c:v>39521</c:v>
                </c:pt>
                <c:pt idx="308">
                  <c:v>39524</c:v>
                </c:pt>
                <c:pt idx="309">
                  <c:v>39525</c:v>
                </c:pt>
                <c:pt idx="310">
                  <c:v>39526</c:v>
                </c:pt>
                <c:pt idx="311">
                  <c:v>39527</c:v>
                </c:pt>
                <c:pt idx="312">
                  <c:v>39532</c:v>
                </c:pt>
                <c:pt idx="313">
                  <c:v>39533</c:v>
                </c:pt>
                <c:pt idx="314">
                  <c:v>39534</c:v>
                </c:pt>
                <c:pt idx="315">
                  <c:v>39535</c:v>
                </c:pt>
                <c:pt idx="316">
                  <c:v>39538</c:v>
                </c:pt>
                <c:pt idx="317">
                  <c:v>39539</c:v>
                </c:pt>
                <c:pt idx="318">
                  <c:v>39540</c:v>
                </c:pt>
                <c:pt idx="319">
                  <c:v>39541</c:v>
                </c:pt>
                <c:pt idx="320">
                  <c:v>39542</c:v>
                </c:pt>
                <c:pt idx="321">
                  <c:v>39545</c:v>
                </c:pt>
                <c:pt idx="322">
                  <c:v>39546</c:v>
                </c:pt>
                <c:pt idx="323">
                  <c:v>39547</c:v>
                </c:pt>
                <c:pt idx="324">
                  <c:v>39548</c:v>
                </c:pt>
                <c:pt idx="325">
                  <c:v>39549</c:v>
                </c:pt>
                <c:pt idx="326">
                  <c:v>39552</c:v>
                </c:pt>
                <c:pt idx="327">
                  <c:v>39553</c:v>
                </c:pt>
                <c:pt idx="328">
                  <c:v>39554</c:v>
                </c:pt>
                <c:pt idx="329">
                  <c:v>39555</c:v>
                </c:pt>
                <c:pt idx="330">
                  <c:v>39556</c:v>
                </c:pt>
                <c:pt idx="331">
                  <c:v>39559</c:v>
                </c:pt>
                <c:pt idx="332">
                  <c:v>39560</c:v>
                </c:pt>
                <c:pt idx="333">
                  <c:v>39561</c:v>
                </c:pt>
                <c:pt idx="334">
                  <c:v>39562</c:v>
                </c:pt>
                <c:pt idx="335">
                  <c:v>39563</c:v>
                </c:pt>
                <c:pt idx="336">
                  <c:v>39566</c:v>
                </c:pt>
                <c:pt idx="337">
                  <c:v>39567</c:v>
                </c:pt>
                <c:pt idx="338">
                  <c:v>39568</c:v>
                </c:pt>
                <c:pt idx="339">
                  <c:v>39570</c:v>
                </c:pt>
                <c:pt idx="340">
                  <c:v>39573</c:v>
                </c:pt>
                <c:pt idx="341">
                  <c:v>39574</c:v>
                </c:pt>
                <c:pt idx="342">
                  <c:v>39575</c:v>
                </c:pt>
                <c:pt idx="343">
                  <c:v>39576</c:v>
                </c:pt>
                <c:pt idx="344">
                  <c:v>39577</c:v>
                </c:pt>
                <c:pt idx="345">
                  <c:v>39580</c:v>
                </c:pt>
                <c:pt idx="346">
                  <c:v>39581</c:v>
                </c:pt>
                <c:pt idx="347">
                  <c:v>39582</c:v>
                </c:pt>
                <c:pt idx="348">
                  <c:v>39583</c:v>
                </c:pt>
                <c:pt idx="349">
                  <c:v>39584</c:v>
                </c:pt>
                <c:pt idx="350">
                  <c:v>39587</c:v>
                </c:pt>
                <c:pt idx="351">
                  <c:v>39588</c:v>
                </c:pt>
                <c:pt idx="352">
                  <c:v>39589</c:v>
                </c:pt>
                <c:pt idx="353">
                  <c:v>39590</c:v>
                </c:pt>
                <c:pt idx="354">
                  <c:v>39591</c:v>
                </c:pt>
                <c:pt idx="355">
                  <c:v>39594</c:v>
                </c:pt>
                <c:pt idx="356">
                  <c:v>39595</c:v>
                </c:pt>
                <c:pt idx="357">
                  <c:v>39596</c:v>
                </c:pt>
                <c:pt idx="358">
                  <c:v>39597</c:v>
                </c:pt>
                <c:pt idx="359">
                  <c:v>39598</c:v>
                </c:pt>
                <c:pt idx="360">
                  <c:v>39601</c:v>
                </c:pt>
                <c:pt idx="361">
                  <c:v>39602</c:v>
                </c:pt>
                <c:pt idx="362">
                  <c:v>39603</c:v>
                </c:pt>
                <c:pt idx="363">
                  <c:v>39604</c:v>
                </c:pt>
                <c:pt idx="364">
                  <c:v>39605</c:v>
                </c:pt>
                <c:pt idx="365">
                  <c:v>39608</c:v>
                </c:pt>
                <c:pt idx="366">
                  <c:v>39609</c:v>
                </c:pt>
                <c:pt idx="367">
                  <c:v>39610</c:v>
                </c:pt>
                <c:pt idx="368">
                  <c:v>39611</c:v>
                </c:pt>
                <c:pt idx="369">
                  <c:v>39612</c:v>
                </c:pt>
                <c:pt idx="370">
                  <c:v>39615</c:v>
                </c:pt>
                <c:pt idx="371">
                  <c:v>39616</c:v>
                </c:pt>
                <c:pt idx="372">
                  <c:v>39617</c:v>
                </c:pt>
                <c:pt idx="373">
                  <c:v>39618</c:v>
                </c:pt>
                <c:pt idx="374">
                  <c:v>39619</c:v>
                </c:pt>
                <c:pt idx="375">
                  <c:v>39622</c:v>
                </c:pt>
                <c:pt idx="376">
                  <c:v>39623</c:v>
                </c:pt>
                <c:pt idx="377">
                  <c:v>39624</c:v>
                </c:pt>
                <c:pt idx="378">
                  <c:v>39625</c:v>
                </c:pt>
                <c:pt idx="379">
                  <c:v>39626</c:v>
                </c:pt>
                <c:pt idx="380">
                  <c:v>39629</c:v>
                </c:pt>
                <c:pt idx="381">
                  <c:v>39630</c:v>
                </c:pt>
                <c:pt idx="382">
                  <c:v>39631</c:v>
                </c:pt>
                <c:pt idx="383">
                  <c:v>39632</c:v>
                </c:pt>
                <c:pt idx="384">
                  <c:v>39633</c:v>
                </c:pt>
                <c:pt idx="385">
                  <c:v>39636</c:v>
                </c:pt>
                <c:pt idx="386">
                  <c:v>39637</c:v>
                </c:pt>
                <c:pt idx="387">
                  <c:v>39638</c:v>
                </c:pt>
                <c:pt idx="388">
                  <c:v>39639</c:v>
                </c:pt>
                <c:pt idx="389">
                  <c:v>39640</c:v>
                </c:pt>
                <c:pt idx="390">
                  <c:v>39643</c:v>
                </c:pt>
                <c:pt idx="391">
                  <c:v>39644</c:v>
                </c:pt>
                <c:pt idx="392">
                  <c:v>39645</c:v>
                </c:pt>
                <c:pt idx="393">
                  <c:v>39646</c:v>
                </c:pt>
                <c:pt idx="394">
                  <c:v>39647</c:v>
                </c:pt>
                <c:pt idx="395">
                  <c:v>39650</c:v>
                </c:pt>
                <c:pt idx="396">
                  <c:v>39651</c:v>
                </c:pt>
                <c:pt idx="397">
                  <c:v>39652</c:v>
                </c:pt>
                <c:pt idx="398">
                  <c:v>39653</c:v>
                </c:pt>
                <c:pt idx="399">
                  <c:v>39654</c:v>
                </c:pt>
                <c:pt idx="400">
                  <c:v>39657</c:v>
                </c:pt>
                <c:pt idx="401">
                  <c:v>39658</c:v>
                </c:pt>
                <c:pt idx="402">
                  <c:v>39659</c:v>
                </c:pt>
                <c:pt idx="403">
                  <c:v>39660</c:v>
                </c:pt>
                <c:pt idx="404">
                  <c:v>39661</c:v>
                </c:pt>
                <c:pt idx="405">
                  <c:v>39664</c:v>
                </c:pt>
                <c:pt idx="406">
                  <c:v>39665</c:v>
                </c:pt>
                <c:pt idx="407">
                  <c:v>39666</c:v>
                </c:pt>
                <c:pt idx="408">
                  <c:v>39667</c:v>
                </c:pt>
                <c:pt idx="409">
                  <c:v>39668</c:v>
                </c:pt>
                <c:pt idx="410">
                  <c:v>39671</c:v>
                </c:pt>
                <c:pt idx="411">
                  <c:v>39672</c:v>
                </c:pt>
                <c:pt idx="412">
                  <c:v>39673</c:v>
                </c:pt>
                <c:pt idx="413">
                  <c:v>39674</c:v>
                </c:pt>
                <c:pt idx="414">
                  <c:v>39675</c:v>
                </c:pt>
                <c:pt idx="415">
                  <c:v>39678</c:v>
                </c:pt>
                <c:pt idx="416">
                  <c:v>39679</c:v>
                </c:pt>
                <c:pt idx="417">
                  <c:v>39680</c:v>
                </c:pt>
                <c:pt idx="418">
                  <c:v>39681</c:v>
                </c:pt>
                <c:pt idx="419">
                  <c:v>39682</c:v>
                </c:pt>
                <c:pt idx="420">
                  <c:v>39685</c:v>
                </c:pt>
                <c:pt idx="421">
                  <c:v>39686</c:v>
                </c:pt>
                <c:pt idx="422">
                  <c:v>39687</c:v>
                </c:pt>
                <c:pt idx="423">
                  <c:v>39688</c:v>
                </c:pt>
                <c:pt idx="424">
                  <c:v>39689</c:v>
                </c:pt>
                <c:pt idx="425">
                  <c:v>39692</c:v>
                </c:pt>
                <c:pt idx="426">
                  <c:v>39693</c:v>
                </c:pt>
                <c:pt idx="427">
                  <c:v>39694</c:v>
                </c:pt>
                <c:pt idx="428">
                  <c:v>39695</c:v>
                </c:pt>
                <c:pt idx="429">
                  <c:v>39696</c:v>
                </c:pt>
                <c:pt idx="430">
                  <c:v>39699</c:v>
                </c:pt>
                <c:pt idx="431">
                  <c:v>39700</c:v>
                </c:pt>
                <c:pt idx="432">
                  <c:v>39701</c:v>
                </c:pt>
                <c:pt idx="433">
                  <c:v>39702</c:v>
                </c:pt>
                <c:pt idx="434">
                  <c:v>39703</c:v>
                </c:pt>
                <c:pt idx="435">
                  <c:v>39706</c:v>
                </c:pt>
                <c:pt idx="436">
                  <c:v>39707</c:v>
                </c:pt>
                <c:pt idx="437">
                  <c:v>39708</c:v>
                </c:pt>
                <c:pt idx="438">
                  <c:v>39709</c:v>
                </c:pt>
                <c:pt idx="439">
                  <c:v>39710</c:v>
                </c:pt>
                <c:pt idx="440">
                  <c:v>39713</c:v>
                </c:pt>
                <c:pt idx="441">
                  <c:v>39714</c:v>
                </c:pt>
                <c:pt idx="442">
                  <c:v>39715</c:v>
                </c:pt>
                <c:pt idx="443">
                  <c:v>39716</c:v>
                </c:pt>
                <c:pt idx="444">
                  <c:v>39717</c:v>
                </c:pt>
                <c:pt idx="445">
                  <c:v>39720</c:v>
                </c:pt>
                <c:pt idx="446">
                  <c:v>39721</c:v>
                </c:pt>
                <c:pt idx="447">
                  <c:v>39722</c:v>
                </c:pt>
                <c:pt idx="448">
                  <c:v>39723</c:v>
                </c:pt>
                <c:pt idx="449">
                  <c:v>39724</c:v>
                </c:pt>
                <c:pt idx="450">
                  <c:v>39727</c:v>
                </c:pt>
                <c:pt idx="451">
                  <c:v>39728</c:v>
                </c:pt>
                <c:pt idx="452">
                  <c:v>39729</c:v>
                </c:pt>
                <c:pt idx="453">
                  <c:v>39730</c:v>
                </c:pt>
                <c:pt idx="454">
                  <c:v>39731</c:v>
                </c:pt>
                <c:pt idx="455">
                  <c:v>39734</c:v>
                </c:pt>
                <c:pt idx="456">
                  <c:v>39735</c:v>
                </c:pt>
                <c:pt idx="457">
                  <c:v>39736</c:v>
                </c:pt>
                <c:pt idx="458">
                  <c:v>39737</c:v>
                </c:pt>
                <c:pt idx="459">
                  <c:v>39738</c:v>
                </c:pt>
                <c:pt idx="460">
                  <c:v>39741</c:v>
                </c:pt>
                <c:pt idx="461">
                  <c:v>39742</c:v>
                </c:pt>
                <c:pt idx="462">
                  <c:v>39743</c:v>
                </c:pt>
                <c:pt idx="463">
                  <c:v>39744</c:v>
                </c:pt>
                <c:pt idx="464">
                  <c:v>39745</c:v>
                </c:pt>
                <c:pt idx="465">
                  <c:v>39748</c:v>
                </c:pt>
                <c:pt idx="466">
                  <c:v>39749</c:v>
                </c:pt>
                <c:pt idx="467">
                  <c:v>39750</c:v>
                </c:pt>
                <c:pt idx="468">
                  <c:v>39751</c:v>
                </c:pt>
                <c:pt idx="469">
                  <c:v>39752</c:v>
                </c:pt>
                <c:pt idx="470">
                  <c:v>39755</c:v>
                </c:pt>
                <c:pt idx="471">
                  <c:v>39756</c:v>
                </c:pt>
                <c:pt idx="472">
                  <c:v>39757</c:v>
                </c:pt>
                <c:pt idx="473">
                  <c:v>39758</c:v>
                </c:pt>
                <c:pt idx="474">
                  <c:v>39759</c:v>
                </c:pt>
                <c:pt idx="475">
                  <c:v>39762</c:v>
                </c:pt>
                <c:pt idx="476">
                  <c:v>39763</c:v>
                </c:pt>
                <c:pt idx="477">
                  <c:v>39764</c:v>
                </c:pt>
                <c:pt idx="478">
                  <c:v>39765</c:v>
                </c:pt>
                <c:pt idx="479">
                  <c:v>39766</c:v>
                </c:pt>
                <c:pt idx="480">
                  <c:v>39769</c:v>
                </c:pt>
                <c:pt idx="481">
                  <c:v>39770</c:v>
                </c:pt>
                <c:pt idx="482">
                  <c:v>39771</c:v>
                </c:pt>
                <c:pt idx="483">
                  <c:v>39772</c:v>
                </c:pt>
                <c:pt idx="484">
                  <c:v>39773</c:v>
                </c:pt>
                <c:pt idx="485">
                  <c:v>39776</c:v>
                </c:pt>
                <c:pt idx="486">
                  <c:v>39777</c:v>
                </c:pt>
                <c:pt idx="487">
                  <c:v>39778</c:v>
                </c:pt>
                <c:pt idx="488">
                  <c:v>39779</c:v>
                </c:pt>
                <c:pt idx="489">
                  <c:v>39780</c:v>
                </c:pt>
                <c:pt idx="490">
                  <c:v>39783</c:v>
                </c:pt>
                <c:pt idx="491">
                  <c:v>39784</c:v>
                </c:pt>
                <c:pt idx="492">
                  <c:v>39785</c:v>
                </c:pt>
                <c:pt idx="493">
                  <c:v>39786</c:v>
                </c:pt>
                <c:pt idx="494">
                  <c:v>39787</c:v>
                </c:pt>
                <c:pt idx="495">
                  <c:v>39790</c:v>
                </c:pt>
                <c:pt idx="496">
                  <c:v>39791</c:v>
                </c:pt>
                <c:pt idx="497">
                  <c:v>39792</c:v>
                </c:pt>
                <c:pt idx="498">
                  <c:v>39793</c:v>
                </c:pt>
                <c:pt idx="499">
                  <c:v>39794</c:v>
                </c:pt>
                <c:pt idx="500">
                  <c:v>39797</c:v>
                </c:pt>
                <c:pt idx="501">
                  <c:v>39798</c:v>
                </c:pt>
                <c:pt idx="502">
                  <c:v>39799</c:v>
                </c:pt>
                <c:pt idx="503">
                  <c:v>39800</c:v>
                </c:pt>
                <c:pt idx="504">
                  <c:v>39801</c:v>
                </c:pt>
                <c:pt idx="505">
                  <c:v>39804</c:v>
                </c:pt>
                <c:pt idx="506">
                  <c:v>39805</c:v>
                </c:pt>
                <c:pt idx="507">
                  <c:v>39806</c:v>
                </c:pt>
                <c:pt idx="508">
                  <c:v>39811</c:v>
                </c:pt>
                <c:pt idx="509">
                  <c:v>39812</c:v>
                </c:pt>
                <c:pt idx="510">
                  <c:v>39813</c:v>
                </c:pt>
                <c:pt idx="511">
                  <c:v>39815</c:v>
                </c:pt>
                <c:pt idx="512">
                  <c:v>39818</c:v>
                </c:pt>
                <c:pt idx="513">
                  <c:v>39819</c:v>
                </c:pt>
                <c:pt idx="514">
                  <c:v>39820</c:v>
                </c:pt>
                <c:pt idx="515">
                  <c:v>39821</c:v>
                </c:pt>
                <c:pt idx="516">
                  <c:v>39822</c:v>
                </c:pt>
                <c:pt idx="517">
                  <c:v>39825</c:v>
                </c:pt>
                <c:pt idx="518">
                  <c:v>39826</c:v>
                </c:pt>
                <c:pt idx="519">
                  <c:v>39827</c:v>
                </c:pt>
                <c:pt idx="520">
                  <c:v>39828</c:v>
                </c:pt>
                <c:pt idx="521">
                  <c:v>39829</c:v>
                </c:pt>
                <c:pt idx="522">
                  <c:v>39832</c:v>
                </c:pt>
                <c:pt idx="523">
                  <c:v>39833</c:v>
                </c:pt>
                <c:pt idx="524">
                  <c:v>39834</c:v>
                </c:pt>
                <c:pt idx="525">
                  <c:v>39835</c:v>
                </c:pt>
                <c:pt idx="526">
                  <c:v>39836</c:v>
                </c:pt>
                <c:pt idx="527">
                  <c:v>39839</c:v>
                </c:pt>
                <c:pt idx="528">
                  <c:v>39840</c:v>
                </c:pt>
                <c:pt idx="529">
                  <c:v>39841</c:v>
                </c:pt>
                <c:pt idx="530">
                  <c:v>39842</c:v>
                </c:pt>
                <c:pt idx="531">
                  <c:v>39843</c:v>
                </c:pt>
                <c:pt idx="532">
                  <c:v>39846</c:v>
                </c:pt>
                <c:pt idx="533">
                  <c:v>39847</c:v>
                </c:pt>
                <c:pt idx="534">
                  <c:v>39848</c:v>
                </c:pt>
                <c:pt idx="535">
                  <c:v>39849</c:v>
                </c:pt>
                <c:pt idx="536">
                  <c:v>39850</c:v>
                </c:pt>
                <c:pt idx="537">
                  <c:v>39853</c:v>
                </c:pt>
                <c:pt idx="538">
                  <c:v>39854</c:v>
                </c:pt>
                <c:pt idx="539">
                  <c:v>39855</c:v>
                </c:pt>
                <c:pt idx="540">
                  <c:v>39856</c:v>
                </c:pt>
                <c:pt idx="541">
                  <c:v>39857</c:v>
                </c:pt>
                <c:pt idx="542">
                  <c:v>39860</c:v>
                </c:pt>
                <c:pt idx="543">
                  <c:v>39861</c:v>
                </c:pt>
                <c:pt idx="544">
                  <c:v>39862</c:v>
                </c:pt>
                <c:pt idx="545">
                  <c:v>39863</c:v>
                </c:pt>
                <c:pt idx="546">
                  <c:v>39864</c:v>
                </c:pt>
                <c:pt idx="547">
                  <c:v>39867</c:v>
                </c:pt>
                <c:pt idx="548">
                  <c:v>39868</c:v>
                </c:pt>
                <c:pt idx="549">
                  <c:v>39869</c:v>
                </c:pt>
                <c:pt idx="550">
                  <c:v>39870</c:v>
                </c:pt>
                <c:pt idx="551">
                  <c:v>39871</c:v>
                </c:pt>
                <c:pt idx="552">
                  <c:v>39874</c:v>
                </c:pt>
                <c:pt idx="553">
                  <c:v>39875</c:v>
                </c:pt>
                <c:pt idx="554">
                  <c:v>39876</c:v>
                </c:pt>
                <c:pt idx="555">
                  <c:v>39877</c:v>
                </c:pt>
                <c:pt idx="556">
                  <c:v>39878</c:v>
                </c:pt>
                <c:pt idx="557">
                  <c:v>39881</c:v>
                </c:pt>
                <c:pt idx="558">
                  <c:v>39882</c:v>
                </c:pt>
                <c:pt idx="559">
                  <c:v>39883</c:v>
                </c:pt>
                <c:pt idx="560">
                  <c:v>39884</c:v>
                </c:pt>
                <c:pt idx="561">
                  <c:v>39885</c:v>
                </c:pt>
                <c:pt idx="562">
                  <c:v>39888</c:v>
                </c:pt>
                <c:pt idx="563">
                  <c:v>39889</c:v>
                </c:pt>
                <c:pt idx="564">
                  <c:v>39890</c:v>
                </c:pt>
                <c:pt idx="565">
                  <c:v>39891</c:v>
                </c:pt>
                <c:pt idx="566">
                  <c:v>39892</c:v>
                </c:pt>
                <c:pt idx="567">
                  <c:v>39895</c:v>
                </c:pt>
                <c:pt idx="568">
                  <c:v>39896</c:v>
                </c:pt>
                <c:pt idx="569">
                  <c:v>39897</c:v>
                </c:pt>
                <c:pt idx="570">
                  <c:v>39898</c:v>
                </c:pt>
                <c:pt idx="571">
                  <c:v>39899</c:v>
                </c:pt>
                <c:pt idx="572">
                  <c:v>39902</c:v>
                </c:pt>
                <c:pt idx="573">
                  <c:v>39903</c:v>
                </c:pt>
                <c:pt idx="574">
                  <c:v>39904</c:v>
                </c:pt>
                <c:pt idx="575">
                  <c:v>39905</c:v>
                </c:pt>
                <c:pt idx="576">
                  <c:v>39906</c:v>
                </c:pt>
                <c:pt idx="577">
                  <c:v>39909</c:v>
                </c:pt>
                <c:pt idx="578">
                  <c:v>39910</c:v>
                </c:pt>
                <c:pt idx="579">
                  <c:v>39911</c:v>
                </c:pt>
                <c:pt idx="580">
                  <c:v>39912</c:v>
                </c:pt>
                <c:pt idx="581">
                  <c:v>39917</c:v>
                </c:pt>
                <c:pt idx="582">
                  <c:v>39918</c:v>
                </c:pt>
                <c:pt idx="583">
                  <c:v>39919</c:v>
                </c:pt>
                <c:pt idx="584">
                  <c:v>39920</c:v>
                </c:pt>
                <c:pt idx="585">
                  <c:v>39923</c:v>
                </c:pt>
                <c:pt idx="586">
                  <c:v>39924</c:v>
                </c:pt>
                <c:pt idx="587">
                  <c:v>39925</c:v>
                </c:pt>
                <c:pt idx="588">
                  <c:v>39926</c:v>
                </c:pt>
                <c:pt idx="589">
                  <c:v>39927</c:v>
                </c:pt>
                <c:pt idx="590">
                  <c:v>39930</c:v>
                </c:pt>
                <c:pt idx="591">
                  <c:v>39931</c:v>
                </c:pt>
                <c:pt idx="592">
                  <c:v>39932</c:v>
                </c:pt>
                <c:pt idx="593">
                  <c:v>39933</c:v>
                </c:pt>
                <c:pt idx="594">
                  <c:v>39937</c:v>
                </c:pt>
                <c:pt idx="595">
                  <c:v>39938</c:v>
                </c:pt>
                <c:pt idx="596">
                  <c:v>39939</c:v>
                </c:pt>
                <c:pt idx="597">
                  <c:v>39940</c:v>
                </c:pt>
                <c:pt idx="598">
                  <c:v>39941</c:v>
                </c:pt>
                <c:pt idx="599">
                  <c:v>39944</c:v>
                </c:pt>
                <c:pt idx="600">
                  <c:v>39945</c:v>
                </c:pt>
                <c:pt idx="601">
                  <c:v>39946</c:v>
                </c:pt>
                <c:pt idx="602">
                  <c:v>39947</c:v>
                </c:pt>
                <c:pt idx="603">
                  <c:v>39948</c:v>
                </c:pt>
                <c:pt idx="604">
                  <c:v>39951</c:v>
                </c:pt>
                <c:pt idx="605">
                  <c:v>39952</c:v>
                </c:pt>
                <c:pt idx="606">
                  <c:v>39953</c:v>
                </c:pt>
                <c:pt idx="607">
                  <c:v>39954</c:v>
                </c:pt>
                <c:pt idx="608">
                  <c:v>39955</c:v>
                </c:pt>
                <c:pt idx="609">
                  <c:v>39958</c:v>
                </c:pt>
                <c:pt idx="610">
                  <c:v>39959</c:v>
                </c:pt>
                <c:pt idx="611">
                  <c:v>39960</c:v>
                </c:pt>
                <c:pt idx="612">
                  <c:v>39961</c:v>
                </c:pt>
                <c:pt idx="613">
                  <c:v>39962</c:v>
                </c:pt>
                <c:pt idx="614">
                  <c:v>39965</c:v>
                </c:pt>
                <c:pt idx="615">
                  <c:v>39966</c:v>
                </c:pt>
                <c:pt idx="616">
                  <c:v>39967</c:v>
                </c:pt>
                <c:pt idx="617">
                  <c:v>39968</c:v>
                </c:pt>
                <c:pt idx="618">
                  <c:v>39969</c:v>
                </c:pt>
                <c:pt idx="619">
                  <c:v>39972</c:v>
                </c:pt>
                <c:pt idx="620">
                  <c:v>39973</c:v>
                </c:pt>
                <c:pt idx="621">
                  <c:v>39974</c:v>
                </c:pt>
                <c:pt idx="622">
                  <c:v>39975</c:v>
                </c:pt>
                <c:pt idx="623">
                  <c:v>39976</c:v>
                </c:pt>
                <c:pt idx="624">
                  <c:v>39979</c:v>
                </c:pt>
                <c:pt idx="625">
                  <c:v>39980</c:v>
                </c:pt>
                <c:pt idx="626">
                  <c:v>39981</c:v>
                </c:pt>
                <c:pt idx="627">
                  <c:v>39982</c:v>
                </c:pt>
                <c:pt idx="628">
                  <c:v>39983</c:v>
                </c:pt>
                <c:pt idx="629">
                  <c:v>39986</c:v>
                </c:pt>
                <c:pt idx="630">
                  <c:v>39987</c:v>
                </c:pt>
                <c:pt idx="631">
                  <c:v>39988</c:v>
                </c:pt>
                <c:pt idx="632">
                  <c:v>39989</c:v>
                </c:pt>
                <c:pt idx="633">
                  <c:v>39990</c:v>
                </c:pt>
                <c:pt idx="634">
                  <c:v>39993</c:v>
                </c:pt>
                <c:pt idx="635">
                  <c:v>39994</c:v>
                </c:pt>
                <c:pt idx="636">
                  <c:v>39995</c:v>
                </c:pt>
                <c:pt idx="637">
                  <c:v>39996</c:v>
                </c:pt>
                <c:pt idx="638">
                  <c:v>39997</c:v>
                </c:pt>
                <c:pt idx="639">
                  <c:v>40000</c:v>
                </c:pt>
                <c:pt idx="640">
                  <c:v>40001</c:v>
                </c:pt>
                <c:pt idx="641">
                  <c:v>40002</c:v>
                </c:pt>
                <c:pt idx="642">
                  <c:v>40003</c:v>
                </c:pt>
                <c:pt idx="643">
                  <c:v>40004</c:v>
                </c:pt>
                <c:pt idx="644">
                  <c:v>40007</c:v>
                </c:pt>
                <c:pt idx="645">
                  <c:v>40008</c:v>
                </c:pt>
                <c:pt idx="646">
                  <c:v>40009</c:v>
                </c:pt>
                <c:pt idx="647">
                  <c:v>40010</c:v>
                </c:pt>
                <c:pt idx="648">
                  <c:v>40011</c:v>
                </c:pt>
                <c:pt idx="649">
                  <c:v>40014</c:v>
                </c:pt>
                <c:pt idx="650">
                  <c:v>40015</c:v>
                </c:pt>
                <c:pt idx="651">
                  <c:v>40016</c:v>
                </c:pt>
                <c:pt idx="652">
                  <c:v>40017</c:v>
                </c:pt>
                <c:pt idx="653">
                  <c:v>40018</c:v>
                </c:pt>
                <c:pt idx="654">
                  <c:v>40021</c:v>
                </c:pt>
                <c:pt idx="655">
                  <c:v>40022</c:v>
                </c:pt>
                <c:pt idx="656">
                  <c:v>40023</c:v>
                </c:pt>
                <c:pt idx="657">
                  <c:v>40024</c:v>
                </c:pt>
                <c:pt idx="658">
                  <c:v>40025</c:v>
                </c:pt>
                <c:pt idx="659">
                  <c:v>40028</c:v>
                </c:pt>
                <c:pt idx="660">
                  <c:v>40029</c:v>
                </c:pt>
                <c:pt idx="661">
                  <c:v>40030</c:v>
                </c:pt>
                <c:pt idx="662">
                  <c:v>40031</c:v>
                </c:pt>
                <c:pt idx="663">
                  <c:v>40032</c:v>
                </c:pt>
                <c:pt idx="664">
                  <c:v>40035</c:v>
                </c:pt>
                <c:pt idx="665">
                  <c:v>40036</c:v>
                </c:pt>
                <c:pt idx="666">
                  <c:v>40037</c:v>
                </c:pt>
                <c:pt idx="667">
                  <c:v>40038</c:v>
                </c:pt>
                <c:pt idx="668">
                  <c:v>40039</c:v>
                </c:pt>
                <c:pt idx="669">
                  <c:v>40042</c:v>
                </c:pt>
                <c:pt idx="670">
                  <c:v>40043</c:v>
                </c:pt>
                <c:pt idx="671">
                  <c:v>40044</c:v>
                </c:pt>
                <c:pt idx="672">
                  <c:v>40045</c:v>
                </c:pt>
                <c:pt idx="673">
                  <c:v>40046</c:v>
                </c:pt>
                <c:pt idx="674">
                  <c:v>40049</c:v>
                </c:pt>
                <c:pt idx="675">
                  <c:v>40050</c:v>
                </c:pt>
                <c:pt idx="676">
                  <c:v>40051</c:v>
                </c:pt>
                <c:pt idx="677">
                  <c:v>40052</c:v>
                </c:pt>
                <c:pt idx="678">
                  <c:v>40053</c:v>
                </c:pt>
                <c:pt idx="679">
                  <c:v>40056</c:v>
                </c:pt>
                <c:pt idx="680">
                  <c:v>40057</c:v>
                </c:pt>
                <c:pt idx="681">
                  <c:v>40058</c:v>
                </c:pt>
                <c:pt idx="682">
                  <c:v>40059</c:v>
                </c:pt>
                <c:pt idx="683">
                  <c:v>40060</c:v>
                </c:pt>
                <c:pt idx="684">
                  <c:v>40063</c:v>
                </c:pt>
                <c:pt idx="685">
                  <c:v>40064</c:v>
                </c:pt>
                <c:pt idx="686">
                  <c:v>40065</c:v>
                </c:pt>
                <c:pt idx="687">
                  <c:v>40066</c:v>
                </c:pt>
                <c:pt idx="688">
                  <c:v>40067</c:v>
                </c:pt>
                <c:pt idx="689">
                  <c:v>40070</c:v>
                </c:pt>
                <c:pt idx="690">
                  <c:v>40071</c:v>
                </c:pt>
                <c:pt idx="691">
                  <c:v>40072</c:v>
                </c:pt>
                <c:pt idx="692">
                  <c:v>40073</c:v>
                </c:pt>
                <c:pt idx="693">
                  <c:v>40074</c:v>
                </c:pt>
                <c:pt idx="694">
                  <c:v>40077</c:v>
                </c:pt>
                <c:pt idx="695">
                  <c:v>40078</c:v>
                </c:pt>
                <c:pt idx="696">
                  <c:v>40079</c:v>
                </c:pt>
                <c:pt idx="697">
                  <c:v>40080</c:v>
                </c:pt>
                <c:pt idx="698">
                  <c:v>40081</c:v>
                </c:pt>
                <c:pt idx="699">
                  <c:v>40084</c:v>
                </c:pt>
                <c:pt idx="700">
                  <c:v>40085</c:v>
                </c:pt>
                <c:pt idx="701">
                  <c:v>40086</c:v>
                </c:pt>
                <c:pt idx="702">
                  <c:v>40087</c:v>
                </c:pt>
                <c:pt idx="703">
                  <c:v>40088</c:v>
                </c:pt>
                <c:pt idx="704">
                  <c:v>40091</c:v>
                </c:pt>
                <c:pt idx="705">
                  <c:v>40092</c:v>
                </c:pt>
                <c:pt idx="706">
                  <c:v>40093</c:v>
                </c:pt>
                <c:pt idx="707">
                  <c:v>40094</c:v>
                </c:pt>
                <c:pt idx="708">
                  <c:v>40095</c:v>
                </c:pt>
                <c:pt idx="709">
                  <c:v>40098</c:v>
                </c:pt>
                <c:pt idx="710">
                  <c:v>40099</c:v>
                </c:pt>
                <c:pt idx="711">
                  <c:v>40100</c:v>
                </c:pt>
                <c:pt idx="712">
                  <c:v>40101</c:v>
                </c:pt>
                <c:pt idx="713">
                  <c:v>40102</c:v>
                </c:pt>
                <c:pt idx="714">
                  <c:v>40105</c:v>
                </c:pt>
                <c:pt idx="715">
                  <c:v>40106</c:v>
                </c:pt>
                <c:pt idx="716">
                  <c:v>40107</c:v>
                </c:pt>
                <c:pt idx="717">
                  <c:v>40108</c:v>
                </c:pt>
                <c:pt idx="718">
                  <c:v>40109</c:v>
                </c:pt>
                <c:pt idx="719">
                  <c:v>40112</c:v>
                </c:pt>
                <c:pt idx="720">
                  <c:v>40113</c:v>
                </c:pt>
                <c:pt idx="721">
                  <c:v>40114</c:v>
                </c:pt>
                <c:pt idx="722">
                  <c:v>40115</c:v>
                </c:pt>
                <c:pt idx="723">
                  <c:v>40116</c:v>
                </c:pt>
                <c:pt idx="724">
                  <c:v>40119</c:v>
                </c:pt>
                <c:pt idx="725">
                  <c:v>40120</c:v>
                </c:pt>
                <c:pt idx="726">
                  <c:v>40121</c:v>
                </c:pt>
                <c:pt idx="727">
                  <c:v>40122</c:v>
                </c:pt>
                <c:pt idx="728">
                  <c:v>40123</c:v>
                </c:pt>
                <c:pt idx="729">
                  <c:v>40126</c:v>
                </c:pt>
                <c:pt idx="730">
                  <c:v>40127</c:v>
                </c:pt>
                <c:pt idx="731">
                  <c:v>40128</c:v>
                </c:pt>
                <c:pt idx="732">
                  <c:v>40129</c:v>
                </c:pt>
                <c:pt idx="733">
                  <c:v>40130</c:v>
                </c:pt>
                <c:pt idx="734">
                  <c:v>40133</c:v>
                </c:pt>
                <c:pt idx="735">
                  <c:v>40134</c:v>
                </c:pt>
                <c:pt idx="736">
                  <c:v>40135</c:v>
                </c:pt>
                <c:pt idx="737">
                  <c:v>40136</c:v>
                </c:pt>
                <c:pt idx="738">
                  <c:v>40137</c:v>
                </c:pt>
                <c:pt idx="739">
                  <c:v>40140</c:v>
                </c:pt>
                <c:pt idx="740">
                  <c:v>40141</c:v>
                </c:pt>
                <c:pt idx="741">
                  <c:v>40142</c:v>
                </c:pt>
                <c:pt idx="742">
                  <c:v>40143</c:v>
                </c:pt>
                <c:pt idx="743">
                  <c:v>40144</c:v>
                </c:pt>
                <c:pt idx="744">
                  <c:v>40147</c:v>
                </c:pt>
                <c:pt idx="745">
                  <c:v>40148</c:v>
                </c:pt>
                <c:pt idx="746">
                  <c:v>40149</c:v>
                </c:pt>
                <c:pt idx="747">
                  <c:v>40150</c:v>
                </c:pt>
                <c:pt idx="748">
                  <c:v>40151</c:v>
                </c:pt>
                <c:pt idx="749">
                  <c:v>40154</c:v>
                </c:pt>
                <c:pt idx="750">
                  <c:v>40155</c:v>
                </c:pt>
                <c:pt idx="751">
                  <c:v>40156</c:v>
                </c:pt>
                <c:pt idx="752">
                  <c:v>40157</c:v>
                </c:pt>
                <c:pt idx="753">
                  <c:v>40158</c:v>
                </c:pt>
                <c:pt idx="754">
                  <c:v>40161</c:v>
                </c:pt>
                <c:pt idx="755">
                  <c:v>40162</c:v>
                </c:pt>
                <c:pt idx="756">
                  <c:v>40163</c:v>
                </c:pt>
                <c:pt idx="757">
                  <c:v>40164</c:v>
                </c:pt>
                <c:pt idx="758">
                  <c:v>40165</c:v>
                </c:pt>
                <c:pt idx="759">
                  <c:v>40168</c:v>
                </c:pt>
                <c:pt idx="760">
                  <c:v>40169</c:v>
                </c:pt>
                <c:pt idx="761">
                  <c:v>40170</c:v>
                </c:pt>
                <c:pt idx="762">
                  <c:v>40171</c:v>
                </c:pt>
                <c:pt idx="763">
                  <c:v>40175</c:v>
                </c:pt>
                <c:pt idx="764">
                  <c:v>40176</c:v>
                </c:pt>
                <c:pt idx="765">
                  <c:v>40177</c:v>
                </c:pt>
                <c:pt idx="766">
                  <c:v>40178</c:v>
                </c:pt>
                <c:pt idx="767">
                  <c:v>40182</c:v>
                </c:pt>
                <c:pt idx="768">
                  <c:v>40183</c:v>
                </c:pt>
                <c:pt idx="769">
                  <c:v>40184</c:v>
                </c:pt>
                <c:pt idx="770">
                  <c:v>40185</c:v>
                </c:pt>
                <c:pt idx="771">
                  <c:v>40186</c:v>
                </c:pt>
                <c:pt idx="772">
                  <c:v>40189</c:v>
                </c:pt>
                <c:pt idx="773">
                  <c:v>40190</c:v>
                </c:pt>
                <c:pt idx="774">
                  <c:v>40191</c:v>
                </c:pt>
                <c:pt idx="775">
                  <c:v>40192</c:v>
                </c:pt>
                <c:pt idx="776">
                  <c:v>40193</c:v>
                </c:pt>
                <c:pt idx="777">
                  <c:v>40196</c:v>
                </c:pt>
                <c:pt idx="778">
                  <c:v>40197</c:v>
                </c:pt>
                <c:pt idx="779">
                  <c:v>40198</c:v>
                </c:pt>
                <c:pt idx="780">
                  <c:v>40199</c:v>
                </c:pt>
                <c:pt idx="781">
                  <c:v>40200</c:v>
                </c:pt>
                <c:pt idx="782">
                  <c:v>40203</c:v>
                </c:pt>
                <c:pt idx="783">
                  <c:v>40204</c:v>
                </c:pt>
                <c:pt idx="784">
                  <c:v>40205</c:v>
                </c:pt>
                <c:pt idx="785">
                  <c:v>40206</c:v>
                </c:pt>
                <c:pt idx="786">
                  <c:v>40207</c:v>
                </c:pt>
                <c:pt idx="787">
                  <c:v>40210</c:v>
                </c:pt>
                <c:pt idx="788">
                  <c:v>40211</c:v>
                </c:pt>
                <c:pt idx="789">
                  <c:v>40212</c:v>
                </c:pt>
                <c:pt idx="790">
                  <c:v>40213</c:v>
                </c:pt>
                <c:pt idx="791">
                  <c:v>40214</c:v>
                </c:pt>
                <c:pt idx="792">
                  <c:v>40217</c:v>
                </c:pt>
                <c:pt idx="793">
                  <c:v>40218</c:v>
                </c:pt>
                <c:pt idx="794">
                  <c:v>40219</c:v>
                </c:pt>
                <c:pt idx="795">
                  <c:v>40220</c:v>
                </c:pt>
                <c:pt idx="796">
                  <c:v>40221</c:v>
                </c:pt>
                <c:pt idx="797">
                  <c:v>40224</c:v>
                </c:pt>
                <c:pt idx="798">
                  <c:v>40225</c:v>
                </c:pt>
                <c:pt idx="799">
                  <c:v>40226</c:v>
                </c:pt>
                <c:pt idx="800">
                  <c:v>40227</c:v>
                </c:pt>
                <c:pt idx="801">
                  <c:v>40228</c:v>
                </c:pt>
                <c:pt idx="802">
                  <c:v>40231</c:v>
                </c:pt>
                <c:pt idx="803">
                  <c:v>40232</c:v>
                </c:pt>
                <c:pt idx="804">
                  <c:v>40233</c:v>
                </c:pt>
                <c:pt idx="805">
                  <c:v>40234</c:v>
                </c:pt>
                <c:pt idx="806">
                  <c:v>40235</c:v>
                </c:pt>
                <c:pt idx="807">
                  <c:v>40238</c:v>
                </c:pt>
                <c:pt idx="808">
                  <c:v>40239</c:v>
                </c:pt>
                <c:pt idx="809">
                  <c:v>40240</c:v>
                </c:pt>
                <c:pt idx="810">
                  <c:v>40241</c:v>
                </c:pt>
                <c:pt idx="811">
                  <c:v>40242</c:v>
                </c:pt>
                <c:pt idx="812">
                  <c:v>40245</c:v>
                </c:pt>
                <c:pt idx="813">
                  <c:v>40246</c:v>
                </c:pt>
                <c:pt idx="814">
                  <c:v>40247</c:v>
                </c:pt>
                <c:pt idx="815">
                  <c:v>40248</c:v>
                </c:pt>
                <c:pt idx="816">
                  <c:v>40249</c:v>
                </c:pt>
                <c:pt idx="817">
                  <c:v>40252</c:v>
                </c:pt>
                <c:pt idx="818">
                  <c:v>40253</c:v>
                </c:pt>
                <c:pt idx="819">
                  <c:v>40254</c:v>
                </c:pt>
                <c:pt idx="820">
                  <c:v>40255</c:v>
                </c:pt>
                <c:pt idx="821">
                  <c:v>40256</c:v>
                </c:pt>
                <c:pt idx="822">
                  <c:v>40259</c:v>
                </c:pt>
                <c:pt idx="823">
                  <c:v>40260</c:v>
                </c:pt>
                <c:pt idx="824">
                  <c:v>40261</c:v>
                </c:pt>
                <c:pt idx="825">
                  <c:v>40262</c:v>
                </c:pt>
                <c:pt idx="826">
                  <c:v>40263</c:v>
                </c:pt>
                <c:pt idx="827">
                  <c:v>40266</c:v>
                </c:pt>
                <c:pt idx="828">
                  <c:v>40267</c:v>
                </c:pt>
                <c:pt idx="829">
                  <c:v>40268</c:v>
                </c:pt>
                <c:pt idx="830">
                  <c:v>40269</c:v>
                </c:pt>
                <c:pt idx="831">
                  <c:v>40274</c:v>
                </c:pt>
                <c:pt idx="832">
                  <c:v>40275</c:v>
                </c:pt>
                <c:pt idx="833">
                  <c:v>40276</c:v>
                </c:pt>
                <c:pt idx="834">
                  <c:v>40277</c:v>
                </c:pt>
                <c:pt idx="835">
                  <c:v>40280</c:v>
                </c:pt>
                <c:pt idx="836">
                  <c:v>40281</c:v>
                </c:pt>
                <c:pt idx="837">
                  <c:v>40282</c:v>
                </c:pt>
                <c:pt idx="838">
                  <c:v>40283</c:v>
                </c:pt>
                <c:pt idx="839">
                  <c:v>40284</c:v>
                </c:pt>
                <c:pt idx="840">
                  <c:v>40287</c:v>
                </c:pt>
                <c:pt idx="841">
                  <c:v>40288</c:v>
                </c:pt>
                <c:pt idx="842">
                  <c:v>40289</c:v>
                </c:pt>
                <c:pt idx="843">
                  <c:v>40290</c:v>
                </c:pt>
                <c:pt idx="844">
                  <c:v>40291</c:v>
                </c:pt>
                <c:pt idx="845">
                  <c:v>40294</c:v>
                </c:pt>
                <c:pt idx="846">
                  <c:v>40295</c:v>
                </c:pt>
                <c:pt idx="847">
                  <c:v>40296</c:v>
                </c:pt>
                <c:pt idx="848">
                  <c:v>40297</c:v>
                </c:pt>
                <c:pt idx="849">
                  <c:v>40298</c:v>
                </c:pt>
                <c:pt idx="850">
                  <c:v>40301</c:v>
                </c:pt>
                <c:pt idx="851">
                  <c:v>40302</c:v>
                </c:pt>
                <c:pt idx="852">
                  <c:v>40303</c:v>
                </c:pt>
                <c:pt idx="853">
                  <c:v>40304</c:v>
                </c:pt>
                <c:pt idx="854">
                  <c:v>40305</c:v>
                </c:pt>
                <c:pt idx="855">
                  <c:v>40308</c:v>
                </c:pt>
                <c:pt idx="856">
                  <c:v>40309</c:v>
                </c:pt>
                <c:pt idx="857">
                  <c:v>40310</c:v>
                </c:pt>
                <c:pt idx="858">
                  <c:v>40311</c:v>
                </c:pt>
                <c:pt idx="859">
                  <c:v>40312</c:v>
                </c:pt>
                <c:pt idx="860">
                  <c:v>40315</c:v>
                </c:pt>
                <c:pt idx="861">
                  <c:v>40316</c:v>
                </c:pt>
                <c:pt idx="862">
                  <c:v>40317</c:v>
                </c:pt>
                <c:pt idx="863">
                  <c:v>40318</c:v>
                </c:pt>
                <c:pt idx="864">
                  <c:v>40319</c:v>
                </c:pt>
                <c:pt idx="865">
                  <c:v>40322</c:v>
                </c:pt>
                <c:pt idx="866">
                  <c:v>40323</c:v>
                </c:pt>
                <c:pt idx="867">
                  <c:v>40324</c:v>
                </c:pt>
                <c:pt idx="868">
                  <c:v>40325</c:v>
                </c:pt>
                <c:pt idx="869">
                  <c:v>40326</c:v>
                </c:pt>
                <c:pt idx="870">
                  <c:v>40329</c:v>
                </c:pt>
                <c:pt idx="871">
                  <c:v>40330</c:v>
                </c:pt>
                <c:pt idx="872">
                  <c:v>40331</c:v>
                </c:pt>
                <c:pt idx="873">
                  <c:v>40332</c:v>
                </c:pt>
                <c:pt idx="874">
                  <c:v>40333</c:v>
                </c:pt>
                <c:pt idx="875">
                  <c:v>40336</c:v>
                </c:pt>
                <c:pt idx="876">
                  <c:v>40337</c:v>
                </c:pt>
                <c:pt idx="877">
                  <c:v>40338</c:v>
                </c:pt>
                <c:pt idx="878">
                  <c:v>40339</c:v>
                </c:pt>
                <c:pt idx="879">
                  <c:v>40340</c:v>
                </c:pt>
                <c:pt idx="880">
                  <c:v>40343</c:v>
                </c:pt>
                <c:pt idx="881">
                  <c:v>40344</c:v>
                </c:pt>
                <c:pt idx="882">
                  <c:v>40345</c:v>
                </c:pt>
                <c:pt idx="883">
                  <c:v>40346</c:v>
                </c:pt>
                <c:pt idx="884">
                  <c:v>40347</c:v>
                </c:pt>
                <c:pt idx="885">
                  <c:v>40350</c:v>
                </c:pt>
                <c:pt idx="886">
                  <c:v>40351</c:v>
                </c:pt>
                <c:pt idx="887">
                  <c:v>40352</c:v>
                </c:pt>
                <c:pt idx="888">
                  <c:v>40353</c:v>
                </c:pt>
                <c:pt idx="889">
                  <c:v>40354</c:v>
                </c:pt>
                <c:pt idx="890">
                  <c:v>40357</c:v>
                </c:pt>
                <c:pt idx="891">
                  <c:v>40358</c:v>
                </c:pt>
                <c:pt idx="892">
                  <c:v>40359</c:v>
                </c:pt>
                <c:pt idx="893">
                  <c:v>40360</c:v>
                </c:pt>
                <c:pt idx="894">
                  <c:v>40361</c:v>
                </c:pt>
                <c:pt idx="895">
                  <c:v>40364</c:v>
                </c:pt>
                <c:pt idx="896">
                  <c:v>40365</c:v>
                </c:pt>
                <c:pt idx="897">
                  <c:v>40366</c:v>
                </c:pt>
                <c:pt idx="898">
                  <c:v>40367</c:v>
                </c:pt>
                <c:pt idx="899">
                  <c:v>40368</c:v>
                </c:pt>
                <c:pt idx="900">
                  <c:v>40371</c:v>
                </c:pt>
                <c:pt idx="901">
                  <c:v>40372</c:v>
                </c:pt>
                <c:pt idx="902">
                  <c:v>40373</c:v>
                </c:pt>
                <c:pt idx="903">
                  <c:v>40374</c:v>
                </c:pt>
                <c:pt idx="904">
                  <c:v>40375</c:v>
                </c:pt>
                <c:pt idx="905">
                  <c:v>40378</c:v>
                </c:pt>
                <c:pt idx="906">
                  <c:v>40379</c:v>
                </c:pt>
                <c:pt idx="907">
                  <c:v>40380</c:v>
                </c:pt>
                <c:pt idx="908">
                  <c:v>40381</c:v>
                </c:pt>
                <c:pt idx="909">
                  <c:v>40382</c:v>
                </c:pt>
                <c:pt idx="910">
                  <c:v>40385</c:v>
                </c:pt>
                <c:pt idx="911">
                  <c:v>40386</c:v>
                </c:pt>
                <c:pt idx="912">
                  <c:v>40387</c:v>
                </c:pt>
                <c:pt idx="913">
                  <c:v>40388</c:v>
                </c:pt>
                <c:pt idx="914">
                  <c:v>40389</c:v>
                </c:pt>
                <c:pt idx="915">
                  <c:v>40392</c:v>
                </c:pt>
                <c:pt idx="916">
                  <c:v>40393</c:v>
                </c:pt>
                <c:pt idx="917">
                  <c:v>40394</c:v>
                </c:pt>
                <c:pt idx="918">
                  <c:v>40395</c:v>
                </c:pt>
                <c:pt idx="919">
                  <c:v>40396</c:v>
                </c:pt>
                <c:pt idx="920">
                  <c:v>40399</c:v>
                </c:pt>
                <c:pt idx="921">
                  <c:v>40400</c:v>
                </c:pt>
                <c:pt idx="922">
                  <c:v>40401</c:v>
                </c:pt>
                <c:pt idx="923">
                  <c:v>40402</c:v>
                </c:pt>
                <c:pt idx="924">
                  <c:v>40403</c:v>
                </c:pt>
                <c:pt idx="925">
                  <c:v>40406</c:v>
                </c:pt>
                <c:pt idx="926">
                  <c:v>40407</c:v>
                </c:pt>
                <c:pt idx="927">
                  <c:v>40408</c:v>
                </c:pt>
                <c:pt idx="928">
                  <c:v>40409</c:v>
                </c:pt>
                <c:pt idx="929">
                  <c:v>40410</c:v>
                </c:pt>
                <c:pt idx="930">
                  <c:v>40413</c:v>
                </c:pt>
                <c:pt idx="931">
                  <c:v>40414</c:v>
                </c:pt>
                <c:pt idx="932">
                  <c:v>40415</c:v>
                </c:pt>
                <c:pt idx="933">
                  <c:v>40416</c:v>
                </c:pt>
                <c:pt idx="934">
                  <c:v>40417</c:v>
                </c:pt>
                <c:pt idx="935">
                  <c:v>40420</c:v>
                </c:pt>
                <c:pt idx="936">
                  <c:v>40421</c:v>
                </c:pt>
                <c:pt idx="937">
                  <c:v>40422</c:v>
                </c:pt>
                <c:pt idx="938">
                  <c:v>40423</c:v>
                </c:pt>
                <c:pt idx="939">
                  <c:v>40424</c:v>
                </c:pt>
                <c:pt idx="940">
                  <c:v>40427</c:v>
                </c:pt>
                <c:pt idx="941">
                  <c:v>40428</c:v>
                </c:pt>
                <c:pt idx="942">
                  <c:v>40429</c:v>
                </c:pt>
                <c:pt idx="943">
                  <c:v>40430</c:v>
                </c:pt>
                <c:pt idx="944">
                  <c:v>40431</c:v>
                </c:pt>
                <c:pt idx="945">
                  <c:v>40434</c:v>
                </c:pt>
                <c:pt idx="946">
                  <c:v>40435</c:v>
                </c:pt>
                <c:pt idx="947">
                  <c:v>40436</c:v>
                </c:pt>
                <c:pt idx="948">
                  <c:v>40437</c:v>
                </c:pt>
                <c:pt idx="949">
                  <c:v>40438</c:v>
                </c:pt>
                <c:pt idx="950">
                  <c:v>40441</c:v>
                </c:pt>
                <c:pt idx="951">
                  <c:v>40442</c:v>
                </c:pt>
                <c:pt idx="952">
                  <c:v>40443</c:v>
                </c:pt>
                <c:pt idx="953">
                  <c:v>40444</c:v>
                </c:pt>
                <c:pt idx="954">
                  <c:v>40445</c:v>
                </c:pt>
                <c:pt idx="955">
                  <c:v>40448</c:v>
                </c:pt>
                <c:pt idx="956">
                  <c:v>40449</c:v>
                </c:pt>
                <c:pt idx="957">
                  <c:v>40450</c:v>
                </c:pt>
                <c:pt idx="958">
                  <c:v>40451</c:v>
                </c:pt>
                <c:pt idx="959">
                  <c:v>40452</c:v>
                </c:pt>
                <c:pt idx="960">
                  <c:v>40455</c:v>
                </c:pt>
                <c:pt idx="961">
                  <c:v>40456</c:v>
                </c:pt>
                <c:pt idx="962">
                  <c:v>40457</c:v>
                </c:pt>
                <c:pt idx="963">
                  <c:v>40458</c:v>
                </c:pt>
                <c:pt idx="964">
                  <c:v>40459</c:v>
                </c:pt>
                <c:pt idx="965">
                  <c:v>40462</c:v>
                </c:pt>
                <c:pt idx="966">
                  <c:v>40463</c:v>
                </c:pt>
                <c:pt idx="967">
                  <c:v>40464</c:v>
                </c:pt>
                <c:pt idx="968">
                  <c:v>40465</c:v>
                </c:pt>
                <c:pt idx="969">
                  <c:v>40466</c:v>
                </c:pt>
                <c:pt idx="970">
                  <c:v>40469</c:v>
                </c:pt>
                <c:pt idx="971">
                  <c:v>40470</c:v>
                </c:pt>
                <c:pt idx="972">
                  <c:v>40471</c:v>
                </c:pt>
                <c:pt idx="973">
                  <c:v>40472</c:v>
                </c:pt>
                <c:pt idx="974">
                  <c:v>40473</c:v>
                </c:pt>
                <c:pt idx="975">
                  <c:v>40476</c:v>
                </c:pt>
                <c:pt idx="976">
                  <c:v>40477</c:v>
                </c:pt>
                <c:pt idx="977">
                  <c:v>40478</c:v>
                </c:pt>
                <c:pt idx="978">
                  <c:v>40479</c:v>
                </c:pt>
                <c:pt idx="979">
                  <c:v>40480</c:v>
                </c:pt>
                <c:pt idx="980">
                  <c:v>40483</c:v>
                </c:pt>
                <c:pt idx="981">
                  <c:v>40484</c:v>
                </c:pt>
                <c:pt idx="982">
                  <c:v>40485</c:v>
                </c:pt>
                <c:pt idx="983">
                  <c:v>40486</c:v>
                </c:pt>
                <c:pt idx="984">
                  <c:v>40487</c:v>
                </c:pt>
                <c:pt idx="985">
                  <c:v>40490</c:v>
                </c:pt>
                <c:pt idx="986">
                  <c:v>40491</c:v>
                </c:pt>
                <c:pt idx="987">
                  <c:v>40492</c:v>
                </c:pt>
                <c:pt idx="988">
                  <c:v>40493</c:v>
                </c:pt>
                <c:pt idx="989">
                  <c:v>40494</c:v>
                </c:pt>
                <c:pt idx="990">
                  <c:v>40497</c:v>
                </c:pt>
                <c:pt idx="991">
                  <c:v>40498</c:v>
                </c:pt>
                <c:pt idx="992">
                  <c:v>40499</c:v>
                </c:pt>
                <c:pt idx="993">
                  <c:v>40500</c:v>
                </c:pt>
                <c:pt idx="994">
                  <c:v>40501</c:v>
                </c:pt>
                <c:pt idx="995">
                  <c:v>40504</c:v>
                </c:pt>
                <c:pt idx="996">
                  <c:v>40505</c:v>
                </c:pt>
                <c:pt idx="997">
                  <c:v>40506</c:v>
                </c:pt>
                <c:pt idx="998">
                  <c:v>40507</c:v>
                </c:pt>
                <c:pt idx="999">
                  <c:v>40508</c:v>
                </c:pt>
                <c:pt idx="1000">
                  <c:v>40511</c:v>
                </c:pt>
                <c:pt idx="1001">
                  <c:v>40512</c:v>
                </c:pt>
                <c:pt idx="1002">
                  <c:v>40513</c:v>
                </c:pt>
                <c:pt idx="1003">
                  <c:v>40514</c:v>
                </c:pt>
                <c:pt idx="1004">
                  <c:v>40515</c:v>
                </c:pt>
                <c:pt idx="1005">
                  <c:v>40518</c:v>
                </c:pt>
                <c:pt idx="1006">
                  <c:v>40519</c:v>
                </c:pt>
                <c:pt idx="1007">
                  <c:v>40520</c:v>
                </c:pt>
                <c:pt idx="1008">
                  <c:v>40521</c:v>
                </c:pt>
                <c:pt idx="1009">
                  <c:v>40522</c:v>
                </c:pt>
                <c:pt idx="1010">
                  <c:v>40525</c:v>
                </c:pt>
                <c:pt idx="1011">
                  <c:v>40526</c:v>
                </c:pt>
                <c:pt idx="1012">
                  <c:v>40527</c:v>
                </c:pt>
                <c:pt idx="1013">
                  <c:v>40528</c:v>
                </c:pt>
                <c:pt idx="1014">
                  <c:v>40529</c:v>
                </c:pt>
                <c:pt idx="1015">
                  <c:v>40532</c:v>
                </c:pt>
                <c:pt idx="1016">
                  <c:v>40533</c:v>
                </c:pt>
                <c:pt idx="1017">
                  <c:v>40534</c:v>
                </c:pt>
                <c:pt idx="1018">
                  <c:v>40535</c:v>
                </c:pt>
                <c:pt idx="1019">
                  <c:v>40536</c:v>
                </c:pt>
                <c:pt idx="1020">
                  <c:v>40539</c:v>
                </c:pt>
                <c:pt idx="1021">
                  <c:v>40540</c:v>
                </c:pt>
                <c:pt idx="1022">
                  <c:v>40541</c:v>
                </c:pt>
                <c:pt idx="1023">
                  <c:v>40542</c:v>
                </c:pt>
                <c:pt idx="1024">
                  <c:v>40543</c:v>
                </c:pt>
                <c:pt idx="1025">
                  <c:v>40546</c:v>
                </c:pt>
                <c:pt idx="1026">
                  <c:v>40547</c:v>
                </c:pt>
                <c:pt idx="1027">
                  <c:v>40548</c:v>
                </c:pt>
                <c:pt idx="1028">
                  <c:v>40549</c:v>
                </c:pt>
                <c:pt idx="1029">
                  <c:v>40550</c:v>
                </c:pt>
                <c:pt idx="1030">
                  <c:v>40553</c:v>
                </c:pt>
                <c:pt idx="1031">
                  <c:v>40554</c:v>
                </c:pt>
                <c:pt idx="1032">
                  <c:v>40555</c:v>
                </c:pt>
                <c:pt idx="1033">
                  <c:v>40556</c:v>
                </c:pt>
                <c:pt idx="1034">
                  <c:v>40557</c:v>
                </c:pt>
                <c:pt idx="1035">
                  <c:v>40560</c:v>
                </c:pt>
                <c:pt idx="1036">
                  <c:v>40561</c:v>
                </c:pt>
                <c:pt idx="1037">
                  <c:v>40562</c:v>
                </c:pt>
                <c:pt idx="1038">
                  <c:v>40563</c:v>
                </c:pt>
                <c:pt idx="1039">
                  <c:v>40564</c:v>
                </c:pt>
                <c:pt idx="1040">
                  <c:v>40567</c:v>
                </c:pt>
                <c:pt idx="1041">
                  <c:v>40568</c:v>
                </c:pt>
                <c:pt idx="1042">
                  <c:v>40569</c:v>
                </c:pt>
                <c:pt idx="1043">
                  <c:v>40570</c:v>
                </c:pt>
                <c:pt idx="1044">
                  <c:v>40571</c:v>
                </c:pt>
                <c:pt idx="1045">
                  <c:v>40574</c:v>
                </c:pt>
                <c:pt idx="1046">
                  <c:v>40575</c:v>
                </c:pt>
                <c:pt idx="1047">
                  <c:v>40576</c:v>
                </c:pt>
                <c:pt idx="1048">
                  <c:v>40577</c:v>
                </c:pt>
                <c:pt idx="1049">
                  <c:v>40578</c:v>
                </c:pt>
                <c:pt idx="1050">
                  <c:v>40581</c:v>
                </c:pt>
                <c:pt idx="1051">
                  <c:v>40582</c:v>
                </c:pt>
                <c:pt idx="1052">
                  <c:v>40583</c:v>
                </c:pt>
                <c:pt idx="1053">
                  <c:v>40584</c:v>
                </c:pt>
                <c:pt idx="1054">
                  <c:v>40585</c:v>
                </c:pt>
                <c:pt idx="1055">
                  <c:v>40588</c:v>
                </c:pt>
                <c:pt idx="1056">
                  <c:v>40589</c:v>
                </c:pt>
                <c:pt idx="1057">
                  <c:v>40590</c:v>
                </c:pt>
                <c:pt idx="1058">
                  <c:v>40591</c:v>
                </c:pt>
                <c:pt idx="1059">
                  <c:v>40592</c:v>
                </c:pt>
                <c:pt idx="1060">
                  <c:v>40595</c:v>
                </c:pt>
                <c:pt idx="1061">
                  <c:v>40596</c:v>
                </c:pt>
                <c:pt idx="1062">
                  <c:v>40597</c:v>
                </c:pt>
                <c:pt idx="1063">
                  <c:v>40598</c:v>
                </c:pt>
                <c:pt idx="1064">
                  <c:v>40599</c:v>
                </c:pt>
                <c:pt idx="1065">
                  <c:v>40602</c:v>
                </c:pt>
                <c:pt idx="1066">
                  <c:v>40603</c:v>
                </c:pt>
                <c:pt idx="1067">
                  <c:v>40604</c:v>
                </c:pt>
                <c:pt idx="1068">
                  <c:v>40605</c:v>
                </c:pt>
                <c:pt idx="1069">
                  <c:v>40606</c:v>
                </c:pt>
                <c:pt idx="1070">
                  <c:v>40609</c:v>
                </c:pt>
                <c:pt idx="1071">
                  <c:v>40610</c:v>
                </c:pt>
                <c:pt idx="1072">
                  <c:v>40611</c:v>
                </c:pt>
                <c:pt idx="1073">
                  <c:v>40612</c:v>
                </c:pt>
                <c:pt idx="1074">
                  <c:v>40613</c:v>
                </c:pt>
                <c:pt idx="1075">
                  <c:v>40616</c:v>
                </c:pt>
                <c:pt idx="1076">
                  <c:v>40617</c:v>
                </c:pt>
                <c:pt idx="1077">
                  <c:v>40618</c:v>
                </c:pt>
                <c:pt idx="1078">
                  <c:v>40619</c:v>
                </c:pt>
                <c:pt idx="1079">
                  <c:v>40620</c:v>
                </c:pt>
                <c:pt idx="1080">
                  <c:v>40623</c:v>
                </c:pt>
                <c:pt idx="1081">
                  <c:v>40624</c:v>
                </c:pt>
                <c:pt idx="1082">
                  <c:v>40625</c:v>
                </c:pt>
                <c:pt idx="1083">
                  <c:v>40626</c:v>
                </c:pt>
                <c:pt idx="1084">
                  <c:v>40627</c:v>
                </c:pt>
                <c:pt idx="1085">
                  <c:v>40630</c:v>
                </c:pt>
                <c:pt idx="1086">
                  <c:v>40631</c:v>
                </c:pt>
                <c:pt idx="1087">
                  <c:v>40632</c:v>
                </c:pt>
                <c:pt idx="1088">
                  <c:v>40633</c:v>
                </c:pt>
                <c:pt idx="1089">
                  <c:v>40634</c:v>
                </c:pt>
                <c:pt idx="1090">
                  <c:v>40637</c:v>
                </c:pt>
                <c:pt idx="1091">
                  <c:v>40638</c:v>
                </c:pt>
                <c:pt idx="1092">
                  <c:v>40639</c:v>
                </c:pt>
                <c:pt idx="1093">
                  <c:v>40640</c:v>
                </c:pt>
                <c:pt idx="1094">
                  <c:v>40641</c:v>
                </c:pt>
                <c:pt idx="1095">
                  <c:v>40644</c:v>
                </c:pt>
                <c:pt idx="1096">
                  <c:v>40645</c:v>
                </c:pt>
                <c:pt idx="1097">
                  <c:v>40646</c:v>
                </c:pt>
                <c:pt idx="1098">
                  <c:v>40647</c:v>
                </c:pt>
                <c:pt idx="1099">
                  <c:v>40648</c:v>
                </c:pt>
                <c:pt idx="1100">
                  <c:v>40651</c:v>
                </c:pt>
                <c:pt idx="1101">
                  <c:v>40652</c:v>
                </c:pt>
                <c:pt idx="1102">
                  <c:v>40653</c:v>
                </c:pt>
                <c:pt idx="1103">
                  <c:v>40654</c:v>
                </c:pt>
                <c:pt idx="1104">
                  <c:v>40659</c:v>
                </c:pt>
                <c:pt idx="1105">
                  <c:v>40660</c:v>
                </c:pt>
                <c:pt idx="1106">
                  <c:v>40661</c:v>
                </c:pt>
                <c:pt idx="1107">
                  <c:v>40662</c:v>
                </c:pt>
                <c:pt idx="1108">
                  <c:v>40665</c:v>
                </c:pt>
                <c:pt idx="1109">
                  <c:v>40666</c:v>
                </c:pt>
                <c:pt idx="1110">
                  <c:v>40667</c:v>
                </c:pt>
                <c:pt idx="1111">
                  <c:v>40668</c:v>
                </c:pt>
                <c:pt idx="1112">
                  <c:v>40669</c:v>
                </c:pt>
                <c:pt idx="1113">
                  <c:v>40672</c:v>
                </c:pt>
                <c:pt idx="1114">
                  <c:v>40673</c:v>
                </c:pt>
                <c:pt idx="1115">
                  <c:v>40674</c:v>
                </c:pt>
                <c:pt idx="1116">
                  <c:v>40675</c:v>
                </c:pt>
                <c:pt idx="1117">
                  <c:v>40676</c:v>
                </c:pt>
                <c:pt idx="1118">
                  <c:v>40679</c:v>
                </c:pt>
                <c:pt idx="1119">
                  <c:v>40680</c:v>
                </c:pt>
                <c:pt idx="1120">
                  <c:v>40681</c:v>
                </c:pt>
                <c:pt idx="1121">
                  <c:v>40682</c:v>
                </c:pt>
                <c:pt idx="1122">
                  <c:v>40683</c:v>
                </c:pt>
                <c:pt idx="1123">
                  <c:v>40686</c:v>
                </c:pt>
                <c:pt idx="1124">
                  <c:v>40687</c:v>
                </c:pt>
                <c:pt idx="1125">
                  <c:v>40688</c:v>
                </c:pt>
                <c:pt idx="1126">
                  <c:v>40689</c:v>
                </c:pt>
                <c:pt idx="1127">
                  <c:v>40690</c:v>
                </c:pt>
                <c:pt idx="1128">
                  <c:v>40693</c:v>
                </c:pt>
                <c:pt idx="1129">
                  <c:v>40694</c:v>
                </c:pt>
                <c:pt idx="1130">
                  <c:v>40695</c:v>
                </c:pt>
                <c:pt idx="1131">
                  <c:v>40696</c:v>
                </c:pt>
                <c:pt idx="1132">
                  <c:v>40697</c:v>
                </c:pt>
                <c:pt idx="1133">
                  <c:v>40700</c:v>
                </c:pt>
                <c:pt idx="1134">
                  <c:v>40701</c:v>
                </c:pt>
                <c:pt idx="1135">
                  <c:v>40702</c:v>
                </c:pt>
                <c:pt idx="1136">
                  <c:v>40703</c:v>
                </c:pt>
                <c:pt idx="1137">
                  <c:v>40704</c:v>
                </c:pt>
                <c:pt idx="1138">
                  <c:v>40707</c:v>
                </c:pt>
                <c:pt idx="1139">
                  <c:v>40708</c:v>
                </c:pt>
                <c:pt idx="1140">
                  <c:v>40709</c:v>
                </c:pt>
                <c:pt idx="1141">
                  <c:v>40710</c:v>
                </c:pt>
                <c:pt idx="1142">
                  <c:v>40711</c:v>
                </c:pt>
                <c:pt idx="1143">
                  <c:v>40714</c:v>
                </c:pt>
                <c:pt idx="1144">
                  <c:v>40715</c:v>
                </c:pt>
                <c:pt idx="1145">
                  <c:v>40716</c:v>
                </c:pt>
                <c:pt idx="1146">
                  <c:v>40717</c:v>
                </c:pt>
                <c:pt idx="1147">
                  <c:v>40718</c:v>
                </c:pt>
                <c:pt idx="1148">
                  <c:v>40721</c:v>
                </c:pt>
                <c:pt idx="1149">
                  <c:v>40722</c:v>
                </c:pt>
                <c:pt idx="1150">
                  <c:v>40723</c:v>
                </c:pt>
                <c:pt idx="1151">
                  <c:v>40724</c:v>
                </c:pt>
                <c:pt idx="1152">
                  <c:v>40725</c:v>
                </c:pt>
                <c:pt idx="1153">
                  <c:v>40728</c:v>
                </c:pt>
                <c:pt idx="1154">
                  <c:v>40729</c:v>
                </c:pt>
                <c:pt idx="1155">
                  <c:v>40730</c:v>
                </c:pt>
                <c:pt idx="1156">
                  <c:v>40731</c:v>
                </c:pt>
                <c:pt idx="1157">
                  <c:v>40732</c:v>
                </c:pt>
                <c:pt idx="1158">
                  <c:v>40735</c:v>
                </c:pt>
                <c:pt idx="1159">
                  <c:v>40736</c:v>
                </c:pt>
                <c:pt idx="1160">
                  <c:v>40737</c:v>
                </c:pt>
                <c:pt idx="1161">
                  <c:v>40738</c:v>
                </c:pt>
                <c:pt idx="1162">
                  <c:v>40739</c:v>
                </c:pt>
                <c:pt idx="1163">
                  <c:v>40742</c:v>
                </c:pt>
                <c:pt idx="1164">
                  <c:v>40743</c:v>
                </c:pt>
                <c:pt idx="1165">
                  <c:v>40744</c:v>
                </c:pt>
                <c:pt idx="1166">
                  <c:v>40745</c:v>
                </c:pt>
                <c:pt idx="1167">
                  <c:v>40746</c:v>
                </c:pt>
                <c:pt idx="1168">
                  <c:v>40749</c:v>
                </c:pt>
                <c:pt idx="1169">
                  <c:v>40750</c:v>
                </c:pt>
                <c:pt idx="1170">
                  <c:v>40751</c:v>
                </c:pt>
                <c:pt idx="1171">
                  <c:v>40752</c:v>
                </c:pt>
                <c:pt idx="1172">
                  <c:v>40753</c:v>
                </c:pt>
                <c:pt idx="1173">
                  <c:v>40756</c:v>
                </c:pt>
                <c:pt idx="1174">
                  <c:v>40757</c:v>
                </c:pt>
                <c:pt idx="1175">
                  <c:v>40758</c:v>
                </c:pt>
                <c:pt idx="1176">
                  <c:v>40759</c:v>
                </c:pt>
                <c:pt idx="1177">
                  <c:v>40760</c:v>
                </c:pt>
                <c:pt idx="1178">
                  <c:v>40763</c:v>
                </c:pt>
                <c:pt idx="1179">
                  <c:v>40764</c:v>
                </c:pt>
                <c:pt idx="1180">
                  <c:v>40765</c:v>
                </c:pt>
                <c:pt idx="1181">
                  <c:v>40766</c:v>
                </c:pt>
                <c:pt idx="1182">
                  <c:v>40767</c:v>
                </c:pt>
                <c:pt idx="1183">
                  <c:v>40770</c:v>
                </c:pt>
                <c:pt idx="1184">
                  <c:v>40771</c:v>
                </c:pt>
                <c:pt idx="1185">
                  <c:v>40772</c:v>
                </c:pt>
                <c:pt idx="1186">
                  <c:v>40773</c:v>
                </c:pt>
                <c:pt idx="1187">
                  <c:v>40774</c:v>
                </c:pt>
                <c:pt idx="1188">
                  <c:v>40777</c:v>
                </c:pt>
                <c:pt idx="1189">
                  <c:v>40778</c:v>
                </c:pt>
                <c:pt idx="1190">
                  <c:v>40779</c:v>
                </c:pt>
                <c:pt idx="1191">
                  <c:v>40780</c:v>
                </c:pt>
                <c:pt idx="1192">
                  <c:v>40781</c:v>
                </c:pt>
                <c:pt idx="1193">
                  <c:v>40784</c:v>
                </c:pt>
                <c:pt idx="1194">
                  <c:v>40785</c:v>
                </c:pt>
                <c:pt idx="1195">
                  <c:v>40786</c:v>
                </c:pt>
                <c:pt idx="1196">
                  <c:v>40787</c:v>
                </c:pt>
                <c:pt idx="1197">
                  <c:v>40788</c:v>
                </c:pt>
                <c:pt idx="1198">
                  <c:v>40791</c:v>
                </c:pt>
                <c:pt idx="1199">
                  <c:v>40792</c:v>
                </c:pt>
                <c:pt idx="1200">
                  <c:v>40793</c:v>
                </c:pt>
                <c:pt idx="1201">
                  <c:v>40794</c:v>
                </c:pt>
                <c:pt idx="1202">
                  <c:v>40795</c:v>
                </c:pt>
                <c:pt idx="1203">
                  <c:v>40798</c:v>
                </c:pt>
                <c:pt idx="1204">
                  <c:v>40799</c:v>
                </c:pt>
                <c:pt idx="1205">
                  <c:v>40800</c:v>
                </c:pt>
                <c:pt idx="1206">
                  <c:v>40801</c:v>
                </c:pt>
                <c:pt idx="1207">
                  <c:v>40802</c:v>
                </c:pt>
                <c:pt idx="1208">
                  <c:v>40805</c:v>
                </c:pt>
                <c:pt idx="1209">
                  <c:v>40806</c:v>
                </c:pt>
                <c:pt idx="1210">
                  <c:v>40807</c:v>
                </c:pt>
                <c:pt idx="1211">
                  <c:v>40808</c:v>
                </c:pt>
                <c:pt idx="1212">
                  <c:v>40809</c:v>
                </c:pt>
                <c:pt idx="1213">
                  <c:v>40812</c:v>
                </c:pt>
                <c:pt idx="1214">
                  <c:v>40813</c:v>
                </c:pt>
                <c:pt idx="1215">
                  <c:v>40814</c:v>
                </c:pt>
                <c:pt idx="1216">
                  <c:v>40815</c:v>
                </c:pt>
                <c:pt idx="1217">
                  <c:v>40816</c:v>
                </c:pt>
                <c:pt idx="1218">
                  <c:v>40819</c:v>
                </c:pt>
                <c:pt idx="1219">
                  <c:v>40820</c:v>
                </c:pt>
                <c:pt idx="1220">
                  <c:v>40821</c:v>
                </c:pt>
                <c:pt idx="1221">
                  <c:v>40822</c:v>
                </c:pt>
                <c:pt idx="1222">
                  <c:v>40823</c:v>
                </c:pt>
                <c:pt idx="1223">
                  <c:v>40826</c:v>
                </c:pt>
                <c:pt idx="1224">
                  <c:v>40827</c:v>
                </c:pt>
                <c:pt idx="1225">
                  <c:v>40828</c:v>
                </c:pt>
                <c:pt idx="1226">
                  <c:v>40829</c:v>
                </c:pt>
                <c:pt idx="1227">
                  <c:v>40830</c:v>
                </c:pt>
                <c:pt idx="1228">
                  <c:v>40833</c:v>
                </c:pt>
                <c:pt idx="1229">
                  <c:v>40834</c:v>
                </c:pt>
                <c:pt idx="1230">
                  <c:v>40835</c:v>
                </c:pt>
                <c:pt idx="1231">
                  <c:v>40836</c:v>
                </c:pt>
                <c:pt idx="1232">
                  <c:v>40837</c:v>
                </c:pt>
                <c:pt idx="1233">
                  <c:v>40840</c:v>
                </c:pt>
                <c:pt idx="1234">
                  <c:v>40841</c:v>
                </c:pt>
                <c:pt idx="1235">
                  <c:v>40842</c:v>
                </c:pt>
                <c:pt idx="1236">
                  <c:v>40843</c:v>
                </c:pt>
                <c:pt idx="1237">
                  <c:v>40844</c:v>
                </c:pt>
                <c:pt idx="1238">
                  <c:v>40847</c:v>
                </c:pt>
                <c:pt idx="1239">
                  <c:v>40848</c:v>
                </c:pt>
                <c:pt idx="1240">
                  <c:v>40849</c:v>
                </c:pt>
                <c:pt idx="1241">
                  <c:v>40850</c:v>
                </c:pt>
                <c:pt idx="1242">
                  <c:v>40851</c:v>
                </c:pt>
                <c:pt idx="1243">
                  <c:v>40854</c:v>
                </c:pt>
                <c:pt idx="1244">
                  <c:v>40855</c:v>
                </c:pt>
                <c:pt idx="1245">
                  <c:v>40856</c:v>
                </c:pt>
                <c:pt idx="1246">
                  <c:v>40857</c:v>
                </c:pt>
                <c:pt idx="1247">
                  <c:v>40858</c:v>
                </c:pt>
                <c:pt idx="1248">
                  <c:v>40861</c:v>
                </c:pt>
                <c:pt idx="1249">
                  <c:v>40862</c:v>
                </c:pt>
                <c:pt idx="1250">
                  <c:v>40863</c:v>
                </c:pt>
                <c:pt idx="1251">
                  <c:v>40864</c:v>
                </c:pt>
                <c:pt idx="1252">
                  <c:v>40865</c:v>
                </c:pt>
                <c:pt idx="1253">
                  <c:v>40868</c:v>
                </c:pt>
                <c:pt idx="1254">
                  <c:v>40869</c:v>
                </c:pt>
                <c:pt idx="1255">
                  <c:v>40870</c:v>
                </c:pt>
                <c:pt idx="1256">
                  <c:v>40871</c:v>
                </c:pt>
                <c:pt idx="1257">
                  <c:v>40872</c:v>
                </c:pt>
                <c:pt idx="1258">
                  <c:v>40875</c:v>
                </c:pt>
                <c:pt idx="1259">
                  <c:v>40876</c:v>
                </c:pt>
                <c:pt idx="1260">
                  <c:v>40877</c:v>
                </c:pt>
                <c:pt idx="1261">
                  <c:v>40878</c:v>
                </c:pt>
                <c:pt idx="1262">
                  <c:v>40879</c:v>
                </c:pt>
                <c:pt idx="1263">
                  <c:v>40882</c:v>
                </c:pt>
                <c:pt idx="1264">
                  <c:v>40883</c:v>
                </c:pt>
                <c:pt idx="1265">
                  <c:v>40884</c:v>
                </c:pt>
                <c:pt idx="1266">
                  <c:v>40885</c:v>
                </c:pt>
                <c:pt idx="1267">
                  <c:v>40886</c:v>
                </c:pt>
                <c:pt idx="1268">
                  <c:v>40889</c:v>
                </c:pt>
                <c:pt idx="1269">
                  <c:v>40890</c:v>
                </c:pt>
                <c:pt idx="1270">
                  <c:v>40891</c:v>
                </c:pt>
                <c:pt idx="1271">
                  <c:v>40892</c:v>
                </c:pt>
                <c:pt idx="1272">
                  <c:v>40893</c:v>
                </c:pt>
                <c:pt idx="1273">
                  <c:v>40896</c:v>
                </c:pt>
                <c:pt idx="1274">
                  <c:v>40897</c:v>
                </c:pt>
                <c:pt idx="1275">
                  <c:v>40898</c:v>
                </c:pt>
                <c:pt idx="1276">
                  <c:v>40899</c:v>
                </c:pt>
                <c:pt idx="1277">
                  <c:v>40900</c:v>
                </c:pt>
                <c:pt idx="1278">
                  <c:v>40904</c:v>
                </c:pt>
                <c:pt idx="1279">
                  <c:v>40905</c:v>
                </c:pt>
                <c:pt idx="1280">
                  <c:v>40906</c:v>
                </c:pt>
                <c:pt idx="1281">
                  <c:v>40907</c:v>
                </c:pt>
                <c:pt idx="1282">
                  <c:v>40910</c:v>
                </c:pt>
                <c:pt idx="1283">
                  <c:v>40911</c:v>
                </c:pt>
                <c:pt idx="1284">
                  <c:v>40912</c:v>
                </c:pt>
                <c:pt idx="1285">
                  <c:v>40913</c:v>
                </c:pt>
                <c:pt idx="1286">
                  <c:v>40914</c:v>
                </c:pt>
                <c:pt idx="1287">
                  <c:v>40917</c:v>
                </c:pt>
                <c:pt idx="1288">
                  <c:v>40918</c:v>
                </c:pt>
                <c:pt idx="1289">
                  <c:v>40919</c:v>
                </c:pt>
                <c:pt idx="1290">
                  <c:v>40920</c:v>
                </c:pt>
                <c:pt idx="1291">
                  <c:v>40921</c:v>
                </c:pt>
                <c:pt idx="1292">
                  <c:v>40924</c:v>
                </c:pt>
                <c:pt idx="1293">
                  <c:v>40925</c:v>
                </c:pt>
                <c:pt idx="1294">
                  <c:v>40926</c:v>
                </c:pt>
                <c:pt idx="1295">
                  <c:v>40927</c:v>
                </c:pt>
                <c:pt idx="1296">
                  <c:v>40928</c:v>
                </c:pt>
                <c:pt idx="1297">
                  <c:v>40931</c:v>
                </c:pt>
                <c:pt idx="1298">
                  <c:v>40932</c:v>
                </c:pt>
                <c:pt idx="1299">
                  <c:v>40933</c:v>
                </c:pt>
                <c:pt idx="1300">
                  <c:v>40934</c:v>
                </c:pt>
                <c:pt idx="1301">
                  <c:v>40935</c:v>
                </c:pt>
                <c:pt idx="1302">
                  <c:v>40938</c:v>
                </c:pt>
                <c:pt idx="1303">
                  <c:v>40939</c:v>
                </c:pt>
                <c:pt idx="1304">
                  <c:v>40940</c:v>
                </c:pt>
                <c:pt idx="1305">
                  <c:v>40941</c:v>
                </c:pt>
                <c:pt idx="1306">
                  <c:v>40942</c:v>
                </c:pt>
                <c:pt idx="1307">
                  <c:v>40945</c:v>
                </c:pt>
                <c:pt idx="1308">
                  <c:v>40946</c:v>
                </c:pt>
                <c:pt idx="1309">
                  <c:v>40947</c:v>
                </c:pt>
                <c:pt idx="1310">
                  <c:v>40948</c:v>
                </c:pt>
                <c:pt idx="1311">
                  <c:v>40949</c:v>
                </c:pt>
                <c:pt idx="1312">
                  <c:v>40952</c:v>
                </c:pt>
                <c:pt idx="1313">
                  <c:v>40953</c:v>
                </c:pt>
                <c:pt idx="1314">
                  <c:v>40954</c:v>
                </c:pt>
                <c:pt idx="1315">
                  <c:v>40955</c:v>
                </c:pt>
                <c:pt idx="1316">
                  <c:v>40956</c:v>
                </c:pt>
                <c:pt idx="1317">
                  <c:v>40959</c:v>
                </c:pt>
                <c:pt idx="1318">
                  <c:v>40960</c:v>
                </c:pt>
                <c:pt idx="1319">
                  <c:v>40961</c:v>
                </c:pt>
                <c:pt idx="1320">
                  <c:v>40962</c:v>
                </c:pt>
                <c:pt idx="1321">
                  <c:v>40963</c:v>
                </c:pt>
                <c:pt idx="1322">
                  <c:v>40966</c:v>
                </c:pt>
                <c:pt idx="1323">
                  <c:v>40967</c:v>
                </c:pt>
                <c:pt idx="1324">
                  <c:v>40968</c:v>
                </c:pt>
                <c:pt idx="1325">
                  <c:v>40969</c:v>
                </c:pt>
                <c:pt idx="1326">
                  <c:v>40970</c:v>
                </c:pt>
                <c:pt idx="1327">
                  <c:v>40973</c:v>
                </c:pt>
                <c:pt idx="1328">
                  <c:v>40974</c:v>
                </c:pt>
                <c:pt idx="1329">
                  <c:v>40975</c:v>
                </c:pt>
                <c:pt idx="1330">
                  <c:v>40976</c:v>
                </c:pt>
                <c:pt idx="1331">
                  <c:v>40977</c:v>
                </c:pt>
                <c:pt idx="1332">
                  <c:v>40980</c:v>
                </c:pt>
                <c:pt idx="1333">
                  <c:v>40981</c:v>
                </c:pt>
                <c:pt idx="1334">
                  <c:v>40982</c:v>
                </c:pt>
                <c:pt idx="1335">
                  <c:v>40983</c:v>
                </c:pt>
                <c:pt idx="1336">
                  <c:v>40984</c:v>
                </c:pt>
                <c:pt idx="1337">
                  <c:v>40987</c:v>
                </c:pt>
                <c:pt idx="1338">
                  <c:v>40988</c:v>
                </c:pt>
                <c:pt idx="1339">
                  <c:v>40989</c:v>
                </c:pt>
                <c:pt idx="1340">
                  <c:v>40990</c:v>
                </c:pt>
                <c:pt idx="1341">
                  <c:v>40991</c:v>
                </c:pt>
                <c:pt idx="1342">
                  <c:v>40994</c:v>
                </c:pt>
                <c:pt idx="1343">
                  <c:v>40995</c:v>
                </c:pt>
                <c:pt idx="1344">
                  <c:v>40996</c:v>
                </c:pt>
                <c:pt idx="1345">
                  <c:v>40997</c:v>
                </c:pt>
                <c:pt idx="1346">
                  <c:v>40998</c:v>
                </c:pt>
                <c:pt idx="1347">
                  <c:v>41001</c:v>
                </c:pt>
                <c:pt idx="1348">
                  <c:v>41002</c:v>
                </c:pt>
                <c:pt idx="1349">
                  <c:v>41003</c:v>
                </c:pt>
                <c:pt idx="1350">
                  <c:v>41004</c:v>
                </c:pt>
                <c:pt idx="1351">
                  <c:v>41009</c:v>
                </c:pt>
                <c:pt idx="1352">
                  <c:v>41010</c:v>
                </c:pt>
                <c:pt idx="1353">
                  <c:v>41011</c:v>
                </c:pt>
                <c:pt idx="1354">
                  <c:v>41012</c:v>
                </c:pt>
                <c:pt idx="1355">
                  <c:v>41015</c:v>
                </c:pt>
                <c:pt idx="1356">
                  <c:v>41016</c:v>
                </c:pt>
                <c:pt idx="1357">
                  <c:v>41017</c:v>
                </c:pt>
                <c:pt idx="1358">
                  <c:v>41018</c:v>
                </c:pt>
                <c:pt idx="1359">
                  <c:v>41019</c:v>
                </c:pt>
                <c:pt idx="1360">
                  <c:v>41022</c:v>
                </c:pt>
                <c:pt idx="1361">
                  <c:v>41023</c:v>
                </c:pt>
                <c:pt idx="1362">
                  <c:v>41024</c:v>
                </c:pt>
                <c:pt idx="1363">
                  <c:v>41025</c:v>
                </c:pt>
                <c:pt idx="1364">
                  <c:v>41026</c:v>
                </c:pt>
                <c:pt idx="1365">
                  <c:v>41029</c:v>
                </c:pt>
                <c:pt idx="1366">
                  <c:v>41031</c:v>
                </c:pt>
                <c:pt idx="1367">
                  <c:v>41032</c:v>
                </c:pt>
                <c:pt idx="1368">
                  <c:v>41033</c:v>
                </c:pt>
                <c:pt idx="1369">
                  <c:v>41036</c:v>
                </c:pt>
                <c:pt idx="1370">
                  <c:v>41037</c:v>
                </c:pt>
                <c:pt idx="1371">
                  <c:v>41038</c:v>
                </c:pt>
                <c:pt idx="1372">
                  <c:v>41039</c:v>
                </c:pt>
                <c:pt idx="1373">
                  <c:v>41040</c:v>
                </c:pt>
                <c:pt idx="1374">
                  <c:v>41043</c:v>
                </c:pt>
                <c:pt idx="1375">
                  <c:v>41044</c:v>
                </c:pt>
                <c:pt idx="1376">
                  <c:v>41045</c:v>
                </c:pt>
                <c:pt idx="1377">
                  <c:v>41046</c:v>
                </c:pt>
                <c:pt idx="1378">
                  <c:v>41047</c:v>
                </c:pt>
                <c:pt idx="1379">
                  <c:v>41050</c:v>
                </c:pt>
                <c:pt idx="1380">
                  <c:v>41051</c:v>
                </c:pt>
                <c:pt idx="1381">
                  <c:v>41052</c:v>
                </c:pt>
                <c:pt idx="1382">
                  <c:v>41053</c:v>
                </c:pt>
                <c:pt idx="1383">
                  <c:v>41054</c:v>
                </c:pt>
                <c:pt idx="1384">
                  <c:v>41057</c:v>
                </c:pt>
                <c:pt idx="1385">
                  <c:v>41058</c:v>
                </c:pt>
                <c:pt idx="1386">
                  <c:v>41059</c:v>
                </c:pt>
                <c:pt idx="1387">
                  <c:v>41060</c:v>
                </c:pt>
                <c:pt idx="1388">
                  <c:v>41061</c:v>
                </c:pt>
                <c:pt idx="1389">
                  <c:v>41064</c:v>
                </c:pt>
                <c:pt idx="1390">
                  <c:v>41065</c:v>
                </c:pt>
                <c:pt idx="1391">
                  <c:v>41066</c:v>
                </c:pt>
                <c:pt idx="1392">
                  <c:v>41067</c:v>
                </c:pt>
                <c:pt idx="1393">
                  <c:v>41068</c:v>
                </c:pt>
                <c:pt idx="1394">
                  <c:v>41071</c:v>
                </c:pt>
                <c:pt idx="1395">
                  <c:v>41072</c:v>
                </c:pt>
                <c:pt idx="1396">
                  <c:v>41073</c:v>
                </c:pt>
                <c:pt idx="1397">
                  <c:v>41074</c:v>
                </c:pt>
                <c:pt idx="1398">
                  <c:v>41075</c:v>
                </c:pt>
                <c:pt idx="1399">
                  <c:v>41078</c:v>
                </c:pt>
                <c:pt idx="1400">
                  <c:v>41079</c:v>
                </c:pt>
                <c:pt idx="1401">
                  <c:v>41080</c:v>
                </c:pt>
                <c:pt idx="1402">
                  <c:v>41081</c:v>
                </c:pt>
                <c:pt idx="1403">
                  <c:v>41082</c:v>
                </c:pt>
                <c:pt idx="1404">
                  <c:v>41085</c:v>
                </c:pt>
                <c:pt idx="1405">
                  <c:v>41086</c:v>
                </c:pt>
                <c:pt idx="1406">
                  <c:v>41087</c:v>
                </c:pt>
                <c:pt idx="1407">
                  <c:v>41088</c:v>
                </c:pt>
                <c:pt idx="1408">
                  <c:v>41089</c:v>
                </c:pt>
                <c:pt idx="1409">
                  <c:v>41092</c:v>
                </c:pt>
                <c:pt idx="1410">
                  <c:v>41093</c:v>
                </c:pt>
                <c:pt idx="1411">
                  <c:v>41094</c:v>
                </c:pt>
                <c:pt idx="1412">
                  <c:v>41095</c:v>
                </c:pt>
                <c:pt idx="1413">
                  <c:v>41096</c:v>
                </c:pt>
                <c:pt idx="1414">
                  <c:v>41099</c:v>
                </c:pt>
                <c:pt idx="1415">
                  <c:v>41100</c:v>
                </c:pt>
                <c:pt idx="1416">
                  <c:v>41101</c:v>
                </c:pt>
                <c:pt idx="1417">
                  <c:v>41102</c:v>
                </c:pt>
                <c:pt idx="1418">
                  <c:v>41103</c:v>
                </c:pt>
                <c:pt idx="1419">
                  <c:v>41106</c:v>
                </c:pt>
                <c:pt idx="1420">
                  <c:v>41107</c:v>
                </c:pt>
                <c:pt idx="1421">
                  <c:v>41108</c:v>
                </c:pt>
                <c:pt idx="1422">
                  <c:v>41109</c:v>
                </c:pt>
                <c:pt idx="1423">
                  <c:v>41110</c:v>
                </c:pt>
                <c:pt idx="1424">
                  <c:v>41113</c:v>
                </c:pt>
                <c:pt idx="1425">
                  <c:v>41114</c:v>
                </c:pt>
                <c:pt idx="1426">
                  <c:v>41115</c:v>
                </c:pt>
                <c:pt idx="1427">
                  <c:v>41116</c:v>
                </c:pt>
                <c:pt idx="1428">
                  <c:v>41117</c:v>
                </c:pt>
                <c:pt idx="1429">
                  <c:v>41120</c:v>
                </c:pt>
                <c:pt idx="1430">
                  <c:v>41121</c:v>
                </c:pt>
                <c:pt idx="1431">
                  <c:v>41122</c:v>
                </c:pt>
                <c:pt idx="1432">
                  <c:v>41123</c:v>
                </c:pt>
                <c:pt idx="1433">
                  <c:v>41124</c:v>
                </c:pt>
                <c:pt idx="1434">
                  <c:v>41127</c:v>
                </c:pt>
                <c:pt idx="1435">
                  <c:v>41128</c:v>
                </c:pt>
                <c:pt idx="1436">
                  <c:v>41129</c:v>
                </c:pt>
                <c:pt idx="1437">
                  <c:v>41130</c:v>
                </c:pt>
                <c:pt idx="1438">
                  <c:v>41131</c:v>
                </c:pt>
                <c:pt idx="1439">
                  <c:v>41134</c:v>
                </c:pt>
                <c:pt idx="1440">
                  <c:v>41135</c:v>
                </c:pt>
                <c:pt idx="1441">
                  <c:v>41136</c:v>
                </c:pt>
                <c:pt idx="1442">
                  <c:v>41137</c:v>
                </c:pt>
                <c:pt idx="1443">
                  <c:v>41138</c:v>
                </c:pt>
                <c:pt idx="1444">
                  <c:v>41141</c:v>
                </c:pt>
                <c:pt idx="1445">
                  <c:v>41142</c:v>
                </c:pt>
                <c:pt idx="1446">
                  <c:v>41143</c:v>
                </c:pt>
                <c:pt idx="1447">
                  <c:v>41144</c:v>
                </c:pt>
                <c:pt idx="1448">
                  <c:v>41145</c:v>
                </c:pt>
                <c:pt idx="1449">
                  <c:v>41148</c:v>
                </c:pt>
                <c:pt idx="1450">
                  <c:v>41149</c:v>
                </c:pt>
                <c:pt idx="1451">
                  <c:v>41150</c:v>
                </c:pt>
                <c:pt idx="1452">
                  <c:v>41151</c:v>
                </c:pt>
                <c:pt idx="1453">
                  <c:v>41152</c:v>
                </c:pt>
                <c:pt idx="1454">
                  <c:v>41155</c:v>
                </c:pt>
                <c:pt idx="1455">
                  <c:v>41156</c:v>
                </c:pt>
                <c:pt idx="1456">
                  <c:v>41157</c:v>
                </c:pt>
                <c:pt idx="1457">
                  <c:v>41158</c:v>
                </c:pt>
                <c:pt idx="1458">
                  <c:v>41159</c:v>
                </c:pt>
                <c:pt idx="1459">
                  <c:v>41162</c:v>
                </c:pt>
                <c:pt idx="1460">
                  <c:v>41163</c:v>
                </c:pt>
                <c:pt idx="1461">
                  <c:v>41164</c:v>
                </c:pt>
                <c:pt idx="1462">
                  <c:v>41165</c:v>
                </c:pt>
                <c:pt idx="1463">
                  <c:v>41166</c:v>
                </c:pt>
                <c:pt idx="1464">
                  <c:v>41169</c:v>
                </c:pt>
                <c:pt idx="1465">
                  <c:v>41170</c:v>
                </c:pt>
                <c:pt idx="1466">
                  <c:v>41171</c:v>
                </c:pt>
                <c:pt idx="1467">
                  <c:v>41172</c:v>
                </c:pt>
                <c:pt idx="1468">
                  <c:v>41173</c:v>
                </c:pt>
                <c:pt idx="1469">
                  <c:v>41176</c:v>
                </c:pt>
                <c:pt idx="1470">
                  <c:v>41177</c:v>
                </c:pt>
                <c:pt idx="1471">
                  <c:v>41178</c:v>
                </c:pt>
                <c:pt idx="1472">
                  <c:v>41179</c:v>
                </c:pt>
                <c:pt idx="1473">
                  <c:v>41180</c:v>
                </c:pt>
                <c:pt idx="1474">
                  <c:v>41183</c:v>
                </c:pt>
                <c:pt idx="1475">
                  <c:v>41184</c:v>
                </c:pt>
                <c:pt idx="1476">
                  <c:v>41185</c:v>
                </c:pt>
                <c:pt idx="1477">
                  <c:v>41186</c:v>
                </c:pt>
                <c:pt idx="1478">
                  <c:v>41187</c:v>
                </c:pt>
                <c:pt idx="1479">
                  <c:v>41190</c:v>
                </c:pt>
                <c:pt idx="1480">
                  <c:v>41191</c:v>
                </c:pt>
                <c:pt idx="1481">
                  <c:v>41192</c:v>
                </c:pt>
                <c:pt idx="1482">
                  <c:v>41193</c:v>
                </c:pt>
                <c:pt idx="1483">
                  <c:v>41194</c:v>
                </c:pt>
                <c:pt idx="1484">
                  <c:v>41197</c:v>
                </c:pt>
                <c:pt idx="1485">
                  <c:v>41198</c:v>
                </c:pt>
                <c:pt idx="1486">
                  <c:v>41199</c:v>
                </c:pt>
                <c:pt idx="1487">
                  <c:v>41200</c:v>
                </c:pt>
                <c:pt idx="1488">
                  <c:v>41201</c:v>
                </c:pt>
                <c:pt idx="1489">
                  <c:v>41204</c:v>
                </c:pt>
                <c:pt idx="1490">
                  <c:v>41205</c:v>
                </c:pt>
                <c:pt idx="1491">
                  <c:v>41206</c:v>
                </c:pt>
                <c:pt idx="1492">
                  <c:v>41207</c:v>
                </c:pt>
                <c:pt idx="1493">
                  <c:v>41208</c:v>
                </c:pt>
                <c:pt idx="1494">
                  <c:v>41211</c:v>
                </c:pt>
                <c:pt idx="1495">
                  <c:v>41212</c:v>
                </c:pt>
                <c:pt idx="1496">
                  <c:v>41213</c:v>
                </c:pt>
                <c:pt idx="1497">
                  <c:v>41214</c:v>
                </c:pt>
                <c:pt idx="1498">
                  <c:v>41215</c:v>
                </c:pt>
                <c:pt idx="1499">
                  <c:v>41218</c:v>
                </c:pt>
                <c:pt idx="1500">
                  <c:v>41219</c:v>
                </c:pt>
                <c:pt idx="1501">
                  <c:v>41220</c:v>
                </c:pt>
                <c:pt idx="1502">
                  <c:v>41221</c:v>
                </c:pt>
                <c:pt idx="1503">
                  <c:v>41222</c:v>
                </c:pt>
                <c:pt idx="1504">
                  <c:v>41225</c:v>
                </c:pt>
                <c:pt idx="1505">
                  <c:v>41226</c:v>
                </c:pt>
                <c:pt idx="1506">
                  <c:v>41227</c:v>
                </c:pt>
                <c:pt idx="1507">
                  <c:v>41228</c:v>
                </c:pt>
                <c:pt idx="1508">
                  <c:v>41229</c:v>
                </c:pt>
                <c:pt idx="1509">
                  <c:v>41232</c:v>
                </c:pt>
                <c:pt idx="1510">
                  <c:v>41233</c:v>
                </c:pt>
                <c:pt idx="1511">
                  <c:v>41234</c:v>
                </c:pt>
                <c:pt idx="1512">
                  <c:v>41235</c:v>
                </c:pt>
                <c:pt idx="1513">
                  <c:v>41236</c:v>
                </c:pt>
                <c:pt idx="1514">
                  <c:v>41239</c:v>
                </c:pt>
                <c:pt idx="1515">
                  <c:v>41240</c:v>
                </c:pt>
                <c:pt idx="1516">
                  <c:v>41241</c:v>
                </c:pt>
                <c:pt idx="1517">
                  <c:v>41242</c:v>
                </c:pt>
                <c:pt idx="1518">
                  <c:v>41243</c:v>
                </c:pt>
                <c:pt idx="1519">
                  <c:v>41246</c:v>
                </c:pt>
                <c:pt idx="1520">
                  <c:v>41247</c:v>
                </c:pt>
                <c:pt idx="1521">
                  <c:v>41248</c:v>
                </c:pt>
                <c:pt idx="1522">
                  <c:v>41249</c:v>
                </c:pt>
                <c:pt idx="1523">
                  <c:v>41250</c:v>
                </c:pt>
                <c:pt idx="1524">
                  <c:v>41253</c:v>
                </c:pt>
                <c:pt idx="1525">
                  <c:v>41254</c:v>
                </c:pt>
                <c:pt idx="1526">
                  <c:v>41255</c:v>
                </c:pt>
                <c:pt idx="1527">
                  <c:v>41256</c:v>
                </c:pt>
                <c:pt idx="1528">
                  <c:v>41257</c:v>
                </c:pt>
                <c:pt idx="1529">
                  <c:v>41260</c:v>
                </c:pt>
                <c:pt idx="1530">
                  <c:v>41261</c:v>
                </c:pt>
                <c:pt idx="1531">
                  <c:v>41262</c:v>
                </c:pt>
                <c:pt idx="1532">
                  <c:v>41263</c:v>
                </c:pt>
                <c:pt idx="1533">
                  <c:v>41264</c:v>
                </c:pt>
                <c:pt idx="1534">
                  <c:v>41267</c:v>
                </c:pt>
                <c:pt idx="1535">
                  <c:v>41270</c:v>
                </c:pt>
                <c:pt idx="1536">
                  <c:v>41271</c:v>
                </c:pt>
                <c:pt idx="1537">
                  <c:v>41274</c:v>
                </c:pt>
                <c:pt idx="1538">
                  <c:v>41276</c:v>
                </c:pt>
                <c:pt idx="1539">
                  <c:v>41277</c:v>
                </c:pt>
                <c:pt idx="1540">
                  <c:v>41278</c:v>
                </c:pt>
                <c:pt idx="1541">
                  <c:v>41281</c:v>
                </c:pt>
                <c:pt idx="1542">
                  <c:v>41282</c:v>
                </c:pt>
                <c:pt idx="1543">
                  <c:v>41283</c:v>
                </c:pt>
                <c:pt idx="1544">
                  <c:v>41284</c:v>
                </c:pt>
                <c:pt idx="1545">
                  <c:v>41285</c:v>
                </c:pt>
                <c:pt idx="1546">
                  <c:v>41288</c:v>
                </c:pt>
                <c:pt idx="1547">
                  <c:v>41289</c:v>
                </c:pt>
                <c:pt idx="1548">
                  <c:v>41290</c:v>
                </c:pt>
                <c:pt idx="1549">
                  <c:v>41291</c:v>
                </c:pt>
                <c:pt idx="1550">
                  <c:v>41292</c:v>
                </c:pt>
                <c:pt idx="1551">
                  <c:v>41295</c:v>
                </c:pt>
                <c:pt idx="1552">
                  <c:v>41296</c:v>
                </c:pt>
                <c:pt idx="1553">
                  <c:v>41297</c:v>
                </c:pt>
                <c:pt idx="1554">
                  <c:v>41298</c:v>
                </c:pt>
                <c:pt idx="1555">
                  <c:v>41299</c:v>
                </c:pt>
                <c:pt idx="1556">
                  <c:v>41302</c:v>
                </c:pt>
                <c:pt idx="1557">
                  <c:v>41303</c:v>
                </c:pt>
                <c:pt idx="1558">
                  <c:v>41304</c:v>
                </c:pt>
                <c:pt idx="1559">
                  <c:v>41305</c:v>
                </c:pt>
                <c:pt idx="1560">
                  <c:v>41306</c:v>
                </c:pt>
                <c:pt idx="1561">
                  <c:v>41309</c:v>
                </c:pt>
                <c:pt idx="1562">
                  <c:v>41310</c:v>
                </c:pt>
                <c:pt idx="1563">
                  <c:v>41311</c:v>
                </c:pt>
                <c:pt idx="1564">
                  <c:v>41312</c:v>
                </c:pt>
                <c:pt idx="1565">
                  <c:v>41313</c:v>
                </c:pt>
                <c:pt idx="1566">
                  <c:v>41316</c:v>
                </c:pt>
                <c:pt idx="1567">
                  <c:v>41317</c:v>
                </c:pt>
                <c:pt idx="1568">
                  <c:v>41318</c:v>
                </c:pt>
                <c:pt idx="1569">
                  <c:v>41319</c:v>
                </c:pt>
                <c:pt idx="1570">
                  <c:v>41320</c:v>
                </c:pt>
                <c:pt idx="1571">
                  <c:v>41323</c:v>
                </c:pt>
                <c:pt idx="1572">
                  <c:v>41324</c:v>
                </c:pt>
                <c:pt idx="1573">
                  <c:v>41325</c:v>
                </c:pt>
                <c:pt idx="1574">
                  <c:v>41326</c:v>
                </c:pt>
                <c:pt idx="1575">
                  <c:v>41327</c:v>
                </c:pt>
                <c:pt idx="1576">
                  <c:v>41330</c:v>
                </c:pt>
                <c:pt idx="1577">
                  <c:v>41331</c:v>
                </c:pt>
                <c:pt idx="1578">
                  <c:v>41332</c:v>
                </c:pt>
                <c:pt idx="1579">
                  <c:v>41333</c:v>
                </c:pt>
                <c:pt idx="1580">
                  <c:v>41334</c:v>
                </c:pt>
                <c:pt idx="1581">
                  <c:v>41337</c:v>
                </c:pt>
                <c:pt idx="1582">
                  <c:v>41338</c:v>
                </c:pt>
                <c:pt idx="1583">
                  <c:v>41339</c:v>
                </c:pt>
                <c:pt idx="1584">
                  <c:v>41340</c:v>
                </c:pt>
                <c:pt idx="1585">
                  <c:v>41341</c:v>
                </c:pt>
                <c:pt idx="1586">
                  <c:v>41344</c:v>
                </c:pt>
                <c:pt idx="1587">
                  <c:v>41345</c:v>
                </c:pt>
                <c:pt idx="1588">
                  <c:v>41346</c:v>
                </c:pt>
                <c:pt idx="1589">
                  <c:v>41347</c:v>
                </c:pt>
                <c:pt idx="1590">
                  <c:v>41348</c:v>
                </c:pt>
                <c:pt idx="1591">
                  <c:v>41351</c:v>
                </c:pt>
                <c:pt idx="1592">
                  <c:v>41352</c:v>
                </c:pt>
                <c:pt idx="1593">
                  <c:v>41353</c:v>
                </c:pt>
                <c:pt idx="1594">
                  <c:v>41354</c:v>
                </c:pt>
                <c:pt idx="1595">
                  <c:v>41355</c:v>
                </c:pt>
                <c:pt idx="1596">
                  <c:v>41358</c:v>
                </c:pt>
                <c:pt idx="1597">
                  <c:v>41359</c:v>
                </c:pt>
                <c:pt idx="1598">
                  <c:v>41360</c:v>
                </c:pt>
                <c:pt idx="1599">
                  <c:v>41361</c:v>
                </c:pt>
                <c:pt idx="1600">
                  <c:v>41366</c:v>
                </c:pt>
                <c:pt idx="1601">
                  <c:v>41367</c:v>
                </c:pt>
                <c:pt idx="1602">
                  <c:v>41368</c:v>
                </c:pt>
                <c:pt idx="1603">
                  <c:v>41369</c:v>
                </c:pt>
                <c:pt idx="1604">
                  <c:v>41372</c:v>
                </c:pt>
              </c:numCache>
            </c:numRef>
          </c:cat>
          <c:val>
            <c:numRef>
              <c:f>SinMissings!$E$1792:$E$3396</c:f>
              <c:numCache>
                <c:formatCode>General</c:formatCode>
                <c:ptCount val="1605"/>
                <c:pt idx="0">
                  <c:v>3.7250000000000193E-2</c:v>
                </c:pt>
                <c:pt idx="1">
                  <c:v>3.7260000000000099E-2</c:v>
                </c:pt>
                <c:pt idx="2">
                  <c:v>3.7340000000000151E-2</c:v>
                </c:pt>
                <c:pt idx="3">
                  <c:v>3.7350000000000085E-2</c:v>
                </c:pt>
                <c:pt idx="4">
                  <c:v>3.7380000000000149E-2</c:v>
                </c:pt>
                <c:pt idx="5">
                  <c:v>3.7420000000000092E-2</c:v>
                </c:pt>
                <c:pt idx="6">
                  <c:v>3.7450000000000282E-2</c:v>
                </c:pt>
                <c:pt idx="7">
                  <c:v>3.7570000000000187E-2</c:v>
                </c:pt>
                <c:pt idx="8">
                  <c:v>3.7450000000000282E-2</c:v>
                </c:pt>
                <c:pt idx="9">
                  <c:v>3.7460000000000188E-2</c:v>
                </c:pt>
                <c:pt idx="10">
                  <c:v>3.7460000000000188E-2</c:v>
                </c:pt>
                <c:pt idx="11">
                  <c:v>3.7470000000000316E-2</c:v>
                </c:pt>
                <c:pt idx="12">
                  <c:v>3.7540000000000129E-2</c:v>
                </c:pt>
                <c:pt idx="13">
                  <c:v>3.7540000000000129E-2</c:v>
                </c:pt>
                <c:pt idx="14">
                  <c:v>3.7550000000000076E-2</c:v>
                </c:pt>
                <c:pt idx="15">
                  <c:v>3.7570000000000187E-2</c:v>
                </c:pt>
                <c:pt idx="16">
                  <c:v>3.7560000000000052E-2</c:v>
                </c:pt>
                <c:pt idx="17">
                  <c:v>3.7690000000000251E-2</c:v>
                </c:pt>
                <c:pt idx="18">
                  <c:v>3.7720000000000052E-2</c:v>
                </c:pt>
                <c:pt idx="19">
                  <c:v>3.7750000000000131E-2</c:v>
                </c:pt>
                <c:pt idx="20">
                  <c:v>3.7810000000000288E-2</c:v>
                </c:pt>
                <c:pt idx="21">
                  <c:v>3.7820000000000215E-2</c:v>
                </c:pt>
                <c:pt idx="22">
                  <c:v>3.7850000000000286E-2</c:v>
                </c:pt>
                <c:pt idx="23">
                  <c:v>3.7880000000000316E-2</c:v>
                </c:pt>
                <c:pt idx="24">
                  <c:v>3.7800000000000326E-2</c:v>
                </c:pt>
                <c:pt idx="25">
                  <c:v>3.7840000000000325E-2</c:v>
                </c:pt>
                <c:pt idx="26">
                  <c:v>3.7860000000000185E-2</c:v>
                </c:pt>
                <c:pt idx="27">
                  <c:v>3.8030000000000092E-2</c:v>
                </c:pt>
                <c:pt idx="28">
                  <c:v>3.806000000000001E-2</c:v>
                </c:pt>
                <c:pt idx="29">
                  <c:v>3.8090000000000006E-2</c:v>
                </c:pt>
                <c:pt idx="30">
                  <c:v>3.814E-2</c:v>
                </c:pt>
                <c:pt idx="31">
                  <c:v>3.815000000000001E-2</c:v>
                </c:pt>
                <c:pt idx="32">
                  <c:v>3.8250000000000006E-2</c:v>
                </c:pt>
                <c:pt idx="33">
                  <c:v>3.8260000000000002E-2</c:v>
                </c:pt>
                <c:pt idx="34">
                  <c:v>3.8310000000000004E-2</c:v>
                </c:pt>
                <c:pt idx="35">
                  <c:v>3.8329999999999996E-2</c:v>
                </c:pt>
                <c:pt idx="36">
                  <c:v>3.8350000000000002E-2</c:v>
                </c:pt>
                <c:pt idx="37">
                  <c:v>3.8430000000000096E-2</c:v>
                </c:pt>
                <c:pt idx="38">
                  <c:v>3.8460000000000001E-2</c:v>
                </c:pt>
                <c:pt idx="39">
                  <c:v>3.8529999999999995E-2</c:v>
                </c:pt>
                <c:pt idx="40">
                  <c:v>3.8540000000000012E-2</c:v>
                </c:pt>
                <c:pt idx="41">
                  <c:v>3.8480000000000091E-2</c:v>
                </c:pt>
                <c:pt idx="42">
                  <c:v>3.8560000000000004E-2</c:v>
                </c:pt>
                <c:pt idx="43">
                  <c:v>3.8590000000000006E-2</c:v>
                </c:pt>
                <c:pt idx="44">
                  <c:v>3.8600000000000016E-2</c:v>
                </c:pt>
                <c:pt idx="45">
                  <c:v>3.8660000000000042E-2</c:v>
                </c:pt>
                <c:pt idx="46">
                  <c:v>3.8680000000000082E-2</c:v>
                </c:pt>
                <c:pt idx="47">
                  <c:v>3.8780000000000002E-2</c:v>
                </c:pt>
                <c:pt idx="48">
                  <c:v>3.8850000000000016E-2</c:v>
                </c:pt>
                <c:pt idx="49">
                  <c:v>3.8890000000000056E-2</c:v>
                </c:pt>
                <c:pt idx="50">
                  <c:v>3.8890000000000056E-2</c:v>
                </c:pt>
                <c:pt idx="51">
                  <c:v>3.8929999999999999E-2</c:v>
                </c:pt>
                <c:pt idx="52">
                  <c:v>3.8960000000000002E-2</c:v>
                </c:pt>
                <c:pt idx="53">
                  <c:v>3.8960000000000002E-2</c:v>
                </c:pt>
                <c:pt idx="54">
                  <c:v>3.8919999999999996E-2</c:v>
                </c:pt>
                <c:pt idx="55">
                  <c:v>3.8950000000000005E-2</c:v>
                </c:pt>
                <c:pt idx="56">
                  <c:v>3.8969999999999998E-2</c:v>
                </c:pt>
                <c:pt idx="57">
                  <c:v>3.9020000000000006E-2</c:v>
                </c:pt>
                <c:pt idx="58">
                  <c:v>3.9040000000000012E-2</c:v>
                </c:pt>
                <c:pt idx="59">
                  <c:v>3.9060000000000011E-2</c:v>
                </c:pt>
                <c:pt idx="60">
                  <c:v>3.9090000000000076E-2</c:v>
                </c:pt>
                <c:pt idx="61">
                  <c:v>3.9140000000000001E-2</c:v>
                </c:pt>
                <c:pt idx="62">
                  <c:v>3.9220000000000012E-2</c:v>
                </c:pt>
                <c:pt idx="63">
                  <c:v>3.9240000000000171E-2</c:v>
                </c:pt>
                <c:pt idx="64">
                  <c:v>3.9270000000000131E-2</c:v>
                </c:pt>
                <c:pt idx="65">
                  <c:v>3.9360000000000006E-2</c:v>
                </c:pt>
                <c:pt idx="66">
                  <c:v>3.9440000000000169E-2</c:v>
                </c:pt>
                <c:pt idx="67">
                  <c:v>3.9460000000000002E-2</c:v>
                </c:pt>
                <c:pt idx="68">
                  <c:v>3.9550000000000002E-2</c:v>
                </c:pt>
                <c:pt idx="69">
                  <c:v>3.9580000000000011E-2</c:v>
                </c:pt>
                <c:pt idx="70">
                  <c:v>3.9680000000000167E-2</c:v>
                </c:pt>
                <c:pt idx="71">
                  <c:v>3.9700000000000062E-2</c:v>
                </c:pt>
                <c:pt idx="72">
                  <c:v>3.9750000000000014E-2</c:v>
                </c:pt>
                <c:pt idx="73">
                  <c:v>3.9780000000000051E-2</c:v>
                </c:pt>
                <c:pt idx="74">
                  <c:v>3.9790000000000006E-2</c:v>
                </c:pt>
                <c:pt idx="75">
                  <c:v>3.9850000000000052E-2</c:v>
                </c:pt>
                <c:pt idx="76">
                  <c:v>3.9880000000000186E-2</c:v>
                </c:pt>
                <c:pt idx="77">
                  <c:v>3.9920000000000011E-2</c:v>
                </c:pt>
                <c:pt idx="78">
                  <c:v>3.9950000000000006E-2</c:v>
                </c:pt>
                <c:pt idx="79">
                  <c:v>3.9990000000000012E-2</c:v>
                </c:pt>
                <c:pt idx="80">
                  <c:v>4.0050000000000023E-2</c:v>
                </c:pt>
                <c:pt idx="81">
                  <c:v>4.0129999999999985E-2</c:v>
                </c:pt>
                <c:pt idx="82">
                  <c:v>4.0169999999999997E-2</c:v>
                </c:pt>
                <c:pt idx="83">
                  <c:v>4.0230000000000002E-2</c:v>
                </c:pt>
                <c:pt idx="84">
                  <c:v>4.0340000000000022E-2</c:v>
                </c:pt>
                <c:pt idx="85">
                  <c:v>4.0360000000000382E-2</c:v>
                </c:pt>
                <c:pt idx="86">
                  <c:v>4.0379999999999999E-2</c:v>
                </c:pt>
                <c:pt idx="87">
                  <c:v>4.0430000000000132E-2</c:v>
                </c:pt>
                <c:pt idx="88">
                  <c:v>4.0460000000000114E-2</c:v>
                </c:pt>
                <c:pt idx="89">
                  <c:v>4.0550000000000003E-2</c:v>
                </c:pt>
                <c:pt idx="90">
                  <c:v>4.0610000000000014E-2</c:v>
                </c:pt>
                <c:pt idx="91">
                  <c:v>4.0629999999999986E-2</c:v>
                </c:pt>
                <c:pt idx="92">
                  <c:v>4.0660000000000023E-2</c:v>
                </c:pt>
                <c:pt idx="93">
                  <c:v>4.0669999999999998E-2</c:v>
                </c:pt>
                <c:pt idx="94">
                  <c:v>4.0730000000000134E-2</c:v>
                </c:pt>
                <c:pt idx="95">
                  <c:v>4.0770000000000112E-2</c:v>
                </c:pt>
                <c:pt idx="96">
                  <c:v>4.0780000000000129E-2</c:v>
                </c:pt>
                <c:pt idx="97">
                  <c:v>4.0800000000000024E-2</c:v>
                </c:pt>
                <c:pt idx="98">
                  <c:v>4.0860000000000132E-2</c:v>
                </c:pt>
                <c:pt idx="99">
                  <c:v>4.0950000000000014E-2</c:v>
                </c:pt>
                <c:pt idx="100">
                  <c:v>4.0980000000000023E-2</c:v>
                </c:pt>
                <c:pt idx="101">
                  <c:v>4.1069999999999995E-2</c:v>
                </c:pt>
                <c:pt idx="102">
                  <c:v>4.1090000000000022E-2</c:v>
                </c:pt>
                <c:pt idx="103">
                  <c:v>4.1130000000000007E-2</c:v>
                </c:pt>
                <c:pt idx="104">
                  <c:v>4.1219999999999986E-2</c:v>
                </c:pt>
                <c:pt idx="105">
                  <c:v>4.1239999999999985E-2</c:v>
                </c:pt>
                <c:pt idx="106">
                  <c:v>4.1249999999999856E-2</c:v>
                </c:pt>
                <c:pt idx="107">
                  <c:v>4.1260000000000005E-2</c:v>
                </c:pt>
                <c:pt idx="108">
                  <c:v>4.1260000000000005E-2</c:v>
                </c:pt>
                <c:pt idx="109">
                  <c:v>4.1349999999999977E-2</c:v>
                </c:pt>
                <c:pt idx="110">
                  <c:v>4.1380000000000014E-2</c:v>
                </c:pt>
                <c:pt idx="111">
                  <c:v>4.1400000000000013E-2</c:v>
                </c:pt>
                <c:pt idx="112">
                  <c:v>4.1420000000000005E-2</c:v>
                </c:pt>
                <c:pt idx="113">
                  <c:v>4.1450000000000001E-2</c:v>
                </c:pt>
                <c:pt idx="114">
                  <c:v>4.147E-2</c:v>
                </c:pt>
                <c:pt idx="115">
                  <c:v>4.1480000000000003E-2</c:v>
                </c:pt>
                <c:pt idx="116">
                  <c:v>4.1480000000000003E-2</c:v>
                </c:pt>
                <c:pt idx="117">
                  <c:v>4.1529999999999977E-2</c:v>
                </c:pt>
                <c:pt idx="118">
                  <c:v>4.1549999999999955E-2</c:v>
                </c:pt>
                <c:pt idx="119">
                  <c:v>4.1590000000000023E-2</c:v>
                </c:pt>
                <c:pt idx="120">
                  <c:v>4.1599999999999998E-2</c:v>
                </c:pt>
                <c:pt idx="121">
                  <c:v>4.1590000000000023E-2</c:v>
                </c:pt>
                <c:pt idx="122">
                  <c:v>4.1619999999999997E-2</c:v>
                </c:pt>
                <c:pt idx="123">
                  <c:v>4.1639999999999976E-2</c:v>
                </c:pt>
                <c:pt idx="124">
                  <c:v>4.1720000000000014E-2</c:v>
                </c:pt>
                <c:pt idx="125">
                  <c:v>4.1749999999999995E-2</c:v>
                </c:pt>
                <c:pt idx="126">
                  <c:v>4.1760000000000033E-2</c:v>
                </c:pt>
                <c:pt idx="127">
                  <c:v>4.1820000000000003E-2</c:v>
                </c:pt>
                <c:pt idx="128">
                  <c:v>4.1829999999999985E-2</c:v>
                </c:pt>
                <c:pt idx="129">
                  <c:v>4.19E-2</c:v>
                </c:pt>
                <c:pt idx="130">
                  <c:v>4.1959999999999976E-2</c:v>
                </c:pt>
                <c:pt idx="131">
                  <c:v>4.1969999999999986E-2</c:v>
                </c:pt>
                <c:pt idx="132">
                  <c:v>4.1969999999999986E-2</c:v>
                </c:pt>
                <c:pt idx="133">
                  <c:v>4.2010000000000249E-2</c:v>
                </c:pt>
                <c:pt idx="134">
                  <c:v>4.2090000000000134E-2</c:v>
                </c:pt>
                <c:pt idx="135">
                  <c:v>4.2139999999999997E-2</c:v>
                </c:pt>
                <c:pt idx="136">
                  <c:v>4.2150000000000014E-2</c:v>
                </c:pt>
                <c:pt idx="137">
                  <c:v>4.2150000000000014E-2</c:v>
                </c:pt>
                <c:pt idx="138">
                  <c:v>4.2209999999999998E-2</c:v>
                </c:pt>
                <c:pt idx="139">
                  <c:v>4.2259999999999999E-2</c:v>
                </c:pt>
                <c:pt idx="140">
                  <c:v>4.2279999999999977E-2</c:v>
                </c:pt>
                <c:pt idx="141">
                  <c:v>4.2290000000000119E-2</c:v>
                </c:pt>
                <c:pt idx="142">
                  <c:v>4.2350000000000124E-2</c:v>
                </c:pt>
                <c:pt idx="143">
                  <c:v>4.2390000000000524E-2</c:v>
                </c:pt>
                <c:pt idx="144">
                  <c:v>4.2450000000000113E-2</c:v>
                </c:pt>
                <c:pt idx="145">
                  <c:v>4.2460000000000241E-2</c:v>
                </c:pt>
                <c:pt idx="146">
                  <c:v>4.2520000000000023E-2</c:v>
                </c:pt>
                <c:pt idx="147">
                  <c:v>4.2600000000000013E-2</c:v>
                </c:pt>
                <c:pt idx="148">
                  <c:v>4.2639999999999997E-2</c:v>
                </c:pt>
                <c:pt idx="149">
                  <c:v>4.2810000000000466E-2</c:v>
                </c:pt>
                <c:pt idx="150">
                  <c:v>4.2960000000000123E-2</c:v>
                </c:pt>
                <c:pt idx="151">
                  <c:v>4.3090000000000114E-2</c:v>
                </c:pt>
                <c:pt idx="152">
                  <c:v>4.3279999999999957E-2</c:v>
                </c:pt>
                <c:pt idx="153">
                  <c:v>4.3519999999999996E-2</c:v>
                </c:pt>
                <c:pt idx="154">
                  <c:v>4.3990000000000112E-2</c:v>
                </c:pt>
                <c:pt idx="155">
                  <c:v>4.4510000000000424E-2</c:v>
                </c:pt>
                <c:pt idx="156">
                  <c:v>4.5060000000000155E-2</c:v>
                </c:pt>
                <c:pt idx="157">
                  <c:v>4.5190000000000133E-2</c:v>
                </c:pt>
                <c:pt idx="158">
                  <c:v>4.5249999999999985E-2</c:v>
                </c:pt>
                <c:pt idx="159">
                  <c:v>4.5740000000000024E-2</c:v>
                </c:pt>
                <c:pt idx="160">
                  <c:v>4.6450000000000012E-2</c:v>
                </c:pt>
                <c:pt idx="161">
                  <c:v>4.6560000000000004E-2</c:v>
                </c:pt>
                <c:pt idx="162">
                  <c:v>4.6639999999999987E-2</c:v>
                </c:pt>
                <c:pt idx="163">
                  <c:v>4.6760000000000114E-2</c:v>
                </c:pt>
                <c:pt idx="164">
                  <c:v>4.711000000000018E-2</c:v>
                </c:pt>
                <c:pt idx="165">
                  <c:v>4.7210000000000134E-2</c:v>
                </c:pt>
                <c:pt idx="166">
                  <c:v>4.7280000000000023E-2</c:v>
                </c:pt>
                <c:pt idx="167">
                  <c:v>4.7170000000000004E-2</c:v>
                </c:pt>
                <c:pt idx="168">
                  <c:v>4.7220000000000012E-2</c:v>
                </c:pt>
                <c:pt idx="169">
                  <c:v>4.7239999999999997E-2</c:v>
                </c:pt>
                <c:pt idx="170">
                  <c:v>4.7350000000000184E-2</c:v>
                </c:pt>
                <c:pt idx="171">
                  <c:v>4.7410000000000466E-2</c:v>
                </c:pt>
                <c:pt idx="172">
                  <c:v>4.7449999999999999E-2</c:v>
                </c:pt>
                <c:pt idx="173">
                  <c:v>4.7550000000000023E-2</c:v>
                </c:pt>
                <c:pt idx="174">
                  <c:v>4.7550000000000023E-2</c:v>
                </c:pt>
                <c:pt idx="175">
                  <c:v>4.7520000000000014E-2</c:v>
                </c:pt>
                <c:pt idx="176">
                  <c:v>4.7480000000000133E-2</c:v>
                </c:pt>
                <c:pt idx="177">
                  <c:v>4.7500000000000119E-2</c:v>
                </c:pt>
                <c:pt idx="178">
                  <c:v>4.7500000000000119E-2</c:v>
                </c:pt>
                <c:pt idx="179">
                  <c:v>4.7300000000000265E-2</c:v>
                </c:pt>
                <c:pt idx="180">
                  <c:v>4.7239999999999997E-2</c:v>
                </c:pt>
                <c:pt idx="181">
                  <c:v>4.7289999999999999E-2</c:v>
                </c:pt>
                <c:pt idx="182">
                  <c:v>4.7310000000000546E-2</c:v>
                </c:pt>
                <c:pt idx="183">
                  <c:v>4.7230000000000084E-2</c:v>
                </c:pt>
                <c:pt idx="184">
                  <c:v>4.7260000000000024E-2</c:v>
                </c:pt>
                <c:pt idx="185">
                  <c:v>4.7230000000000084E-2</c:v>
                </c:pt>
                <c:pt idx="186">
                  <c:v>4.7230000000000084E-2</c:v>
                </c:pt>
                <c:pt idx="187">
                  <c:v>4.7250000000000007E-2</c:v>
                </c:pt>
                <c:pt idx="188">
                  <c:v>4.7260000000000024E-2</c:v>
                </c:pt>
                <c:pt idx="189">
                  <c:v>4.7860000000000381E-2</c:v>
                </c:pt>
                <c:pt idx="190">
                  <c:v>4.7920000000000004E-2</c:v>
                </c:pt>
                <c:pt idx="191">
                  <c:v>4.7910000000000397E-2</c:v>
                </c:pt>
                <c:pt idx="192">
                  <c:v>4.7950000000000034E-2</c:v>
                </c:pt>
                <c:pt idx="193">
                  <c:v>4.7900000000000123E-2</c:v>
                </c:pt>
                <c:pt idx="194">
                  <c:v>4.7850000000000122E-2</c:v>
                </c:pt>
                <c:pt idx="195">
                  <c:v>4.775000000000032E-2</c:v>
                </c:pt>
                <c:pt idx="196">
                  <c:v>4.7669999999999997E-2</c:v>
                </c:pt>
                <c:pt idx="197">
                  <c:v>4.7540000000000013E-2</c:v>
                </c:pt>
                <c:pt idx="198">
                  <c:v>4.749000000000049E-2</c:v>
                </c:pt>
                <c:pt idx="199">
                  <c:v>4.7320000000000133E-2</c:v>
                </c:pt>
                <c:pt idx="200">
                  <c:v>4.6910000000000014E-2</c:v>
                </c:pt>
                <c:pt idx="201">
                  <c:v>4.6589999999999986E-2</c:v>
                </c:pt>
                <c:pt idx="202">
                  <c:v>4.6550000000000001E-2</c:v>
                </c:pt>
                <c:pt idx="203">
                  <c:v>4.6550000000000001E-2</c:v>
                </c:pt>
                <c:pt idx="204">
                  <c:v>4.6530000000000002E-2</c:v>
                </c:pt>
                <c:pt idx="205">
                  <c:v>4.6370000000000001E-2</c:v>
                </c:pt>
                <c:pt idx="206">
                  <c:v>4.6320000000000014E-2</c:v>
                </c:pt>
                <c:pt idx="207">
                  <c:v>4.6300000000000112E-2</c:v>
                </c:pt>
                <c:pt idx="208">
                  <c:v>4.6260000000000003E-2</c:v>
                </c:pt>
                <c:pt idx="209">
                  <c:v>4.6129999999999977E-2</c:v>
                </c:pt>
                <c:pt idx="210">
                  <c:v>4.6050000000000021E-2</c:v>
                </c:pt>
                <c:pt idx="211">
                  <c:v>4.6060000000000031E-2</c:v>
                </c:pt>
                <c:pt idx="212">
                  <c:v>4.607E-2</c:v>
                </c:pt>
                <c:pt idx="213">
                  <c:v>4.6030000000000022E-2</c:v>
                </c:pt>
                <c:pt idx="214">
                  <c:v>4.5980000000000014E-2</c:v>
                </c:pt>
                <c:pt idx="215">
                  <c:v>4.5909999999999999E-2</c:v>
                </c:pt>
                <c:pt idx="216">
                  <c:v>4.5900000000000024E-2</c:v>
                </c:pt>
                <c:pt idx="217">
                  <c:v>4.5890000000000292E-2</c:v>
                </c:pt>
                <c:pt idx="218">
                  <c:v>4.5890000000000292E-2</c:v>
                </c:pt>
                <c:pt idx="219">
                  <c:v>4.5790000000000497E-2</c:v>
                </c:pt>
                <c:pt idx="220">
                  <c:v>4.5790000000000497E-2</c:v>
                </c:pt>
                <c:pt idx="221">
                  <c:v>4.5740000000000024E-2</c:v>
                </c:pt>
                <c:pt idx="222">
                  <c:v>4.5749999999999999E-2</c:v>
                </c:pt>
                <c:pt idx="223">
                  <c:v>4.5760000000000446E-2</c:v>
                </c:pt>
                <c:pt idx="224">
                  <c:v>4.5800000000000118E-2</c:v>
                </c:pt>
                <c:pt idx="225">
                  <c:v>4.5840000000000013E-2</c:v>
                </c:pt>
                <c:pt idx="226">
                  <c:v>4.6189999999999995E-2</c:v>
                </c:pt>
                <c:pt idx="227">
                  <c:v>4.6359999999999998E-2</c:v>
                </c:pt>
                <c:pt idx="228">
                  <c:v>4.6539999999999998E-2</c:v>
                </c:pt>
                <c:pt idx="229">
                  <c:v>4.6770000000000013E-2</c:v>
                </c:pt>
                <c:pt idx="230">
                  <c:v>4.6969999999999998E-2</c:v>
                </c:pt>
                <c:pt idx="231">
                  <c:v>4.7129999999999998E-2</c:v>
                </c:pt>
                <c:pt idx="232">
                  <c:v>4.7190000000000225E-2</c:v>
                </c:pt>
                <c:pt idx="233">
                  <c:v>4.7430000000000257E-2</c:v>
                </c:pt>
                <c:pt idx="234">
                  <c:v>4.7760000000000524E-2</c:v>
                </c:pt>
                <c:pt idx="235">
                  <c:v>4.8100000000000004E-2</c:v>
                </c:pt>
                <c:pt idx="236">
                  <c:v>4.8390000000000433E-2</c:v>
                </c:pt>
                <c:pt idx="237">
                  <c:v>4.8579999999999977E-2</c:v>
                </c:pt>
                <c:pt idx="238">
                  <c:v>4.8710000000000482E-2</c:v>
                </c:pt>
                <c:pt idx="239">
                  <c:v>4.8840000000000001E-2</c:v>
                </c:pt>
                <c:pt idx="240">
                  <c:v>4.8910000000000113E-2</c:v>
                </c:pt>
                <c:pt idx="241">
                  <c:v>4.9020000000000133E-2</c:v>
                </c:pt>
                <c:pt idx="242">
                  <c:v>4.9270000000000022E-2</c:v>
                </c:pt>
                <c:pt idx="243">
                  <c:v>4.9530000000000241E-2</c:v>
                </c:pt>
                <c:pt idx="244">
                  <c:v>4.9480000000000433E-2</c:v>
                </c:pt>
                <c:pt idx="245">
                  <c:v>4.9410000000000572E-2</c:v>
                </c:pt>
                <c:pt idx="246">
                  <c:v>4.9490000000000534E-2</c:v>
                </c:pt>
                <c:pt idx="247">
                  <c:v>4.8760000000000241E-2</c:v>
                </c:pt>
                <c:pt idx="248">
                  <c:v>4.8119999999999996E-2</c:v>
                </c:pt>
                <c:pt idx="249">
                  <c:v>4.7900000000000123E-2</c:v>
                </c:pt>
                <c:pt idx="250">
                  <c:v>4.7740000000000109E-2</c:v>
                </c:pt>
                <c:pt idx="251">
                  <c:v>4.7649999999999977E-2</c:v>
                </c:pt>
                <c:pt idx="252">
                  <c:v>4.7649999999999977E-2</c:v>
                </c:pt>
                <c:pt idx="253">
                  <c:v>4.6899999999999997E-2</c:v>
                </c:pt>
                <c:pt idx="254">
                  <c:v>4.684E-2</c:v>
                </c:pt>
                <c:pt idx="255">
                  <c:v>4.6649999999999955E-2</c:v>
                </c:pt>
                <c:pt idx="256">
                  <c:v>4.6439999999999995E-2</c:v>
                </c:pt>
                <c:pt idx="257">
                  <c:v>4.6300000000000112E-2</c:v>
                </c:pt>
                <c:pt idx="258">
                  <c:v>4.6160000000000014E-2</c:v>
                </c:pt>
                <c:pt idx="259">
                  <c:v>4.5980000000000014E-2</c:v>
                </c:pt>
                <c:pt idx="260">
                  <c:v>4.5969999999999997E-2</c:v>
                </c:pt>
                <c:pt idx="261">
                  <c:v>4.5909999999999999E-2</c:v>
                </c:pt>
                <c:pt idx="262">
                  <c:v>4.5760000000000446E-2</c:v>
                </c:pt>
                <c:pt idx="263">
                  <c:v>4.5579999999999996E-2</c:v>
                </c:pt>
                <c:pt idx="264">
                  <c:v>4.5410000000000179E-2</c:v>
                </c:pt>
                <c:pt idx="265">
                  <c:v>4.5090000000000241E-2</c:v>
                </c:pt>
                <c:pt idx="266">
                  <c:v>4.4460000000000499E-2</c:v>
                </c:pt>
                <c:pt idx="267">
                  <c:v>4.4110000000000482E-2</c:v>
                </c:pt>
                <c:pt idx="268">
                  <c:v>4.3930000000000004E-2</c:v>
                </c:pt>
                <c:pt idx="269">
                  <c:v>4.3299999999999998E-2</c:v>
                </c:pt>
                <c:pt idx="270">
                  <c:v>4.2880000000000133E-2</c:v>
                </c:pt>
                <c:pt idx="271">
                  <c:v>4.3020000000000003E-2</c:v>
                </c:pt>
                <c:pt idx="272">
                  <c:v>4.3830000000000112E-2</c:v>
                </c:pt>
                <c:pt idx="273">
                  <c:v>4.3779999999999999E-2</c:v>
                </c:pt>
                <c:pt idx="274">
                  <c:v>4.3830000000000112E-2</c:v>
                </c:pt>
                <c:pt idx="275">
                  <c:v>4.3810000000000134E-2</c:v>
                </c:pt>
                <c:pt idx="276">
                  <c:v>4.3740000000000022E-2</c:v>
                </c:pt>
                <c:pt idx="277">
                  <c:v>4.3669999999999987E-2</c:v>
                </c:pt>
                <c:pt idx="278">
                  <c:v>4.3679999999999976E-2</c:v>
                </c:pt>
                <c:pt idx="279">
                  <c:v>4.3720000000000023E-2</c:v>
                </c:pt>
                <c:pt idx="280">
                  <c:v>4.3590000000000094E-2</c:v>
                </c:pt>
                <c:pt idx="281">
                  <c:v>4.3529999999999985E-2</c:v>
                </c:pt>
                <c:pt idx="282">
                  <c:v>4.3310000000000265E-2</c:v>
                </c:pt>
                <c:pt idx="283">
                  <c:v>4.3340000000000004E-2</c:v>
                </c:pt>
                <c:pt idx="284">
                  <c:v>4.3340000000000004E-2</c:v>
                </c:pt>
                <c:pt idx="285">
                  <c:v>4.3400000000000022E-2</c:v>
                </c:pt>
                <c:pt idx="286">
                  <c:v>4.3420000000000007E-2</c:v>
                </c:pt>
                <c:pt idx="287">
                  <c:v>4.3549999999999985E-2</c:v>
                </c:pt>
                <c:pt idx="288">
                  <c:v>4.3580000000000021E-2</c:v>
                </c:pt>
                <c:pt idx="289">
                  <c:v>4.36E-2</c:v>
                </c:pt>
                <c:pt idx="290">
                  <c:v>4.3659999999999977E-2</c:v>
                </c:pt>
                <c:pt idx="291">
                  <c:v>4.3730000000000123E-2</c:v>
                </c:pt>
                <c:pt idx="292">
                  <c:v>4.3740000000000022E-2</c:v>
                </c:pt>
                <c:pt idx="293">
                  <c:v>4.3790000000000134E-2</c:v>
                </c:pt>
                <c:pt idx="294">
                  <c:v>4.3820000000000012E-2</c:v>
                </c:pt>
                <c:pt idx="295">
                  <c:v>4.3860000000000114E-2</c:v>
                </c:pt>
                <c:pt idx="296">
                  <c:v>4.3870000000000006E-2</c:v>
                </c:pt>
                <c:pt idx="297">
                  <c:v>4.3839999999999997E-2</c:v>
                </c:pt>
                <c:pt idx="298">
                  <c:v>4.3830000000000112E-2</c:v>
                </c:pt>
                <c:pt idx="299">
                  <c:v>4.3909999999999998E-2</c:v>
                </c:pt>
                <c:pt idx="300">
                  <c:v>4.4010000000000528E-2</c:v>
                </c:pt>
                <c:pt idx="301">
                  <c:v>4.4290000000000218E-2</c:v>
                </c:pt>
                <c:pt idx="302">
                  <c:v>4.4970000000000024E-2</c:v>
                </c:pt>
                <c:pt idx="303">
                  <c:v>4.5579999999999996E-2</c:v>
                </c:pt>
                <c:pt idx="304">
                  <c:v>4.5969999999999997E-2</c:v>
                </c:pt>
                <c:pt idx="305">
                  <c:v>4.6050000000000021E-2</c:v>
                </c:pt>
                <c:pt idx="306">
                  <c:v>4.6060000000000031E-2</c:v>
                </c:pt>
                <c:pt idx="307">
                  <c:v>4.6169999999999996E-2</c:v>
                </c:pt>
                <c:pt idx="308">
                  <c:v>4.6519999999999999E-2</c:v>
                </c:pt>
                <c:pt idx="309">
                  <c:v>4.6539999999999998E-2</c:v>
                </c:pt>
                <c:pt idx="310">
                  <c:v>4.6639999999999987E-2</c:v>
                </c:pt>
                <c:pt idx="311">
                  <c:v>4.6739999999999997E-2</c:v>
                </c:pt>
                <c:pt idx="312">
                  <c:v>4.6989999999999997E-2</c:v>
                </c:pt>
                <c:pt idx="313">
                  <c:v>4.7180000000000034E-2</c:v>
                </c:pt>
                <c:pt idx="314">
                  <c:v>4.7280000000000023E-2</c:v>
                </c:pt>
                <c:pt idx="315">
                  <c:v>4.7310000000000546E-2</c:v>
                </c:pt>
                <c:pt idx="316">
                  <c:v>4.7270000000000006E-2</c:v>
                </c:pt>
                <c:pt idx="317">
                  <c:v>4.7310000000000546E-2</c:v>
                </c:pt>
                <c:pt idx="318">
                  <c:v>4.7360000000000534E-2</c:v>
                </c:pt>
                <c:pt idx="319">
                  <c:v>4.7410000000000466E-2</c:v>
                </c:pt>
                <c:pt idx="320">
                  <c:v>4.7410000000000466E-2</c:v>
                </c:pt>
                <c:pt idx="321">
                  <c:v>4.7420000000000094E-2</c:v>
                </c:pt>
                <c:pt idx="322">
                  <c:v>4.7420000000000094E-2</c:v>
                </c:pt>
                <c:pt idx="323">
                  <c:v>4.7440000000000024E-2</c:v>
                </c:pt>
                <c:pt idx="324">
                  <c:v>4.7440000000000024E-2</c:v>
                </c:pt>
                <c:pt idx="325">
                  <c:v>4.7470000000000033E-2</c:v>
                </c:pt>
                <c:pt idx="326">
                  <c:v>4.7530000000000114E-2</c:v>
                </c:pt>
                <c:pt idx="327">
                  <c:v>4.7640000000000002E-2</c:v>
                </c:pt>
                <c:pt idx="328">
                  <c:v>4.7740000000000109E-2</c:v>
                </c:pt>
                <c:pt idx="329">
                  <c:v>4.7840000000000014E-2</c:v>
                </c:pt>
                <c:pt idx="330">
                  <c:v>4.7940000000000003E-2</c:v>
                </c:pt>
                <c:pt idx="331">
                  <c:v>4.8049999999999995E-2</c:v>
                </c:pt>
                <c:pt idx="332">
                  <c:v>4.8200000000000007E-2</c:v>
                </c:pt>
                <c:pt idx="333">
                  <c:v>4.8290000000000013E-2</c:v>
                </c:pt>
                <c:pt idx="334">
                  <c:v>4.8370000000000017E-2</c:v>
                </c:pt>
                <c:pt idx="335">
                  <c:v>4.8470000000000006E-2</c:v>
                </c:pt>
                <c:pt idx="336">
                  <c:v>4.8480000000000023E-2</c:v>
                </c:pt>
                <c:pt idx="337">
                  <c:v>4.8569999999999995E-2</c:v>
                </c:pt>
                <c:pt idx="338">
                  <c:v>4.8569999999999995E-2</c:v>
                </c:pt>
                <c:pt idx="339">
                  <c:v>4.8549999999999975E-2</c:v>
                </c:pt>
                <c:pt idx="340">
                  <c:v>4.8569999999999995E-2</c:v>
                </c:pt>
                <c:pt idx="341">
                  <c:v>4.8569999999999995E-2</c:v>
                </c:pt>
                <c:pt idx="342">
                  <c:v>4.8559999999999985E-2</c:v>
                </c:pt>
                <c:pt idx="343">
                  <c:v>4.8549999999999975E-2</c:v>
                </c:pt>
                <c:pt idx="344">
                  <c:v>4.8549999999999975E-2</c:v>
                </c:pt>
                <c:pt idx="345">
                  <c:v>4.8569999999999995E-2</c:v>
                </c:pt>
                <c:pt idx="346">
                  <c:v>4.8559999999999985E-2</c:v>
                </c:pt>
                <c:pt idx="347">
                  <c:v>4.8590000000000126E-2</c:v>
                </c:pt>
                <c:pt idx="348">
                  <c:v>4.8599999999999997E-2</c:v>
                </c:pt>
                <c:pt idx="349">
                  <c:v>4.8590000000000126E-2</c:v>
                </c:pt>
                <c:pt idx="350">
                  <c:v>4.8579999999999977E-2</c:v>
                </c:pt>
                <c:pt idx="351">
                  <c:v>4.8559999999999985E-2</c:v>
                </c:pt>
                <c:pt idx="352">
                  <c:v>4.8579999999999977E-2</c:v>
                </c:pt>
                <c:pt idx="353">
                  <c:v>4.8549999999999975E-2</c:v>
                </c:pt>
                <c:pt idx="354">
                  <c:v>4.8569999999999995E-2</c:v>
                </c:pt>
                <c:pt idx="355">
                  <c:v>4.8569999999999995E-2</c:v>
                </c:pt>
                <c:pt idx="356">
                  <c:v>4.8569999999999995E-2</c:v>
                </c:pt>
                <c:pt idx="357">
                  <c:v>4.8569999999999995E-2</c:v>
                </c:pt>
                <c:pt idx="358">
                  <c:v>4.8599999999999997E-2</c:v>
                </c:pt>
                <c:pt idx="359">
                  <c:v>4.8639999999999996E-2</c:v>
                </c:pt>
                <c:pt idx="360">
                  <c:v>4.8649999999999957E-2</c:v>
                </c:pt>
                <c:pt idx="361">
                  <c:v>4.8639999999999996E-2</c:v>
                </c:pt>
                <c:pt idx="362">
                  <c:v>4.8639999999999996E-2</c:v>
                </c:pt>
                <c:pt idx="363">
                  <c:v>4.8659999999999995E-2</c:v>
                </c:pt>
                <c:pt idx="364">
                  <c:v>4.9670000000000013E-2</c:v>
                </c:pt>
                <c:pt idx="365">
                  <c:v>4.9610000000000265E-2</c:v>
                </c:pt>
                <c:pt idx="366">
                  <c:v>4.9600000000000033E-2</c:v>
                </c:pt>
                <c:pt idx="367">
                  <c:v>4.9590000000000488E-2</c:v>
                </c:pt>
                <c:pt idx="368">
                  <c:v>4.9580000000000124E-2</c:v>
                </c:pt>
                <c:pt idx="369">
                  <c:v>4.9610000000000265E-2</c:v>
                </c:pt>
                <c:pt idx="370">
                  <c:v>4.9600000000000033E-2</c:v>
                </c:pt>
                <c:pt idx="371">
                  <c:v>4.9610000000000265E-2</c:v>
                </c:pt>
                <c:pt idx="372">
                  <c:v>4.9620000000000004E-2</c:v>
                </c:pt>
                <c:pt idx="373">
                  <c:v>4.9610000000000265E-2</c:v>
                </c:pt>
                <c:pt idx="374">
                  <c:v>4.9590000000000488E-2</c:v>
                </c:pt>
                <c:pt idx="375">
                  <c:v>4.9580000000000124E-2</c:v>
                </c:pt>
                <c:pt idx="376">
                  <c:v>4.9580000000000124E-2</c:v>
                </c:pt>
                <c:pt idx="377">
                  <c:v>4.9580000000000124E-2</c:v>
                </c:pt>
                <c:pt idx="378">
                  <c:v>4.9550000000000101E-2</c:v>
                </c:pt>
                <c:pt idx="379">
                  <c:v>4.9470000000000132E-2</c:v>
                </c:pt>
                <c:pt idx="380">
                  <c:v>4.9470000000000132E-2</c:v>
                </c:pt>
                <c:pt idx="381">
                  <c:v>4.9550000000000101E-2</c:v>
                </c:pt>
                <c:pt idx="382">
                  <c:v>4.9560000000000382E-2</c:v>
                </c:pt>
                <c:pt idx="383">
                  <c:v>4.9660000000000155E-2</c:v>
                </c:pt>
                <c:pt idx="384">
                  <c:v>4.9590000000000488E-2</c:v>
                </c:pt>
                <c:pt idx="385">
                  <c:v>4.9600000000000033E-2</c:v>
                </c:pt>
                <c:pt idx="386">
                  <c:v>4.9620000000000004E-2</c:v>
                </c:pt>
                <c:pt idx="387">
                  <c:v>4.9620000000000004E-2</c:v>
                </c:pt>
                <c:pt idx="388">
                  <c:v>4.9630000000000118E-2</c:v>
                </c:pt>
                <c:pt idx="389">
                  <c:v>4.9630000000000118E-2</c:v>
                </c:pt>
                <c:pt idx="390">
                  <c:v>4.9620000000000004E-2</c:v>
                </c:pt>
                <c:pt idx="391">
                  <c:v>4.9610000000000265E-2</c:v>
                </c:pt>
                <c:pt idx="392">
                  <c:v>4.9570000000000024E-2</c:v>
                </c:pt>
                <c:pt idx="393">
                  <c:v>4.9580000000000124E-2</c:v>
                </c:pt>
                <c:pt idx="394">
                  <c:v>4.9570000000000024E-2</c:v>
                </c:pt>
                <c:pt idx="395">
                  <c:v>4.9600000000000033E-2</c:v>
                </c:pt>
                <c:pt idx="396">
                  <c:v>4.9610000000000265E-2</c:v>
                </c:pt>
                <c:pt idx="397">
                  <c:v>4.9630000000000118E-2</c:v>
                </c:pt>
                <c:pt idx="398">
                  <c:v>4.9620000000000004E-2</c:v>
                </c:pt>
                <c:pt idx="399">
                  <c:v>4.9620000000000004E-2</c:v>
                </c:pt>
                <c:pt idx="400">
                  <c:v>4.9620000000000004E-2</c:v>
                </c:pt>
                <c:pt idx="401">
                  <c:v>4.9610000000000265E-2</c:v>
                </c:pt>
                <c:pt idx="402">
                  <c:v>4.9630000000000118E-2</c:v>
                </c:pt>
                <c:pt idx="403">
                  <c:v>4.9680000000000113E-2</c:v>
                </c:pt>
                <c:pt idx="404">
                  <c:v>4.9680000000000113E-2</c:v>
                </c:pt>
                <c:pt idx="405">
                  <c:v>4.9700000000000556E-2</c:v>
                </c:pt>
                <c:pt idx="406">
                  <c:v>4.9680000000000113E-2</c:v>
                </c:pt>
                <c:pt idx="407">
                  <c:v>4.9670000000000013E-2</c:v>
                </c:pt>
                <c:pt idx="408">
                  <c:v>4.9680000000000113E-2</c:v>
                </c:pt>
                <c:pt idx="409">
                  <c:v>4.9660000000000155E-2</c:v>
                </c:pt>
                <c:pt idx="410">
                  <c:v>4.9650000000000027E-2</c:v>
                </c:pt>
                <c:pt idx="411">
                  <c:v>4.9660000000000155E-2</c:v>
                </c:pt>
                <c:pt idx="412">
                  <c:v>4.9650000000000027E-2</c:v>
                </c:pt>
                <c:pt idx="413">
                  <c:v>4.9640000000000004E-2</c:v>
                </c:pt>
                <c:pt idx="414">
                  <c:v>4.9660000000000155E-2</c:v>
                </c:pt>
                <c:pt idx="415">
                  <c:v>4.9630000000000118E-2</c:v>
                </c:pt>
                <c:pt idx="416">
                  <c:v>4.9630000000000118E-2</c:v>
                </c:pt>
                <c:pt idx="417">
                  <c:v>4.9640000000000004E-2</c:v>
                </c:pt>
                <c:pt idx="418">
                  <c:v>4.9630000000000118E-2</c:v>
                </c:pt>
                <c:pt idx="419">
                  <c:v>4.9640000000000004E-2</c:v>
                </c:pt>
                <c:pt idx="420">
                  <c:v>4.9650000000000027E-2</c:v>
                </c:pt>
                <c:pt idx="421">
                  <c:v>4.9650000000000027E-2</c:v>
                </c:pt>
                <c:pt idx="422">
                  <c:v>4.9640000000000004E-2</c:v>
                </c:pt>
                <c:pt idx="423">
                  <c:v>4.9620000000000004E-2</c:v>
                </c:pt>
                <c:pt idx="424">
                  <c:v>4.9630000000000118E-2</c:v>
                </c:pt>
                <c:pt idx="425">
                  <c:v>4.9610000000000265E-2</c:v>
                </c:pt>
                <c:pt idx="426">
                  <c:v>4.9610000000000265E-2</c:v>
                </c:pt>
                <c:pt idx="427">
                  <c:v>4.9600000000000033E-2</c:v>
                </c:pt>
                <c:pt idx="428">
                  <c:v>4.9610000000000265E-2</c:v>
                </c:pt>
                <c:pt idx="429">
                  <c:v>4.9600000000000033E-2</c:v>
                </c:pt>
                <c:pt idx="430">
                  <c:v>4.9590000000000488E-2</c:v>
                </c:pt>
                <c:pt idx="431">
                  <c:v>4.9580000000000124E-2</c:v>
                </c:pt>
                <c:pt idx="432">
                  <c:v>4.9590000000000488E-2</c:v>
                </c:pt>
                <c:pt idx="433">
                  <c:v>4.9580000000000124E-2</c:v>
                </c:pt>
                <c:pt idx="434">
                  <c:v>4.9580000000000124E-2</c:v>
                </c:pt>
                <c:pt idx="435">
                  <c:v>4.9640000000000004E-2</c:v>
                </c:pt>
                <c:pt idx="436">
                  <c:v>4.9690000000000192E-2</c:v>
                </c:pt>
                <c:pt idx="437">
                  <c:v>4.97300000000006E-2</c:v>
                </c:pt>
                <c:pt idx="438">
                  <c:v>4.9910000000000489E-2</c:v>
                </c:pt>
                <c:pt idx="439">
                  <c:v>5.0049999999999997E-2</c:v>
                </c:pt>
                <c:pt idx="440">
                  <c:v>5.0290000000000112E-2</c:v>
                </c:pt>
                <c:pt idx="441">
                  <c:v>5.0549999999999977E-2</c:v>
                </c:pt>
                <c:pt idx="442">
                  <c:v>5.0660000000000024E-2</c:v>
                </c:pt>
                <c:pt idx="443">
                  <c:v>5.1189999999999986E-2</c:v>
                </c:pt>
                <c:pt idx="444">
                  <c:v>5.1420000000000007E-2</c:v>
                </c:pt>
                <c:pt idx="445">
                  <c:v>5.2370000000000173E-2</c:v>
                </c:pt>
                <c:pt idx="446">
                  <c:v>5.2770000000000164E-2</c:v>
                </c:pt>
                <c:pt idx="447">
                  <c:v>5.2910000000000193E-2</c:v>
                </c:pt>
                <c:pt idx="448">
                  <c:v>5.3300000000000132E-2</c:v>
                </c:pt>
                <c:pt idx="449">
                  <c:v>5.3390000000000382E-2</c:v>
                </c:pt>
                <c:pt idx="450">
                  <c:v>5.3449999999999998E-2</c:v>
                </c:pt>
                <c:pt idx="451">
                  <c:v>5.3770000000000033E-2</c:v>
                </c:pt>
                <c:pt idx="452">
                  <c:v>5.3929999999999985E-2</c:v>
                </c:pt>
                <c:pt idx="453">
                  <c:v>5.3929999999999985E-2</c:v>
                </c:pt>
                <c:pt idx="454">
                  <c:v>5.381000000000033E-2</c:v>
                </c:pt>
                <c:pt idx="455">
                  <c:v>5.3180000000000012E-2</c:v>
                </c:pt>
                <c:pt idx="456">
                  <c:v>5.2349999999999994E-2</c:v>
                </c:pt>
                <c:pt idx="457">
                  <c:v>5.1679999999999955E-2</c:v>
                </c:pt>
                <c:pt idx="458">
                  <c:v>5.0900000000000112E-2</c:v>
                </c:pt>
                <c:pt idx="459">
                  <c:v>5.0450000000000092E-2</c:v>
                </c:pt>
                <c:pt idx="460">
                  <c:v>5.0000000000000114E-2</c:v>
                </c:pt>
                <c:pt idx="461">
                  <c:v>4.9680000000000113E-2</c:v>
                </c:pt>
                <c:pt idx="462">
                  <c:v>4.9360000000000612E-2</c:v>
                </c:pt>
                <c:pt idx="463">
                  <c:v>4.9210000000000156E-2</c:v>
                </c:pt>
                <c:pt idx="464">
                  <c:v>4.9180000000000133E-2</c:v>
                </c:pt>
                <c:pt idx="465">
                  <c:v>4.9120000000000094E-2</c:v>
                </c:pt>
                <c:pt idx="466">
                  <c:v>4.8599999999999997E-2</c:v>
                </c:pt>
                <c:pt idx="467">
                  <c:v>4.8269999999999987E-2</c:v>
                </c:pt>
                <c:pt idx="468">
                  <c:v>4.7940000000000003E-2</c:v>
                </c:pt>
                <c:pt idx="469">
                  <c:v>4.7600000000000024E-2</c:v>
                </c:pt>
                <c:pt idx="470">
                  <c:v>4.7330000000000497E-2</c:v>
                </c:pt>
                <c:pt idx="471">
                  <c:v>4.7000000000000132E-2</c:v>
                </c:pt>
                <c:pt idx="472">
                  <c:v>4.6629999999999956E-2</c:v>
                </c:pt>
                <c:pt idx="473">
                  <c:v>4.5920000000000002E-2</c:v>
                </c:pt>
                <c:pt idx="474">
                  <c:v>4.4740000000000134E-2</c:v>
                </c:pt>
                <c:pt idx="475">
                  <c:v>4.4060000000000536E-2</c:v>
                </c:pt>
                <c:pt idx="476">
                  <c:v>4.3430000000000024E-2</c:v>
                </c:pt>
                <c:pt idx="477">
                  <c:v>4.2860000000000134E-2</c:v>
                </c:pt>
                <c:pt idx="478">
                  <c:v>4.2450000000000113E-2</c:v>
                </c:pt>
                <c:pt idx="479">
                  <c:v>4.2230000000000004E-2</c:v>
                </c:pt>
                <c:pt idx="480">
                  <c:v>4.1909999999999996E-2</c:v>
                </c:pt>
                <c:pt idx="481">
                  <c:v>4.1529999999999977E-2</c:v>
                </c:pt>
                <c:pt idx="482">
                  <c:v>4.1199999999999987E-2</c:v>
                </c:pt>
                <c:pt idx="483">
                  <c:v>4.0760000000000456E-2</c:v>
                </c:pt>
                <c:pt idx="484">
                  <c:v>4.0210000000000024E-2</c:v>
                </c:pt>
                <c:pt idx="485">
                  <c:v>3.9700000000000062E-2</c:v>
                </c:pt>
                <c:pt idx="486">
                  <c:v>3.9370000000000016E-2</c:v>
                </c:pt>
                <c:pt idx="487">
                  <c:v>3.9010000000000052E-2</c:v>
                </c:pt>
                <c:pt idx="488">
                  <c:v>3.8790000000000005E-2</c:v>
                </c:pt>
                <c:pt idx="489">
                  <c:v>3.8529999999999995E-2</c:v>
                </c:pt>
                <c:pt idx="490">
                  <c:v>3.8159999999999999E-2</c:v>
                </c:pt>
                <c:pt idx="491">
                  <c:v>3.7860000000000185E-2</c:v>
                </c:pt>
                <c:pt idx="492">
                  <c:v>3.7430000000000373E-2</c:v>
                </c:pt>
                <c:pt idx="493">
                  <c:v>3.6690000000000188E-2</c:v>
                </c:pt>
                <c:pt idx="494">
                  <c:v>3.5630000000000286E-2</c:v>
                </c:pt>
                <c:pt idx="495">
                  <c:v>3.4880000000000098E-2</c:v>
                </c:pt>
                <c:pt idx="496">
                  <c:v>3.4280000000000012E-2</c:v>
                </c:pt>
                <c:pt idx="497">
                  <c:v>3.3759999999999998E-2</c:v>
                </c:pt>
                <c:pt idx="498">
                  <c:v>3.3290000000000014E-2</c:v>
                </c:pt>
                <c:pt idx="499">
                  <c:v>3.2820000000000092E-2</c:v>
                </c:pt>
                <c:pt idx="500">
                  <c:v>3.2430000000000361E-2</c:v>
                </c:pt>
                <c:pt idx="501">
                  <c:v>3.2040000000000193E-2</c:v>
                </c:pt>
                <c:pt idx="502">
                  <c:v>3.1550000000000002E-2</c:v>
                </c:pt>
                <c:pt idx="503">
                  <c:v>3.125000000000009E-2</c:v>
                </c:pt>
                <c:pt idx="504">
                  <c:v>3.0820000000000052E-2</c:v>
                </c:pt>
                <c:pt idx="505">
                  <c:v>3.0530000000000071E-2</c:v>
                </c:pt>
                <c:pt idx="506">
                  <c:v>3.0190000000000002E-2</c:v>
                </c:pt>
                <c:pt idx="507">
                  <c:v>2.9910000000000006E-2</c:v>
                </c:pt>
                <c:pt idx="508">
                  <c:v>2.9729999999999993E-2</c:v>
                </c:pt>
                <c:pt idx="509">
                  <c:v>2.9280000000000059E-2</c:v>
                </c:pt>
                <c:pt idx="510">
                  <c:v>2.8919999999999998E-2</c:v>
                </c:pt>
                <c:pt idx="511">
                  <c:v>2.8589999999999997E-2</c:v>
                </c:pt>
                <c:pt idx="512">
                  <c:v>2.8219999999999999E-2</c:v>
                </c:pt>
                <c:pt idx="513">
                  <c:v>2.7970000000000186E-2</c:v>
                </c:pt>
                <c:pt idx="514">
                  <c:v>2.7620000000000092E-2</c:v>
                </c:pt>
                <c:pt idx="515">
                  <c:v>2.7290000000000165E-2</c:v>
                </c:pt>
                <c:pt idx="516">
                  <c:v>2.6920000000000006E-2</c:v>
                </c:pt>
                <c:pt idx="517">
                  <c:v>2.6530000000000074E-2</c:v>
                </c:pt>
                <c:pt idx="518">
                  <c:v>2.6120000000000001E-2</c:v>
                </c:pt>
                <c:pt idx="519">
                  <c:v>2.572E-2</c:v>
                </c:pt>
                <c:pt idx="520">
                  <c:v>2.5100000000000011E-2</c:v>
                </c:pt>
                <c:pt idx="521">
                  <c:v>2.4530000000000052E-2</c:v>
                </c:pt>
                <c:pt idx="522">
                  <c:v>2.4100000000000007E-2</c:v>
                </c:pt>
                <c:pt idx="523">
                  <c:v>2.3699999999999999E-2</c:v>
                </c:pt>
                <c:pt idx="524">
                  <c:v>2.3119999999999988E-2</c:v>
                </c:pt>
                <c:pt idx="525">
                  <c:v>2.2540000000000063E-2</c:v>
                </c:pt>
                <c:pt idx="526">
                  <c:v>2.1990000000000006E-2</c:v>
                </c:pt>
                <c:pt idx="527">
                  <c:v>2.1490000000000016E-2</c:v>
                </c:pt>
                <c:pt idx="528">
                  <c:v>2.1300000000000006E-2</c:v>
                </c:pt>
                <c:pt idx="529">
                  <c:v>2.1149999999999999E-2</c:v>
                </c:pt>
                <c:pt idx="530">
                  <c:v>2.1010000000000011E-2</c:v>
                </c:pt>
                <c:pt idx="531">
                  <c:v>2.086000000000001E-2</c:v>
                </c:pt>
                <c:pt idx="532">
                  <c:v>2.0770000000000042E-2</c:v>
                </c:pt>
                <c:pt idx="533">
                  <c:v>2.0640000000000092E-2</c:v>
                </c:pt>
                <c:pt idx="534">
                  <c:v>2.0530000000000052E-2</c:v>
                </c:pt>
                <c:pt idx="535">
                  <c:v>2.0389999999999998E-2</c:v>
                </c:pt>
                <c:pt idx="536">
                  <c:v>2.0220000000000002E-2</c:v>
                </c:pt>
                <c:pt idx="537">
                  <c:v>2.0050000000000002E-2</c:v>
                </c:pt>
                <c:pt idx="538">
                  <c:v>1.9890000000000147E-2</c:v>
                </c:pt>
                <c:pt idx="539">
                  <c:v>1.9750000000000153E-2</c:v>
                </c:pt>
                <c:pt idx="540">
                  <c:v>1.9590000000000041E-2</c:v>
                </c:pt>
                <c:pt idx="541">
                  <c:v>1.9429999999999999E-2</c:v>
                </c:pt>
                <c:pt idx="542">
                  <c:v>1.9270000000000023E-2</c:v>
                </c:pt>
                <c:pt idx="543">
                  <c:v>1.9120000000000151E-2</c:v>
                </c:pt>
                <c:pt idx="544">
                  <c:v>1.9000000000000149E-2</c:v>
                </c:pt>
                <c:pt idx="545">
                  <c:v>1.8880000000000157E-2</c:v>
                </c:pt>
                <c:pt idx="546">
                  <c:v>1.8750000000000058E-2</c:v>
                </c:pt>
                <c:pt idx="547">
                  <c:v>1.8670000000000058E-2</c:v>
                </c:pt>
                <c:pt idx="548">
                  <c:v>1.8579999999999999E-2</c:v>
                </c:pt>
                <c:pt idx="549">
                  <c:v>1.8480000000000139E-2</c:v>
                </c:pt>
                <c:pt idx="550">
                  <c:v>1.8350000000000047E-2</c:v>
                </c:pt>
                <c:pt idx="551">
                  <c:v>1.8250000000000047E-2</c:v>
                </c:pt>
                <c:pt idx="552">
                  <c:v>1.8110000000000043E-2</c:v>
                </c:pt>
                <c:pt idx="553">
                  <c:v>1.7990000000000027E-2</c:v>
                </c:pt>
                <c:pt idx="554">
                  <c:v>1.7780000000000087E-2</c:v>
                </c:pt>
                <c:pt idx="555">
                  <c:v>1.7570000000000027E-2</c:v>
                </c:pt>
                <c:pt idx="556">
                  <c:v>1.726000000000006E-2</c:v>
                </c:pt>
                <c:pt idx="557">
                  <c:v>1.7030000000000024E-2</c:v>
                </c:pt>
                <c:pt idx="558">
                  <c:v>1.6870000000000111E-2</c:v>
                </c:pt>
                <c:pt idx="559">
                  <c:v>1.6630000000000065E-2</c:v>
                </c:pt>
                <c:pt idx="560">
                  <c:v>1.6500000000000146E-2</c:v>
                </c:pt>
                <c:pt idx="561">
                  <c:v>1.640000000000014E-2</c:v>
                </c:pt>
                <c:pt idx="562">
                  <c:v>1.6290000000000047E-2</c:v>
                </c:pt>
                <c:pt idx="563">
                  <c:v>1.6139999999999998E-2</c:v>
                </c:pt>
                <c:pt idx="564">
                  <c:v>1.6020000000000111E-2</c:v>
                </c:pt>
                <c:pt idx="565">
                  <c:v>1.5840000000000121E-2</c:v>
                </c:pt>
                <c:pt idx="566">
                  <c:v>1.5740000000000101E-2</c:v>
                </c:pt>
                <c:pt idx="567">
                  <c:v>1.5599999999999998E-2</c:v>
                </c:pt>
                <c:pt idx="568">
                  <c:v>1.5559999999999996E-2</c:v>
                </c:pt>
                <c:pt idx="569">
                  <c:v>1.5479999999999994E-2</c:v>
                </c:pt>
                <c:pt idx="570">
                  <c:v>1.5380000000000072E-2</c:v>
                </c:pt>
                <c:pt idx="571">
                  <c:v>1.5310000000000025E-2</c:v>
                </c:pt>
                <c:pt idx="572">
                  <c:v>1.5200000000000078E-2</c:v>
                </c:pt>
                <c:pt idx="573">
                  <c:v>1.5099999999999994E-2</c:v>
                </c:pt>
                <c:pt idx="574">
                  <c:v>1.4979999999999978E-2</c:v>
                </c:pt>
                <c:pt idx="575">
                  <c:v>1.4829999999999998E-2</c:v>
                </c:pt>
                <c:pt idx="576">
                  <c:v>1.4790000000000001E-2</c:v>
                </c:pt>
                <c:pt idx="577">
                  <c:v>1.4660000000000043E-2</c:v>
                </c:pt>
                <c:pt idx="578">
                  <c:v>1.453E-2</c:v>
                </c:pt>
                <c:pt idx="579">
                  <c:v>1.4449999999999998E-2</c:v>
                </c:pt>
                <c:pt idx="580">
                  <c:v>1.4349999999999998E-2</c:v>
                </c:pt>
                <c:pt idx="581">
                  <c:v>1.423E-2</c:v>
                </c:pt>
                <c:pt idx="582">
                  <c:v>1.4149999999999998E-2</c:v>
                </c:pt>
                <c:pt idx="583">
                  <c:v>1.4099999999999887E-2</c:v>
                </c:pt>
                <c:pt idx="584">
                  <c:v>1.4050000000000002E-2</c:v>
                </c:pt>
                <c:pt idx="585">
                  <c:v>1.4050000000000002E-2</c:v>
                </c:pt>
                <c:pt idx="586">
                  <c:v>1.4050000000000002E-2</c:v>
                </c:pt>
                <c:pt idx="587">
                  <c:v>1.4050000000000002E-2</c:v>
                </c:pt>
                <c:pt idx="588">
                  <c:v>1.4060000000000001E-2</c:v>
                </c:pt>
                <c:pt idx="589">
                  <c:v>1.4000000000000005E-2</c:v>
                </c:pt>
                <c:pt idx="590">
                  <c:v>1.3920000000000125E-2</c:v>
                </c:pt>
                <c:pt idx="591">
                  <c:v>1.3840000000000139E-2</c:v>
                </c:pt>
                <c:pt idx="592">
                  <c:v>1.3720000000000124E-2</c:v>
                </c:pt>
                <c:pt idx="593">
                  <c:v>1.3650000000000051E-2</c:v>
                </c:pt>
                <c:pt idx="594">
                  <c:v>1.3540000000000127E-2</c:v>
                </c:pt>
                <c:pt idx="595">
                  <c:v>1.3439999999999994E-2</c:v>
                </c:pt>
                <c:pt idx="596">
                  <c:v>1.3339999999999998E-2</c:v>
                </c:pt>
                <c:pt idx="597">
                  <c:v>1.3270000000000021E-2</c:v>
                </c:pt>
                <c:pt idx="598">
                  <c:v>1.3129999999999999E-2</c:v>
                </c:pt>
                <c:pt idx="599">
                  <c:v>1.2990000000000003E-2</c:v>
                </c:pt>
                <c:pt idx="600">
                  <c:v>1.2910000000000001E-2</c:v>
                </c:pt>
                <c:pt idx="601">
                  <c:v>1.2810000000000005E-2</c:v>
                </c:pt>
                <c:pt idx="602">
                  <c:v>1.2659999999999998E-2</c:v>
                </c:pt>
                <c:pt idx="603">
                  <c:v>1.2500000000000051E-2</c:v>
                </c:pt>
                <c:pt idx="604">
                  <c:v>1.2440000000000036E-2</c:v>
                </c:pt>
                <c:pt idx="605">
                  <c:v>1.2370000000000001E-2</c:v>
                </c:pt>
                <c:pt idx="606">
                  <c:v>1.2440000000000036E-2</c:v>
                </c:pt>
                <c:pt idx="607">
                  <c:v>1.2520000000000043E-2</c:v>
                </c:pt>
                <c:pt idx="608">
                  <c:v>1.2590000000000007E-2</c:v>
                </c:pt>
                <c:pt idx="609">
                  <c:v>1.264000000000007E-2</c:v>
                </c:pt>
                <c:pt idx="610">
                  <c:v>1.2659999999999998E-2</c:v>
                </c:pt>
                <c:pt idx="611">
                  <c:v>1.2699999999999998E-2</c:v>
                </c:pt>
                <c:pt idx="612">
                  <c:v>1.2699999999999998E-2</c:v>
                </c:pt>
                <c:pt idx="613">
                  <c:v>1.2690000000000003E-2</c:v>
                </c:pt>
                <c:pt idx="614">
                  <c:v>1.2659999999999998E-2</c:v>
                </c:pt>
                <c:pt idx="615">
                  <c:v>1.2620000000000063E-2</c:v>
                </c:pt>
                <c:pt idx="616">
                  <c:v>1.2600000000000069E-2</c:v>
                </c:pt>
                <c:pt idx="617">
                  <c:v>1.2600000000000069E-2</c:v>
                </c:pt>
                <c:pt idx="618">
                  <c:v>1.268000000000007E-2</c:v>
                </c:pt>
                <c:pt idx="619">
                  <c:v>1.2810000000000005E-2</c:v>
                </c:pt>
                <c:pt idx="620">
                  <c:v>1.2860000000000078E-2</c:v>
                </c:pt>
                <c:pt idx="621">
                  <c:v>1.2829999999999998E-2</c:v>
                </c:pt>
                <c:pt idx="622">
                  <c:v>1.2770000000000005E-2</c:v>
                </c:pt>
                <c:pt idx="623">
                  <c:v>1.268000000000007E-2</c:v>
                </c:pt>
                <c:pt idx="624">
                  <c:v>1.2600000000000069E-2</c:v>
                </c:pt>
                <c:pt idx="625">
                  <c:v>1.2520000000000043E-2</c:v>
                </c:pt>
                <c:pt idx="626">
                  <c:v>1.2440000000000036E-2</c:v>
                </c:pt>
                <c:pt idx="627">
                  <c:v>1.2350000000000002E-2</c:v>
                </c:pt>
                <c:pt idx="628">
                  <c:v>1.2239999999999958E-2</c:v>
                </c:pt>
                <c:pt idx="629">
                  <c:v>1.2149999999999998E-2</c:v>
                </c:pt>
                <c:pt idx="630">
                  <c:v>1.2060000000000001E-2</c:v>
                </c:pt>
                <c:pt idx="631">
                  <c:v>1.1950000000000089E-2</c:v>
                </c:pt>
                <c:pt idx="632">
                  <c:v>1.1450000000000061E-2</c:v>
                </c:pt>
                <c:pt idx="633">
                  <c:v>1.1200000000000116E-2</c:v>
                </c:pt>
                <c:pt idx="634">
                  <c:v>1.1080000000000109E-2</c:v>
                </c:pt>
                <c:pt idx="635">
                  <c:v>1.0990000000000038E-2</c:v>
                </c:pt>
                <c:pt idx="636">
                  <c:v>1.0850000000000005E-2</c:v>
                </c:pt>
                <c:pt idx="637">
                  <c:v>1.0720000000000071E-2</c:v>
                </c:pt>
                <c:pt idx="638">
                  <c:v>1.0589999999999999E-2</c:v>
                </c:pt>
                <c:pt idx="639">
                  <c:v>1.0480000000000043E-2</c:v>
                </c:pt>
                <c:pt idx="640">
                  <c:v>1.0440000000000043E-2</c:v>
                </c:pt>
                <c:pt idx="641">
                  <c:v>1.0290000000000001E-2</c:v>
                </c:pt>
                <c:pt idx="642">
                  <c:v>1.018000000000004E-2</c:v>
                </c:pt>
                <c:pt idx="643">
                  <c:v>1.0069999999999996E-2</c:v>
                </c:pt>
                <c:pt idx="644">
                  <c:v>9.9600000000000868E-3</c:v>
                </c:pt>
                <c:pt idx="645">
                  <c:v>9.850000000000126E-3</c:v>
                </c:pt>
                <c:pt idx="646">
                  <c:v>9.7900000000000226E-3</c:v>
                </c:pt>
                <c:pt idx="647">
                  <c:v>9.6900000000000163E-3</c:v>
                </c:pt>
                <c:pt idx="648">
                  <c:v>9.5400000000000068E-3</c:v>
                </c:pt>
                <c:pt idx="649">
                  <c:v>9.4400000000000248E-3</c:v>
                </c:pt>
                <c:pt idx="650">
                  <c:v>9.3700000000001161E-3</c:v>
                </c:pt>
                <c:pt idx="651">
                  <c:v>9.3300000000000292E-3</c:v>
                </c:pt>
                <c:pt idx="652">
                  <c:v>9.2700000000000247E-3</c:v>
                </c:pt>
                <c:pt idx="653">
                  <c:v>9.2100000000000046E-3</c:v>
                </c:pt>
                <c:pt idx="654">
                  <c:v>9.1400000000000006E-3</c:v>
                </c:pt>
                <c:pt idx="655">
                  <c:v>9.0800000000000325E-3</c:v>
                </c:pt>
                <c:pt idx="656">
                  <c:v>9.0300000000000068E-3</c:v>
                </c:pt>
                <c:pt idx="657">
                  <c:v>8.9900000000000518E-3</c:v>
                </c:pt>
                <c:pt idx="658">
                  <c:v>8.9300000000000247E-3</c:v>
                </c:pt>
                <c:pt idx="659">
                  <c:v>8.8600000000001143E-3</c:v>
                </c:pt>
                <c:pt idx="660">
                  <c:v>8.8400000000000267E-3</c:v>
                </c:pt>
                <c:pt idx="661">
                  <c:v>8.8400000000000267E-3</c:v>
                </c:pt>
                <c:pt idx="662">
                  <c:v>8.8300000000000375E-3</c:v>
                </c:pt>
                <c:pt idx="663">
                  <c:v>8.8100000000000591E-3</c:v>
                </c:pt>
                <c:pt idx="664">
                  <c:v>8.8400000000000267E-3</c:v>
                </c:pt>
                <c:pt idx="665">
                  <c:v>8.8300000000000375E-3</c:v>
                </c:pt>
                <c:pt idx="666">
                  <c:v>8.7900000000000027E-3</c:v>
                </c:pt>
                <c:pt idx="667">
                  <c:v>8.7300000000000138E-3</c:v>
                </c:pt>
                <c:pt idx="668">
                  <c:v>8.6900000000000067E-3</c:v>
                </c:pt>
                <c:pt idx="669">
                  <c:v>8.6100000000000048E-3</c:v>
                </c:pt>
                <c:pt idx="670">
                  <c:v>8.5900000000000247E-3</c:v>
                </c:pt>
                <c:pt idx="671">
                  <c:v>8.5400000000000025E-3</c:v>
                </c:pt>
                <c:pt idx="672">
                  <c:v>8.5100000000000228E-3</c:v>
                </c:pt>
                <c:pt idx="673">
                  <c:v>8.4900000000000374E-3</c:v>
                </c:pt>
                <c:pt idx="674">
                  <c:v>8.4300000000000208E-3</c:v>
                </c:pt>
                <c:pt idx="675">
                  <c:v>8.3800000000000593E-3</c:v>
                </c:pt>
                <c:pt idx="676">
                  <c:v>8.3400000000000227E-3</c:v>
                </c:pt>
                <c:pt idx="677">
                  <c:v>8.2900000000000022E-3</c:v>
                </c:pt>
                <c:pt idx="678">
                  <c:v>8.2500000000000247E-3</c:v>
                </c:pt>
                <c:pt idx="679">
                  <c:v>8.2100000000000003E-3</c:v>
                </c:pt>
                <c:pt idx="680">
                  <c:v>8.1900000000000028E-3</c:v>
                </c:pt>
                <c:pt idx="681">
                  <c:v>8.1300000000000001E-3</c:v>
                </c:pt>
                <c:pt idx="682">
                  <c:v>8.0900000000000208E-3</c:v>
                </c:pt>
                <c:pt idx="683">
                  <c:v>8.0300000000000007E-3</c:v>
                </c:pt>
                <c:pt idx="684">
                  <c:v>7.9700000000000829E-3</c:v>
                </c:pt>
                <c:pt idx="685">
                  <c:v>7.8800000000000363E-3</c:v>
                </c:pt>
                <c:pt idx="686">
                  <c:v>7.8100000000000183E-3</c:v>
                </c:pt>
                <c:pt idx="687">
                  <c:v>7.7800000000000655E-3</c:v>
                </c:pt>
                <c:pt idx="688">
                  <c:v>7.7300000000000736E-3</c:v>
                </c:pt>
                <c:pt idx="689">
                  <c:v>7.7100000000000562E-3</c:v>
                </c:pt>
                <c:pt idx="690">
                  <c:v>7.700000000000067E-3</c:v>
                </c:pt>
                <c:pt idx="691">
                  <c:v>7.680000000000034E-3</c:v>
                </c:pt>
                <c:pt idx="692">
                  <c:v>7.6600000000000114E-3</c:v>
                </c:pt>
                <c:pt idx="693">
                  <c:v>7.6200000000000104E-3</c:v>
                </c:pt>
                <c:pt idx="694">
                  <c:v>7.5800000000000572E-3</c:v>
                </c:pt>
                <c:pt idx="695">
                  <c:v>7.5500000000000393E-3</c:v>
                </c:pt>
                <c:pt idx="696">
                  <c:v>7.4900000000000678E-3</c:v>
                </c:pt>
                <c:pt idx="697">
                  <c:v>7.4300000000000772E-3</c:v>
                </c:pt>
                <c:pt idx="698">
                  <c:v>7.410000000000058E-3</c:v>
                </c:pt>
                <c:pt idx="699">
                  <c:v>7.3900000000000242E-3</c:v>
                </c:pt>
                <c:pt idx="700">
                  <c:v>7.5000000000000561E-3</c:v>
                </c:pt>
                <c:pt idx="701">
                  <c:v>7.5300000000000679E-3</c:v>
                </c:pt>
                <c:pt idx="702">
                  <c:v>7.5400000000000562E-3</c:v>
                </c:pt>
                <c:pt idx="703">
                  <c:v>7.5200000000000111E-3</c:v>
                </c:pt>
                <c:pt idx="704">
                  <c:v>7.4600000000000534E-3</c:v>
                </c:pt>
                <c:pt idx="705">
                  <c:v>7.4400000000000724E-3</c:v>
                </c:pt>
                <c:pt idx="706">
                  <c:v>7.4000000000000723E-3</c:v>
                </c:pt>
                <c:pt idx="707">
                  <c:v>7.410000000000058E-3</c:v>
                </c:pt>
                <c:pt idx="708">
                  <c:v>7.4300000000000772E-3</c:v>
                </c:pt>
                <c:pt idx="709">
                  <c:v>7.4300000000000772E-3</c:v>
                </c:pt>
                <c:pt idx="710">
                  <c:v>7.4200000000000524E-3</c:v>
                </c:pt>
                <c:pt idx="711">
                  <c:v>7.4200000000000524E-3</c:v>
                </c:pt>
                <c:pt idx="712">
                  <c:v>7.4000000000000723E-3</c:v>
                </c:pt>
                <c:pt idx="713">
                  <c:v>7.3900000000000242E-3</c:v>
                </c:pt>
                <c:pt idx="714">
                  <c:v>7.3900000000000242E-3</c:v>
                </c:pt>
                <c:pt idx="715">
                  <c:v>7.3700000000000571E-3</c:v>
                </c:pt>
                <c:pt idx="716">
                  <c:v>7.3500000000000206E-3</c:v>
                </c:pt>
                <c:pt idx="717">
                  <c:v>7.3300000000000561E-3</c:v>
                </c:pt>
                <c:pt idx="718">
                  <c:v>7.3000000000000304E-3</c:v>
                </c:pt>
                <c:pt idx="719">
                  <c:v>7.3100000000000309E-3</c:v>
                </c:pt>
                <c:pt idx="720">
                  <c:v>7.2800000000000642E-3</c:v>
                </c:pt>
                <c:pt idx="721">
                  <c:v>7.2400000000000624E-3</c:v>
                </c:pt>
                <c:pt idx="722">
                  <c:v>7.2200000000000424E-3</c:v>
                </c:pt>
                <c:pt idx="723">
                  <c:v>7.200000000000057E-3</c:v>
                </c:pt>
                <c:pt idx="724">
                  <c:v>7.2200000000000424E-3</c:v>
                </c:pt>
                <c:pt idx="725">
                  <c:v>7.200000000000057E-3</c:v>
                </c:pt>
                <c:pt idx="726">
                  <c:v>7.1900000000000124E-3</c:v>
                </c:pt>
                <c:pt idx="727">
                  <c:v>7.1600000000000014E-3</c:v>
                </c:pt>
                <c:pt idx="728">
                  <c:v>7.1600000000000014E-3</c:v>
                </c:pt>
                <c:pt idx="729">
                  <c:v>7.1500000000000192E-3</c:v>
                </c:pt>
                <c:pt idx="730">
                  <c:v>7.1500000000000192E-3</c:v>
                </c:pt>
                <c:pt idx="731">
                  <c:v>7.1500000000000192E-3</c:v>
                </c:pt>
                <c:pt idx="732">
                  <c:v>7.1400000000000326E-3</c:v>
                </c:pt>
                <c:pt idx="733">
                  <c:v>7.1400000000000326E-3</c:v>
                </c:pt>
                <c:pt idx="734">
                  <c:v>7.1400000000000326E-3</c:v>
                </c:pt>
                <c:pt idx="735">
                  <c:v>7.1500000000000192E-3</c:v>
                </c:pt>
                <c:pt idx="736">
                  <c:v>7.1500000000000192E-3</c:v>
                </c:pt>
                <c:pt idx="737">
                  <c:v>7.1500000000000192E-3</c:v>
                </c:pt>
                <c:pt idx="738">
                  <c:v>7.1400000000000326E-3</c:v>
                </c:pt>
                <c:pt idx="739">
                  <c:v>7.1500000000000192E-3</c:v>
                </c:pt>
                <c:pt idx="740">
                  <c:v>7.1600000000000014E-3</c:v>
                </c:pt>
                <c:pt idx="741">
                  <c:v>7.1600000000000014E-3</c:v>
                </c:pt>
                <c:pt idx="742">
                  <c:v>7.1700000000000288E-3</c:v>
                </c:pt>
                <c:pt idx="743">
                  <c:v>7.1800000000000379E-3</c:v>
                </c:pt>
                <c:pt idx="744">
                  <c:v>7.1900000000000124E-3</c:v>
                </c:pt>
                <c:pt idx="745">
                  <c:v>7.200000000000057E-3</c:v>
                </c:pt>
                <c:pt idx="746">
                  <c:v>7.2100000000000324E-3</c:v>
                </c:pt>
                <c:pt idx="747">
                  <c:v>7.200000000000057E-3</c:v>
                </c:pt>
                <c:pt idx="748">
                  <c:v>7.1800000000000379E-3</c:v>
                </c:pt>
                <c:pt idx="749">
                  <c:v>7.1700000000000288E-3</c:v>
                </c:pt>
                <c:pt idx="750">
                  <c:v>7.1600000000000014E-3</c:v>
                </c:pt>
                <c:pt idx="751">
                  <c:v>7.1500000000000192E-3</c:v>
                </c:pt>
                <c:pt idx="752">
                  <c:v>7.1400000000000326E-3</c:v>
                </c:pt>
                <c:pt idx="753">
                  <c:v>7.1400000000000326E-3</c:v>
                </c:pt>
                <c:pt idx="754">
                  <c:v>7.1500000000000192E-3</c:v>
                </c:pt>
                <c:pt idx="755">
                  <c:v>7.1500000000000192E-3</c:v>
                </c:pt>
                <c:pt idx="756">
                  <c:v>7.1500000000000192E-3</c:v>
                </c:pt>
                <c:pt idx="757">
                  <c:v>7.1200000000000083E-3</c:v>
                </c:pt>
                <c:pt idx="758">
                  <c:v>7.1000000000000134E-3</c:v>
                </c:pt>
                <c:pt idx="759">
                  <c:v>7.0900000000000433E-3</c:v>
                </c:pt>
                <c:pt idx="760">
                  <c:v>7.0800000000000498E-3</c:v>
                </c:pt>
                <c:pt idx="761">
                  <c:v>7.0600000000000124E-3</c:v>
                </c:pt>
                <c:pt idx="762">
                  <c:v>7.0700000000000623E-3</c:v>
                </c:pt>
                <c:pt idx="763">
                  <c:v>7.0600000000000124E-3</c:v>
                </c:pt>
                <c:pt idx="764">
                  <c:v>7.0700000000000623E-3</c:v>
                </c:pt>
                <c:pt idx="765">
                  <c:v>7.0000000000000487E-3</c:v>
                </c:pt>
                <c:pt idx="766">
                  <c:v>7.0000000000000487E-3</c:v>
                </c:pt>
                <c:pt idx="767">
                  <c:v>7.0000000000000487E-3</c:v>
                </c:pt>
                <c:pt idx="768">
                  <c:v>6.9900000000000561E-3</c:v>
                </c:pt>
                <c:pt idx="769">
                  <c:v>6.9400000000000633E-3</c:v>
                </c:pt>
                <c:pt idx="770">
                  <c:v>6.9200000000000398E-3</c:v>
                </c:pt>
                <c:pt idx="771">
                  <c:v>6.9100000000000524E-3</c:v>
                </c:pt>
                <c:pt idx="772">
                  <c:v>6.8900000000000124E-3</c:v>
                </c:pt>
                <c:pt idx="773">
                  <c:v>6.8500000000000193E-3</c:v>
                </c:pt>
                <c:pt idx="774">
                  <c:v>6.8400000000000509E-3</c:v>
                </c:pt>
                <c:pt idx="775">
                  <c:v>6.8200000000000109E-3</c:v>
                </c:pt>
                <c:pt idx="776">
                  <c:v>6.8000000000000465E-3</c:v>
                </c:pt>
                <c:pt idx="777">
                  <c:v>6.7700000000000702E-3</c:v>
                </c:pt>
                <c:pt idx="778">
                  <c:v>6.750000000000052E-3</c:v>
                </c:pt>
                <c:pt idx="779">
                  <c:v>6.7400000000000541E-3</c:v>
                </c:pt>
                <c:pt idx="780">
                  <c:v>6.7200000000000237E-3</c:v>
                </c:pt>
                <c:pt idx="781">
                  <c:v>6.7000000000000575E-3</c:v>
                </c:pt>
                <c:pt idx="782">
                  <c:v>6.690000000000011E-3</c:v>
                </c:pt>
                <c:pt idx="783">
                  <c:v>6.6700000000000509E-3</c:v>
                </c:pt>
                <c:pt idx="784">
                  <c:v>6.6500000000000109E-3</c:v>
                </c:pt>
                <c:pt idx="785">
                  <c:v>6.6500000000000109E-3</c:v>
                </c:pt>
                <c:pt idx="786">
                  <c:v>6.6500000000000109E-3</c:v>
                </c:pt>
                <c:pt idx="787">
                  <c:v>6.6500000000000109E-3</c:v>
                </c:pt>
                <c:pt idx="788">
                  <c:v>6.6500000000000109E-3</c:v>
                </c:pt>
                <c:pt idx="789">
                  <c:v>6.6500000000000109E-3</c:v>
                </c:pt>
                <c:pt idx="790">
                  <c:v>6.6500000000000109E-3</c:v>
                </c:pt>
                <c:pt idx="791">
                  <c:v>6.6300000000000473E-3</c:v>
                </c:pt>
                <c:pt idx="792">
                  <c:v>6.6100000000000082E-3</c:v>
                </c:pt>
                <c:pt idx="793">
                  <c:v>6.6100000000000082E-3</c:v>
                </c:pt>
                <c:pt idx="794">
                  <c:v>6.6200000000000052E-3</c:v>
                </c:pt>
                <c:pt idx="795">
                  <c:v>6.6200000000000052E-3</c:v>
                </c:pt>
                <c:pt idx="796">
                  <c:v>6.6300000000000473E-3</c:v>
                </c:pt>
                <c:pt idx="797">
                  <c:v>6.6100000000000082E-3</c:v>
                </c:pt>
                <c:pt idx="798">
                  <c:v>6.6300000000000473E-3</c:v>
                </c:pt>
                <c:pt idx="799">
                  <c:v>6.6200000000000052E-3</c:v>
                </c:pt>
                <c:pt idx="800">
                  <c:v>6.6000000000000164E-3</c:v>
                </c:pt>
                <c:pt idx="801">
                  <c:v>6.6100000000000082E-3</c:v>
                </c:pt>
                <c:pt idx="802">
                  <c:v>6.6100000000000082E-3</c:v>
                </c:pt>
                <c:pt idx="803">
                  <c:v>6.6100000000000082E-3</c:v>
                </c:pt>
                <c:pt idx="804">
                  <c:v>6.5900000000000437E-3</c:v>
                </c:pt>
                <c:pt idx="805">
                  <c:v>6.5800000000000528E-3</c:v>
                </c:pt>
                <c:pt idx="806">
                  <c:v>6.5600000000000137E-3</c:v>
                </c:pt>
                <c:pt idx="807">
                  <c:v>6.5500000000000237E-3</c:v>
                </c:pt>
                <c:pt idx="808">
                  <c:v>6.5500000000000237E-3</c:v>
                </c:pt>
                <c:pt idx="809">
                  <c:v>6.5500000000000237E-3</c:v>
                </c:pt>
                <c:pt idx="810">
                  <c:v>6.5400000000000527E-3</c:v>
                </c:pt>
                <c:pt idx="811">
                  <c:v>6.5300000000000601E-3</c:v>
                </c:pt>
                <c:pt idx="812">
                  <c:v>6.520000000000011E-3</c:v>
                </c:pt>
                <c:pt idx="813">
                  <c:v>6.520000000000011E-3</c:v>
                </c:pt>
                <c:pt idx="814">
                  <c:v>6.5100000000000192E-3</c:v>
                </c:pt>
                <c:pt idx="815">
                  <c:v>6.5000000000000509E-3</c:v>
                </c:pt>
                <c:pt idx="816">
                  <c:v>6.4900000000000582E-3</c:v>
                </c:pt>
                <c:pt idx="817">
                  <c:v>6.460000000000049E-3</c:v>
                </c:pt>
                <c:pt idx="818">
                  <c:v>6.460000000000049E-3</c:v>
                </c:pt>
                <c:pt idx="819">
                  <c:v>6.4400000000000637E-3</c:v>
                </c:pt>
                <c:pt idx="820">
                  <c:v>6.4300000000000702E-3</c:v>
                </c:pt>
                <c:pt idx="821">
                  <c:v>6.4200000000000359E-3</c:v>
                </c:pt>
                <c:pt idx="822">
                  <c:v>6.390000000000012E-3</c:v>
                </c:pt>
                <c:pt idx="823">
                  <c:v>6.3700000000000518E-3</c:v>
                </c:pt>
                <c:pt idx="824">
                  <c:v>6.3600000000000097E-3</c:v>
                </c:pt>
                <c:pt idx="825">
                  <c:v>6.350000000000011E-3</c:v>
                </c:pt>
                <c:pt idx="826">
                  <c:v>6.3600000000000097E-3</c:v>
                </c:pt>
                <c:pt idx="827">
                  <c:v>6.350000000000011E-3</c:v>
                </c:pt>
                <c:pt idx="828">
                  <c:v>6.350000000000011E-3</c:v>
                </c:pt>
                <c:pt idx="829">
                  <c:v>6.3400000000000192E-3</c:v>
                </c:pt>
                <c:pt idx="830">
                  <c:v>6.350000000000011E-3</c:v>
                </c:pt>
                <c:pt idx="831">
                  <c:v>6.3800000000000237E-3</c:v>
                </c:pt>
                <c:pt idx="832">
                  <c:v>6.390000000000012E-3</c:v>
                </c:pt>
                <c:pt idx="833">
                  <c:v>6.4000000000000619E-3</c:v>
                </c:pt>
                <c:pt idx="834">
                  <c:v>6.4100000000000537E-3</c:v>
                </c:pt>
                <c:pt idx="835">
                  <c:v>6.4200000000000359E-3</c:v>
                </c:pt>
                <c:pt idx="836">
                  <c:v>6.4400000000000637E-3</c:v>
                </c:pt>
                <c:pt idx="837">
                  <c:v>6.4400000000000637E-3</c:v>
                </c:pt>
                <c:pt idx="838">
                  <c:v>6.4400000000000637E-3</c:v>
                </c:pt>
                <c:pt idx="839">
                  <c:v>6.4400000000000637E-3</c:v>
                </c:pt>
                <c:pt idx="840">
                  <c:v>6.4300000000000702E-3</c:v>
                </c:pt>
                <c:pt idx="841">
                  <c:v>6.4200000000000359E-3</c:v>
                </c:pt>
                <c:pt idx="842">
                  <c:v>6.4200000000000359E-3</c:v>
                </c:pt>
                <c:pt idx="843">
                  <c:v>6.4400000000000637E-3</c:v>
                </c:pt>
                <c:pt idx="844">
                  <c:v>6.4500000000000538E-3</c:v>
                </c:pt>
                <c:pt idx="845">
                  <c:v>6.4500000000000538E-3</c:v>
                </c:pt>
                <c:pt idx="846">
                  <c:v>6.460000000000049E-3</c:v>
                </c:pt>
                <c:pt idx="847">
                  <c:v>6.5400000000000527E-3</c:v>
                </c:pt>
                <c:pt idx="848">
                  <c:v>6.5900000000000437E-3</c:v>
                </c:pt>
                <c:pt idx="849">
                  <c:v>6.6300000000000473E-3</c:v>
                </c:pt>
                <c:pt idx="850">
                  <c:v>6.6500000000000109E-3</c:v>
                </c:pt>
                <c:pt idx="851">
                  <c:v>6.6800000000000193E-3</c:v>
                </c:pt>
                <c:pt idx="852">
                  <c:v>6.7200000000000237E-3</c:v>
                </c:pt>
                <c:pt idx="853">
                  <c:v>6.7700000000000702E-3</c:v>
                </c:pt>
                <c:pt idx="854">
                  <c:v>6.8200000000000109E-3</c:v>
                </c:pt>
                <c:pt idx="855">
                  <c:v>6.8200000000000109E-3</c:v>
                </c:pt>
                <c:pt idx="856">
                  <c:v>6.8200000000000109E-3</c:v>
                </c:pt>
                <c:pt idx="857">
                  <c:v>6.8200000000000109E-3</c:v>
                </c:pt>
                <c:pt idx="858">
                  <c:v>6.830000000000053E-3</c:v>
                </c:pt>
                <c:pt idx="859">
                  <c:v>6.8400000000000509E-3</c:v>
                </c:pt>
                <c:pt idx="860">
                  <c:v>6.8500000000000193E-3</c:v>
                </c:pt>
                <c:pt idx="861">
                  <c:v>6.8800000000000389E-3</c:v>
                </c:pt>
                <c:pt idx="862">
                  <c:v>6.9000000000000632E-3</c:v>
                </c:pt>
                <c:pt idx="863">
                  <c:v>6.9200000000000398E-3</c:v>
                </c:pt>
                <c:pt idx="864">
                  <c:v>6.9500000000000534E-3</c:v>
                </c:pt>
                <c:pt idx="865">
                  <c:v>6.9700000000000812E-3</c:v>
                </c:pt>
                <c:pt idx="866">
                  <c:v>6.9700000000000812E-3</c:v>
                </c:pt>
                <c:pt idx="867">
                  <c:v>6.9700000000000812E-3</c:v>
                </c:pt>
                <c:pt idx="868">
                  <c:v>6.9900000000000561E-3</c:v>
                </c:pt>
                <c:pt idx="869">
                  <c:v>6.9900000000000561E-3</c:v>
                </c:pt>
                <c:pt idx="870">
                  <c:v>7.0100000000000388E-3</c:v>
                </c:pt>
                <c:pt idx="871">
                  <c:v>7.0200000000000193E-3</c:v>
                </c:pt>
                <c:pt idx="872">
                  <c:v>7.0400000000000332E-3</c:v>
                </c:pt>
                <c:pt idx="873">
                  <c:v>7.0600000000000124E-3</c:v>
                </c:pt>
                <c:pt idx="874">
                  <c:v>7.0700000000000623E-3</c:v>
                </c:pt>
                <c:pt idx="875">
                  <c:v>7.1100000000000173E-3</c:v>
                </c:pt>
                <c:pt idx="876">
                  <c:v>7.1300000000000434E-3</c:v>
                </c:pt>
                <c:pt idx="877">
                  <c:v>7.1500000000000192E-3</c:v>
                </c:pt>
                <c:pt idx="878">
                  <c:v>7.1800000000000379E-3</c:v>
                </c:pt>
                <c:pt idx="879">
                  <c:v>7.1900000000000124E-3</c:v>
                </c:pt>
                <c:pt idx="880">
                  <c:v>7.200000000000057E-3</c:v>
                </c:pt>
                <c:pt idx="881">
                  <c:v>7.2300000000000671E-3</c:v>
                </c:pt>
                <c:pt idx="882">
                  <c:v>7.2700000000000724E-3</c:v>
                </c:pt>
                <c:pt idx="883">
                  <c:v>7.2900000000000534E-3</c:v>
                </c:pt>
                <c:pt idx="884">
                  <c:v>7.3200000000000114E-3</c:v>
                </c:pt>
                <c:pt idx="885">
                  <c:v>7.3300000000000561E-3</c:v>
                </c:pt>
                <c:pt idx="886">
                  <c:v>7.3700000000000571E-3</c:v>
                </c:pt>
                <c:pt idx="887">
                  <c:v>7.3900000000000242E-3</c:v>
                </c:pt>
                <c:pt idx="888">
                  <c:v>7.4200000000000524E-3</c:v>
                </c:pt>
                <c:pt idx="889">
                  <c:v>7.4800000000000717E-3</c:v>
                </c:pt>
                <c:pt idx="890">
                  <c:v>7.5400000000000562E-3</c:v>
                </c:pt>
                <c:pt idx="891">
                  <c:v>7.6100000000000117E-3</c:v>
                </c:pt>
                <c:pt idx="892">
                  <c:v>7.6700000000000544E-3</c:v>
                </c:pt>
                <c:pt idx="893">
                  <c:v>7.8200000000000023E-3</c:v>
                </c:pt>
                <c:pt idx="894">
                  <c:v>7.9000000000000788E-3</c:v>
                </c:pt>
                <c:pt idx="895">
                  <c:v>7.9300000000000811E-3</c:v>
                </c:pt>
                <c:pt idx="896">
                  <c:v>7.9700000000000829E-3</c:v>
                </c:pt>
                <c:pt idx="897">
                  <c:v>8.0200000000000028E-3</c:v>
                </c:pt>
                <c:pt idx="898">
                  <c:v>8.1000000000000048E-3</c:v>
                </c:pt>
                <c:pt idx="899">
                  <c:v>8.2200000000000051E-3</c:v>
                </c:pt>
                <c:pt idx="900">
                  <c:v>8.2700000000000048E-3</c:v>
                </c:pt>
                <c:pt idx="901">
                  <c:v>8.3500000000001108E-3</c:v>
                </c:pt>
                <c:pt idx="902">
                  <c:v>8.4000000000000567E-3</c:v>
                </c:pt>
                <c:pt idx="903">
                  <c:v>8.4600000000000768E-3</c:v>
                </c:pt>
                <c:pt idx="904">
                  <c:v>8.6100000000000048E-3</c:v>
                </c:pt>
                <c:pt idx="905">
                  <c:v>8.7000000000000046E-3</c:v>
                </c:pt>
                <c:pt idx="906">
                  <c:v>8.7600000000000247E-3</c:v>
                </c:pt>
                <c:pt idx="907">
                  <c:v>8.8100000000000591E-3</c:v>
                </c:pt>
                <c:pt idx="908">
                  <c:v>8.8400000000000267E-3</c:v>
                </c:pt>
                <c:pt idx="909">
                  <c:v>8.8500000000001182E-3</c:v>
                </c:pt>
                <c:pt idx="910">
                  <c:v>8.8900000000000541E-3</c:v>
                </c:pt>
                <c:pt idx="911">
                  <c:v>8.9300000000000247E-3</c:v>
                </c:pt>
                <c:pt idx="912">
                  <c:v>8.9600000000000964E-3</c:v>
                </c:pt>
                <c:pt idx="913">
                  <c:v>8.9900000000000518E-3</c:v>
                </c:pt>
                <c:pt idx="914">
                  <c:v>8.9600000000000964E-3</c:v>
                </c:pt>
                <c:pt idx="915">
                  <c:v>8.9800000000000487E-3</c:v>
                </c:pt>
                <c:pt idx="916">
                  <c:v>8.9900000000000518E-3</c:v>
                </c:pt>
                <c:pt idx="917">
                  <c:v>9.0000000000000288E-3</c:v>
                </c:pt>
                <c:pt idx="918">
                  <c:v>9.0400000000000046E-3</c:v>
                </c:pt>
                <c:pt idx="919">
                  <c:v>9.0500000000000875E-3</c:v>
                </c:pt>
                <c:pt idx="920">
                  <c:v>9.0400000000000046E-3</c:v>
                </c:pt>
                <c:pt idx="921">
                  <c:v>9.0400000000000046E-3</c:v>
                </c:pt>
                <c:pt idx="922">
                  <c:v>9.0300000000000068E-3</c:v>
                </c:pt>
                <c:pt idx="923">
                  <c:v>8.9900000000000518E-3</c:v>
                </c:pt>
                <c:pt idx="924">
                  <c:v>8.9800000000000487E-3</c:v>
                </c:pt>
                <c:pt idx="925">
                  <c:v>8.9600000000000964E-3</c:v>
                </c:pt>
                <c:pt idx="926">
                  <c:v>8.9500000000001037E-3</c:v>
                </c:pt>
                <c:pt idx="927">
                  <c:v>8.9400000000000208E-3</c:v>
                </c:pt>
                <c:pt idx="928">
                  <c:v>8.9100000000000464E-3</c:v>
                </c:pt>
                <c:pt idx="929">
                  <c:v>8.9000000000000416E-3</c:v>
                </c:pt>
                <c:pt idx="930">
                  <c:v>8.9100000000000464E-3</c:v>
                </c:pt>
                <c:pt idx="931">
                  <c:v>8.8900000000000541E-3</c:v>
                </c:pt>
                <c:pt idx="932">
                  <c:v>8.9000000000000416E-3</c:v>
                </c:pt>
                <c:pt idx="933">
                  <c:v>8.8900000000000541E-3</c:v>
                </c:pt>
                <c:pt idx="934">
                  <c:v>8.8800000000000979E-3</c:v>
                </c:pt>
                <c:pt idx="935">
                  <c:v>8.8800000000000979E-3</c:v>
                </c:pt>
                <c:pt idx="936">
                  <c:v>8.8600000000001143E-3</c:v>
                </c:pt>
                <c:pt idx="937">
                  <c:v>8.8600000000001143E-3</c:v>
                </c:pt>
                <c:pt idx="938">
                  <c:v>8.8400000000000267E-3</c:v>
                </c:pt>
                <c:pt idx="939">
                  <c:v>8.8300000000000375E-3</c:v>
                </c:pt>
                <c:pt idx="940">
                  <c:v>8.8200000000000535E-3</c:v>
                </c:pt>
                <c:pt idx="941">
                  <c:v>8.8100000000000591E-3</c:v>
                </c:pt>
                <c:pt idx="942">
                  <c:v>8.8000000000000838E-3</c:v>
                </c:pt>
                <c:pt idx="943">
                  <c:v>8.7900000000000027E-3</c:v>
                </c:pt>
                <c:pt idx="944">
                  <c:v>8.7800000000000048E-3</c:v>
                </c:pt>
                <c:pt idx="945">
                  <c:v>8.7900000000000027E-3</c:v>
                </c:pt>
                <c:pt idx="946">
                  <c:v>8.7700000000000208E-3</c:v>
                </c:pt>
                <c:pt idx="947">
                  <c:v>8.7600000000000247E-3</c:v>
                </c:pt>
                <c:pt idx="948">
                  <c:v>8.7900000000000027E-3</c:v>
                </c:pt>
                <c:pt idx="949">
                  <c:v>8.7900000000000027E-3</c:v>
                </c:pt>
                <c:pt idx="950">
                  <c:v>8.7600000000000247E-3</c:v>
                </c:pt>
                <c:pt idx="951">
                  <c:v>8.7900000000000027E-3</c:v>
                </c:pt>
                <c:pt idx="952">
                  <c:v>8.7900000000000027E-3</c:v>
                </c:pt>
                <c:pt idx="953">
                  <c:v>8.7800000000000048E-3</c:v>
                </c:pt>
                <c:pt idx="954">
                  <c:v>8.7900000000000027E-3</c:v>
                </c:pt>
                <c:pt idx="955">
                  <c:v>8.7900000000000027E-3</c:v>
                </c:pt>
                <c:pt idx="956">
                  <c:v>8.8000000000000838E-3</c:v>
                </c:pt>
                <c:pt idx="957">
                  <c:v>8.8600000000001143E-3</c:v>
                </c:pt>
                <c:pt idx="958">
                  <c:v>8.9200000000000217E-3</c:v>
                </c:pt>
                <c:pt idx="959">
                  <c:v>9.4200000000000256E-3</c:v>
                </c:pt>
                <c:pt idx="960">
                  <c:v>9.5300000000000228E-3</c:v>
                </c:pt>
                <c:pt idx="961">
                  <c:v>9.5600000000000268E-3</c:v>
                </c:pt>
                <c:pt idx="962">
                  <c:v>9.5900000000000273E-3</c:v>
                </c:pt>
                <c:pt idx="963">
                  <c:v>9.6500000000000787E-3</c:v>
                </c:pt>
                <c:pt idx="964">
                  <c:v>9.7200000000000047E-3</c:v>
                </c:pt>
                <c:pt idx="965">
                  <c:v>9.7700000000000165E-3</c:v>
                </c:pt>
                <c:pt idx="966">
                  <c:v>9.8200000000000266E-3</c:v>
                </c:pt>
                <c:pt idx="967">
                  <c:v>9.850000000000126E-3</c:v>
                </c:pt>
                <c:pt idx="968">
                  <c:v>9.8700000000001113E-3</c:v>
                </c:pt>
                <c:pt idx="969">
                  <c:v>9.9300000000000048E-3</c:v>
                </c:pt>
                <c:pt idx="970">
                  <c:v>1.0000000000000042E-2</c:v>
                </c:pt>
                <c:pt idx="971">
                  <c:v>1.0080000000000021E-2</c:v>
                </c:pt>
                <c:pt idx="972">
                  <c:v>1.0159999999999898E-2</c:v>
                </c:pt>
                <c:pt idx="973">
                  <c:v>1.0249999999999999E-2</c:v>
                </c:pt>
                <c:pt idx="974">
                  <c:v>1.0290000000000001E-2</c:v>
                </c:pt>
                <c:pt idx="975">
                  <c:v>1.0319999999999998E-2</c:v>
                </c:pt>
                <c:pt idx="976">
                  <c:v>1.0370000000000001E-2</c:v>
                </c:pt>
                <c:pt idx="977">
                  <c:v>1.0430000000000005E-2</c:v>
                </c:pt>
                <c:pt idx="978">
                  <c:v>1.0449999999999996E-2</c:v>
                </c:pt>
                <c:pt idx="979">
                  <c:v>1.0449999999999996E-2</c:v>
                </c:pt>
                <c:pt idx="980">
                  <c:v>1.0460000000000063E-2</c:v>
                </c:pt>
                <c:pt idx="981">
                  <c:v>1.0470000000000005E-2</c:v>
                </c:pt>
                <c:pt idx="982">
                  <c:v>1.0489999999999998E-2</c:v>
                </c:pt>
                <c:pt idx="983">
                  <c:v>1.0499999999999956E-2</c:v>
                </c:pt>
                <c:pt idx="984">
                  <c:v>1.0499999999999956E-2</c:v>
                </c:pt>
                <c:pt idx="985">
                  <c:v>1.0499999999999956E-2</c:v>
                </c:pt>
                <c:pt idx="986">
                  <c:v>1.0489999999999998E-2</c:v>
                </c:pt>
                <c:pt idx="987">
                  <c:v>1.0480000000000043E-2</c:v>
                </c:pt>
                <c:pt idx="988">
                  <c:v>1.0499999999999956E-2</c:v>
                </c:pt>
                <c:pt idx="989">
                  <c:v>1.0489999999999998E-2</c:v>
                </c:pt>
                <c:pt idx="990">
                  <c:v>1.0480000000000043E-2</c:v>
                </c:pt>
                <c:pt idx="991">
                  <c:v>1.0460000000000063E-2</c:v>
                </c:pt>
                <c:pt idx="992">
                  <c:v>1.0440000000000043E-2</c:v>
                </c:pt>
                <c:pt idx="993">
                  <c:v>1.0409999999999996E-2</c:v>
                </c:pt>
                <c:pt idx="994">
                  <c:v>1.0400000000000065E-2</c:v>
                </c:pt>
                <c:pt idx="995">
                  <c:v>1.0390000000000003E-2</c:v>
                </c:pt>
                <c:pt idx="996">
                  <c:v>1.0350000000000003E-2</c:v>
                </c:pt>
                <c:pt idx="997">
                  <c:v>1.0300000000000061E-2</c:v>
                </c:pt>
                <c:pt idx="998">
                  <c:v>1.031E-2</c:v>
                </c:pt>
                <c:pt idx="999">
                  <c:v>1.028000000000005E-2</c:v>
                </c:pt>
                <c:pt idx="1000">
                  <c:v>1.027E-2</c:v>
                </c:pt>
                <c:pt idx="1001">
                  <c:v>1.028000000000005E-2</c:v>
                </c:pt>
                <c:pt idx="1002">
                  <c:v>1.0260000000000043E-2</c:v>
                </c:pt>
                <c:pt idx="1003">
                  <c:v>1.027E-2</c:v>
                </c:pt>
                <c:pt idx="1004">
                  <c:v>1.027E-2</c:v>
                </c:pt>
                <c:pt idx="1005">
                  <c:v>1.028000000000005E-2</c:v>
                </c:pt>
                <c:pt idx="1006">
                  <c:v>1.0290000000000001E-2</c:v>
                </c:pt>
                <c:pt idx="1007">
                  <c:v>1.0290000000000001E-2</c:v>
                </c:pt>
                <c:pt idx="1008">
                  <c:v>1.0290000000000001E-2</c:v>
                </c:pt>
                <c:pt idx="1009">
                  <c:v>1.028000000000005E-2</c:v>
                </c:pt>
                <c:pt idx="1010">
                  <c:v>1.0260000000000043E-2</c:v>
                </c:pt>
                <c:pt idx="1011">
                  <c:v>1.0260000000000043E-2</c:v>
                </c:pt>
                <c:pt idx="1012">
                  <c:v>1.0249999999999999E-2</c:v>
                </c:pt>
                <c:pt idx="1013">
                  <c:v>1.0240000000000049E-2</c:v>
                </c:pt>
                <c:pt idx="1014">
                  <c:v>1.023E-2</c:v>
                </c:pt>
                <c:pt idx="1015">
                  <c:v>1.022000000000004E-2</c:v>
                </c:pt>
                <c:pt idx="1016">
                  <c:v>1.022000000000004E-2</c:v>
                </c:pt>
                <c:pt idx="1017">
                  <c:v>1.021E-2</c:v>
                </c:pt>
                <c:pt idx="1018">
                  <c:v>1.0149999999999998E-2</c:v>
                </c:pt>
                <c:pt idx="1019">
                  <c:v>1.0140000000000001E-2</c:v>
                </c:pt>
                <c:pt idx="1020">
                  <c:v>1.0140000000000001E-2</c:v>
                </c:pt>
                <c:pt idx="1021">
                  <c:v>1.0140000000000001E-2</c:v>
                </c:pt>
                <c:pt idx="1022">
                  <c:v>1.013E-2</c:v>
                </c:pt>
                <c:pt idx="1023">
                  <c:v>1.0100000000000001E-2</c:v>
                </c:pt>
                <c:pt idx="1024">
                  <c:v>1.0059999999999892E-2</c:v>
                </c:pt>
                <c:pt idx="1025">
                  <c:v>1.0010000000000002E-2</c:v>
                </c:pt>
                <c:pt idx="1026">
                  <c:v>9.9900000000000266E-3</c:v>
                </c:pt>
                <c:pt idx="1027">
                  <c:v>9.9800000000000808E-3</c:v>
                </c:pt>
                <c:pt idx="1028">
                  <c:v>9.9700000000000847E-3</c:v>
                </c:pt>
                <c:pt idx="1029">
                  <c:v>9.9700000000000847E-3</c:v>
                </c:pt>
                <c:pt idx="1030">
                  <c:v>9.9500000000001081E-3</c:v>
                </c:pt>
                <c:pt idx="1031">
                  <c:v>9.9500000000001081E-3</c:v>
                </c:pt>
                <c:pt idx="1032">
                  <c:v>9.9500000000001081E-3</c:v>
                </c:pt>
                <c:pt idx="1033">
                  <c:v>9.9800000000000808E-3</c:v>
                </c:pt>
                <c:pt idx="1034">
                  <c:v>1.0059999999999892E-2</c:v>
                </c:pt>
                <c:pt idx="1035">
                  <c:v>1.0090000000000002E-2</c:v>
                </c:pt>
                <c:pt idx="1036">
                  <c:v>1.0120000000000021E-2</c:v>
                </c:pt>
                <c:pt idx="1037">
                  <c:v>1.0140000000000001E-2</c:v>
                </c:pt>
                <c:pt idx="1038">
                  <c:v>1.0159999999999898E-2</c:v>
                </c:pt>
                <c:pt idx="1039">
                  <c:v>1.0249999999999999E-2</c:v>
                </c:pt>
                <c:pt idx="1040">
                  <c:v>1.0290000000000001E-2</c:v>
                </c:pt>
                <c:pt idx="1041">
                  <c:v>1.031E-2</c:v>
                </c:pt>
                <c:pt idx="1042">
                  <c:v>1.0510000000000005E-2</c:v>
                </c:pt>
                <c:pt idx="1043">
                  <c:v>1.0570000000000001E-2</c:v>
                </c:pt>
                <c:pt idx="1044">
                  <c:v>1.0630000000000007E-2</c:v>
                </c:pt>
                <c:pt idx="1045">
                  <c:v>1.0740000000000065E-2</c:v>
                </c:pt>
                <c:pt idx="1046">
                  <c:v>1.0820000000000071E-2</c:v>
                </c:pt>
                <c:pt idx="1047">
                  <c:v>1.0829999999999999E-2</c:v>
                </c:pt>
                <c:pt idx="1048">
                  <c:v>1.0870000000000001E-2</c:v>
                </c:pt>
                <c:pt idx="1049">
                  <c:v>1.0879999999999996E-2</c:v>
                </c:pt>
                <c:pt idx="1050">
                  <c:v>1.0839999999999994E-2</c:v>
                </c:pt>
                <c:pt idx="1051">
                  <c:v>1.0789999999999999E-2</c:v>
                </c:pt>
                <c:pt idx="1052">
                  <c:v>1.0890000000000021E-2</c:v>
                </c:pt>
                <c:pt idx="1053">
                  <c:v>1.0940000000000109E-2</c:v>
                </c:pt>
                <c:pt idx="1054">
                  <c:v>1.0930000000000021E-2</c:v>
                </c:pt>
                <c:pt idx="1055">
                  <c:v>1.0910000000000001E-2</c:v>
                </c:pt>
                <c:pt idx="1056">
                  <c:v>1.0900000000000078E-2</c:v>
                </c:pt>
                <c:pt idx="1057">
                  <c:v>1.0890000000000021E-2</c:v>
                </c:pt>
                <c:pt idx="1058">
                  <c:v>1.0860000000000071E-2</c:v>
                </c:pt>
                <c:pt idx="1059">
                  <c:v>1.0780000000000069E-2</c:v>
                </c:pt>
                <c:pt idx="1060">
                  <c:v>1.0789999999999999E-2</c:v>
                </c:pt>
                <c:pt idx="1061">
                  <c:v>1.0820000000000071E-2</c:v>
                </c:pt>
                <c:pt idx="1062">
                  <c:v>1.0870000000000001E-2</c:v>
                </c:pt>
                <c:pt idx="1063">
                  <c:v>1.0879999999999996E-2</c:v>
                </c:pt>
                <c:pt idx="1064">
                  <c:v>1.0920000000000098E-2</c:v>
                </c:pt>
                <c:pt idx="1065">
                  <c:v>1.0940000000000109E-2</c:v>
                </c:pt>
                <c:pt idx="1066">
                  <c:v>1.0960000000000098E-2</c:v>
                </c:pt>
                <c:pt idx="1067">
                  <c:v>1.0950000000000001E-2</c:v>
                </c:pt>
                <c:pt idx="1068">
                  <c:v>1.0980000000000109E-2</c:v>
                </c:pt>
                <c:pt idx="1069">
                  <c:v>1.1620000000000128E-2</c:v>
                </c:pt>
                <c:pt idx="1070">
                  <c:v>1.1720000000000137E-2</c:v>
                </c:pt>
                <c:pt idx="1071">
                  <c:v>1.180000000000014E-2</c:v>
                </c:pt>
                <c:pt idx="1072">
                  <c:v>1.1790000000000092E-2</c:v>
                </c:pt>
                <c:pt idx="1073">
                  <c:v>1.1750000000000073E-2</c:v>
                </c:pt>
                <c:pt idx="1074">
                  <c:v>1.1730000000000091E-2</c:v>
                </c:pt>
                <c:pt idx="1075">
                  <c:v>1.1740000000000143E-2</c:v>
                </c:pt>
                <c:pt idx="1076">
                  <c:v>1.1670000000000067E-2</c:v>
                </c:pt>
                <c:pt idx="1077">
                  <c:v>1.1700000000000132E-2</c:v>
                </c:pt>
                <c:pt idx="1078">
                  <c:v>1.1700000000000132E-2</c:v>
                </c:pt>
                <c:pt idx="1079">
                  <c:v>1.1720000000000137E-2</c:v>
                </c:pt>
                <c:pt idx="1080">
                  <c:v>1.1790000000000092E-2</c:v>
                </c:pt>
                <c:pt idx="1081">
                  <c:v>1.1850000000000051E-2</c:v>
                </c:pt>
                <c:pt idx="1082">
                  <c:v>1.1910000000000085E-2</c:v>
                </c:pt>
                <c:pt idx="1083">
                  <c:v>1.1970000000000071E-2</c:v>
                </c:pt>
                <c:pt idx="1084">
                  <c:v>1.2029999999999996E-2</c:v>
                </c:pt>
                <c:pt idx="1085">
                  <c:v>1.2100000000000001E-2</c:v>
                </c:pt>
                <c:pt idx="1086">
                  <c:v>1.2189999999999998E-2</c:v>
                </c:pt>
                <c:pt idx="1087">
                  <c:v>1.231E-2</c:v>
                </c:pt>
                <c:pt idx="1088">
                  <c:v>1.2390000000000002E-2</c:v>
                </c:pt>
                <c:pt idx="1089">
                  <c:v>1.2489999999999998E-2</c:v>
                </c:pt>
                <c:pt idx="1090">
                  <c:v>1.2550000000000007E-2</c:v>
                </c:pt>
                <c:pt idx="1091">
                  <c:v>1.2620000000000063E-2</c:v>
                </c:pt>
                <c:pt idx="1092">
                  <c:v>1.2690000000000003E-2</c:v>
                </c:pt>
                <c:pt idx="1093">
                  <c:v>1.2800000000000063E-2</c:v>
                </c:pt>
                <c:pt idx="1094">
                  <c:v>1.2939999999999978E-2</c:v>
                </c:pt>
                <c:pt idx="1095">
                  <c:v>1.311000000000004E-2</c:v>
                </c:pt>
                <c:pt idx="1096">
                  <c:v>1.3200000000000109E-2</c:v>
                </c:pt>
                <c:pt idx="1097">
                  <c:v>1.3270000000000021E-2</c:v>
                </c:pt>
                <c:pt idx="1098">
                  <c:v>1.3320000000000118E-2</c:v>
                </c:pt>
                <c:pt idx="1099">
                  <c:v>1.3320000000000118E-2</c:v>
                </c:pt>
                <c:pt idx="1100">
                  <c:v>1.3380000000000124E-2</c:v>
                </c:pt>
                <c:pt idx="1101">
                  <c:v>1.3430000000000043E-2</c:v>
                </c:pt>
                <c:pt idx="1102">
                  <c:v>1.3490000000000045E-2</c:v>
                </c:pt>
                <c:pt idx="1103">
                  <c:v>1.3559999999999996E-2</c:v>
                </c:pt>
                <c:pt idx="1104">
                  <c:v>1.3610000000000047E-2</c:v>
                </c:pt>
                <c:pt idx="1105">
                  <c:v>1.3650000000000051E-2</c:v>
                </c:pt>
                <c:pt idx="1106">
                  <c:v>1.3750000000000071E-2</c:v>
                </c:pt>
                <c:pt idx="1107">
                  <c:v>1.3850000000000065E-2</c:v>
                </c:pt>
                <c:pt idx="1108">
                  <c:v>1.3950000000000073E-2</c:v>
                </c:pt>
                <c:pt idx="1109">
                  <c:v>1.4019999999999876E-2</c:v>
                </c:pt>
                <c:pt idx="1110">
                  <c:v>1.4149999999999998E-2</c:v>
                </c:pt>
                <c:pt idx="1111">
                  <c:v>1.4239999999999892E-2</c:v>
                </c:pt>
                <c:pt idx="1112">
                  <c:v>1.4189999999999998E-2</c:v>
                </c:pt>
                <c:pt idx="1113">
                  <c:v>1.423E-2</c:v>
                </c:pt>
                <c:pt idx="1114">
                  <c:v>1.4260000000000042E-2</c:v>
                </c:pt>
                <c:pt idx="1115">
                  <c:v>1.4199999999999892E-2</c:v>
                </c:pt>
                <c:pt idx="1116">
                  <c:v>1.4199999999999892E-2</c:v>
                </c:pt>
                <c:pt idx="1117">
                  <c:v>1.4249999999999994E-2</c:v>
                </c:pt>
                <c:pt idx="1118">
                  <c:v>1.4260000000000042E-2</c:v>
                </c:pt>
                <c:pt idx="1119">
                  <c:v>1.4280000000000036E-2</c:v>
                </c:pt>
                <c:pt idx="1120">
                  <c:v>1.4310000000000002E-2</c:v>
                </c:pt>
                <c:pt idx="1121">
                  <c:v>1.4340000000000035E-2</c:v>
                </c:pt>
                <c:pt idx="1122">
                  <c:v>1.4349999999999998E-2</c:v>
                </c:pt>
                <c:pt idx="1123">
                  <c:v>1.4340000000000035E-2</c:v>
                </c:pt>
                <c:pt idx="1124">
                  <c:v>1.4340000000000035E-2</c:v>
                </c:pt>
                <c:pt idx="1125">
                  <c:v>1.4349999999999998E-2</c:v>
                </c:pt>
                <c:pt idx="1126">
                  <c:v>1.4330000000000001E-2</c:v>
                </c:pt>
                <c:pt idx="1127">
                  <c:v>1.4299999999999893E-2</c:v>
                </c:pt>
                <c:pt idx="1128">
                  <c:v>1.4299999999999893E-2</c:v>
                </c:pt>
                <c:pt idx="1129">
                  <c:v>1.4330000000000001E-2</c:v>
                </c:pt>
                <c:pt idx="1130">
                  <c:v>1.4340000000000035E-2</c:v>
                </c:pt>
                <c:pt idx="1131">
                  <c:v>1.4349999999999998E-2</c:v>
                </c:pt>
                <c:pt idx="1132">
                  <c:v>1.4360000000000036E-2</c:v>
                </c:pt>
                <c:pt idx="1133">
                  <c:v>1.4380000000000035E-2</c:v>
                </c:pt>
                <c:pt idx="1134">
                  <c:v>1.4430000000000004E-2</c:v>
                </c:pt>
                <c:pt idx="1135">
                  <c:v>1.4520000000000038E-2</c:v>
                </c:pt>
                <c:pt idx="1136">
                  <c:v>1.4640000000000045E-2</c:v>
                </c:pt>
                <c:pt idx="1137">
                  <c:v>1.4690000000000002E-2</c:v>
                </c:pt>
                <c:pt idx="1138">
                  <c:v>1.4710000000000001E-2</c:v>
                </c:pt>
                <c:pt idx="1139">
                  <c:v>1.4770000000000005E-2</c:v>
                </c:pt>
                <c:pt idx="1140">
                  <c:v>1.4849999999999999E-2</c:v>
                </c:pt>
                <c:pt idx="1141">
                  <c:v>1.4940000000000071E-2</c:v>
                </c:pt>
                <c:pt idx="1142">
                  <c:v>1.502000000000007E-2</c:v>
                </c:pt>
                <c:pt idx="1143">
                  <c:v>1.5099999999999994E-2</c:v>
                </c:pt>
                <c:pt idx="1144">
                  <c:v>1.5200000000000078E-2</c:v>
                </c:pt>
                <c:pt idx="1145">
                  <c:v>1.5260000000000098E-2</c:v>
                </c:pt>
                <c:pt idx="1146">
                  <c:v>1.5260000000000098E-2</c:v>
                </c:pt>
                <c:pt idx="1147">
                  <c:v>1.5279999999999992E-2</c:v>
                </c:pt>
                <c:pt idx="1148">
                  <c:v>1.5240000000000078E-2</c:v>
                </c:pt>
                <c:pt idx="1149">
                  <c:v>1.5310000000000025E-2</c:v>
                </c:pt>
                <c:pt idx="1150">
                  <c:v>1.5370000000000031E-2</c:v>
                </c:pt>
                <c:pt idx="1151">
                  <c:v>1.5470000000000036E-2</c:v>
                </c:pt>
                <c:pt idx="1152">
                  <c:v>1.5559999999999996E-2</c:v>
                </c:pt>
                <c:pt idx="1153">
                  <c:v>1.5630000000000033E-2</c:v>
                </c:pt>
                <c:pt idx="1154">
                  <c:v>1.5679999999999999E-2</c:v>
                </c:pt>
                <c:pt idx="1155">
                  <c:v>1.5690000000000023E-2</c:v>
                </c:pt>
                <c:pt idx="1156">
                  <c:v>1.5830000000000021E-2</c:v>
                </c:pt>
                <c:pt idx="1157">
                  <c:v>1.5930000000000041E-2</c:v>
                </c:pt>
                <c:pt idx="1158">
                  <c:v>1.6010000000000003E-2</c:v>
                </c:pt>
                <c:pt idx="1159">
                  <c:v>1.5989999999999997E-2</c:v>
                </c:pt>
                <c:pt idx="1160">
                  <c:v>1.6050000000000043E-2</c:v>
                </c:pt>
                <c:pt idx="1161">
                  <c:v>1.6059999999999998E-2</c:v>
                </c:pt>
                <c:pt idx="1162">
                  <c:v>1.6080000000000119E-2</c:v>
                </c:pt>
                <c:pt idx="1163">
                  <c:v>1.6080000000000119E-2</c:v>
                </c:pt>
                <c:pt idx="1164">
                  <c:v>1.6090000000000063E-2</c:v>
                </c:pt>
                <c:pt idx="1165">
                  <c:v>1.6039999999999999E-2</c:v>
                </c:pt>
                <c:pt idx="1166">
                  <c:v>1.6080000000000119E-2</c:v>
                </c:pt>
                <c:pt idx="1167">
                  <c:v>1.6109999999999999E-2</c:v>
                </c:pt>
                <c:pt idx="1168">
                  <c:v>1.6130000000000047E-2</c:v>
                </c:pt>
                <c:pt idx="1169">
                  <c:v>1.615000000000006E-2</c:v>
                </c:pt>
                <c:pt idx="1170">
                  <c:v>1.6120000000000106E-2</c:v>
                </c:pt>
                <c:pt idx="1171">
                  <c:v>1.6100000000000139E-2</c:v>
                </c:pt>
                <c:pt idx="1172">
                  <c:v>1.6090000000000063E-2</c:v>
                </c:pt>
                <c:pt idx="1173">
                  <c:v>1.6090000000000063E-2</c:v>
                </c:pt>
                <c:pt idx="1174">
                  <c:v>1.6050000000000043E-2</c:v>
                </c:pt>
                <c:pt idx="1175">
                  <c:v>1.6010000000000003E-2</c:v>
                </c:pt>
                <c:pt idx="1176">
                  <c:v>1.6020000000000111E-2</c:v>
                </c:pt>
                <c:pt idx="1177">
                  <c:v>1.5640000000000123E-2</c:v>
                </c:pt>
                <c:pt idx="1178">
                  <c:v>1.5599999999999998E-2</c:v>
                </c:pt>
                <c:pt idx="1179">
                  <c:v>1.5550000000000036E-2</c:v>
                </c:pt>
                <c:pt idx="1180">
                  <c:v>1.5450000000000042E-2</c:v>
                </c:pt>
                <c:pt idx="1181">
                  <c:v>1.5350000000000025E-2</c:v>
                </c:pt>
                <c:pt idx="1182">
                  <c:v>1.5350000000000025E-2</c:v>
                </c:pt>
                <c:pt idx="1183">
                  <c:v>1.5380000000000072E-2</c:v>
                </c:pt>
                <c:pt idx="1184">
                  <c:v>1.5359999999999992E-2</c:v>
                </c:pt>
                <c:pt idx="1185">
                  <c:v>1.5350000000000025E-2</c:v>
                </c:pt>
                <c:pt idx="1186">
                  <c:v>1.5350000000000025E-2</c:v>
                </c:pt>
                <c:pt idx="1187">
                  <c:v>1.5330000000000038E-2</c:v>
                </c:pt>
                <c:pt idx="1188">
                  <c:v>1.5340000000000107E-2</c:v>
                </c:pt>
                <c:pt idx="1189">
                  <c:v>1.5359999999999992E-2</c:v>
                </c:pt>
                <c:pt idx="1190">
                  <c:v>1.5390000000000037E-2</c:v>
                </c:pt>
                <c:pt idx="1191">
                  <c:v>1.5390000000000037E-2</c:v>
                </c:pt>
                <c:pt idx="1192">
                  <c:v>1.5400000000000092E-2</c:v>
                </c:pt>
                <c:pt idx="1193">
                  <c:v>1.5400000000000092E-2</c:v>
                </c:pt>
                <c:pt idx="1194">
                  <c:v>1.5400000000000092E-2</c:v>
                </c:pt>
                <c:pt idx="1195">
                  <c:v>1.5420000000000076E-2</c:v>
                </c:pt>
                <c:pt idx="1196">
                  <c:v>1.5429999999999999E-2</c:v>
                </c:pt>
                <c:pt idx="1197">
                  <c:v>1.5410000000000042E-2</c:v>
                </c:pt>
                <c:pt idx="1198">
                  <c:v>1.5370000000000031E-2</c:v>
                </c:pt>
                <c:pt idx="1199">
                  <c:v>1.5340000000000107E-2</c:v>
                </c:pt>
                <c:pt idx="1200">
                  <c:v>1.5320000000000108E-2</c:v>
                </c:pt>
                <c:pt idx="1201">
                  <c:v>1.5320000000000108E-2</c:v>
                </c:pt>
                <c:pt idx="1202">
                  <c:v>1.5299999999999998E-2</c:v>
                </c:pt>
                <c:pt idx="1203">
                  <c:v>1.5270000000000021E-2</c:v>
                </c:pt>
                <c:pt idx="1204">
                  <c:v>1.5279999999999992E-2</c:v>
                </c:pt>
                <c:pt idx="1205">
                  <c:v>1.5290000000000038E-2</c:v>
                </c:pt>
                <c:pt idx="1206">
                  <c:v>1.5310000000000025E-2</c:v>
                </c:pt>
                <c:pt idx="1207">
                  <c:v>1.5350000000000025E-2</c:v>
                </c:pt>
                <c:pt idx="1208">
                  <c:v>1.5359999999999992E-2</c:v>
                </c:pt>
                <c:pt idx="1209">
                  <c:v>1.5370000000000031E-2</c:v>
                </c:pt>
                <c:pt idx="1210">
                  <c:v>1.5370000000000031E-2</c:v>
                </c:pt>
                <c:pt idx="1211">
                  <c:v>1.5359999999999992E-2</c:v>
                </c:pt>
                <c:pt idx="1212">
                  <c:v>1.5370000000000031E-2</c:v>
                </c:pt>
                <c:pt idx="1213">
                  <c:v>1.5350000000000025E-2</c:v>
                </c:pt>
                <c:pt idx="1214">
                  <c:v>1.5370000000000031E-2</c:v>
                </c:pt>
                <c:pt idx="1215">
                  <c:v>1.5440000000000096E-2</c:v>
                </c:pt>
                <c:pt idx="1216">
                  <c:v>1.5500000000000109E-2</c:v>
                </c:pt>
                <c:pt idx="1217">
                  <c:v>1.554000000000012E-2</c:v>
                </c:pt>
                <c:pt idx="1218">
                  <c:v>1.5570000000000035E-2</c:v>
                </c:pt>
                <c:pt idx="1219">
                  <c:v>1.5570000000000035E-2</c:v>
                </c:pt>
                <c:pt idx="1220">
                  <c:v>1.558000000000012E-2</c:v>
                </c:pt>
                <c:pt idx="1221">
                  <c:v>1.5559999999999996E-2</c:v>
                </c:pt>
                <c:pt idx="1222">
                  <c:v>1.5660000000000091E-2</c:v>
                </c:pt>
                <c:pt idx="1223">
                  <c:v>1.5670000000000003E-2</c:v>
                </c:pt>
                <c:pt idx="1224">
                  <c:v>1.5699999999999999E-2</c:v>
                </c:pt>
                <c:pt idx="1225">
                  <c:v>1.571000000000004E-2</c:v>
                </c:pt>
                <c:pt idx="1226">
                  <c:v>1.5720000000000123E-2</c:v>
                </c:pt>
                <c:pt idx="1227">
                  <c:v>1.5740000000000101E-2</c:v>
                </c:pt>
                <c:pt idx="1228">
                  <c:v>1.5779999999999999E-2</c:v>
                </c:pt>
                <c:pt idx="1229">
                  <c:v>1.5790000000000005E-2</c:v>
                </c:pt>
                <c:pt idx="1230">
                  <c:v>1.5820000000000101E-2</c:v>
                </c:pt>
                <c:pt idx="1231">
                  <c:v>1.5840000000000121E-2</c:v>
                </c:pt>
                <c:pt idx="1232">
                  <c:v>1.5850000000000041E-2</c:v>
                </c:pt>
                <c:pt idx="1233">
                  <c:v>1.5879999999999998E-2</c:v>
                </c:pt>
                <c:pt idx="1234">
                  <c:v>1.5879999999999998E-2</c:v>
                </c:pt>
                <c:pt idx="1235">
                  <c:v>1.5879999999999998E-2</c:v>
                </c:pt>
                <c:pt idx="1236">
                  <c:v>1.5900000000000108E-2</c:v>
                </c:pt>
                <c:pt idx="1237">
                  <c:v>1.5920000000000128E-2</c:v>
                </c:pt>
                <c:pt idx="1238">
                  <c:v>1.5910000000000021E-2</c:v>
                </c:pt>
                <c:pt idx="1239">
                  <c:v>1.5850000000000041E-2</c:v>
                </c:pt>
                <c:pt idx="1240">
                  <c:v>1.5840000000000121E-2</c:v>
                </c:pt>
                <c:pt idx="1241">
                  <c:v>1.5800000000000099E-2</c:v>
                </c:pt>
                <c:pt idx="1242">
                  <c:v>1.4879999999999996E-2</c:v>
                </c:pt>
                <c:pt idx="1243">
                  <c:v>1.4760000000000063E-2</c:v>
                </c:pt>
                <c:pt idx="1244">
                  <c:v>1.4740000000000043E-2</c:v>
                </c:pt>
                <c:pt idx="1245">
                  <c:v>1.4700000000000043E-2</c:v>
                </c:pt>
                <c:pt idx="1246">
                  <c:v>1.4640000000000045E-2</c:v>
                </c:pt>
                <c:pt idx="1247">
                  <c:v>1.4619999999999998E-2</c:v>
                </c:pt>
                <c:pt idx="1248">
                  <c:v>1.4590000000000001E-2</c:v>
                </c:pt>
                <c:pt idx="1249">
                  <c:v>1.457E-2</c:v>
                </c:pt>
                <c:pt idx="1250">
                  <c:v>1.4580000000000041E-2</c:v>
                </c:pt>
                <c:pt idx="1251">
                  <c:v>1.4599999999999978E-2</c:v>
                </c:pt>
                <c:pt idx="1252">
                  <c:v>1.4650000000000002E-2</c:v>
                </c:pt>
                <c:pt idx="1253">
                  <c:v>1.4669999999999996E-2</c:v>
                </c:pt>
                <c:pt idx="1254">
                  <c:v>1.4669999999999996E-2</c:v>
                </c:pt>
                <c:pt idx="1255">
                  <c:v>1.4710000000000001E-2</c:v>
                </c:pt>
                <c:pt idx="1256">
                  <c:v>1.4740000000000043E-2</c:v>
                </c:pt>
                <c:pt idx="1257">
                  <c:v>1.4749999999999996E-2</c:v>
                </c:pt>
                <c:pt idx="1258">
                  <c:v>1.4770000000000005E-2</c:v>
                </c:pt>
                <c:pt idx="1259">
                  <c:v>1.4770000000000005E-2</c:v>
                </c:pt>
                <c:pt idx="1260">
                  <c:v>1.4730000000000005E-2</c:v>
                </c:pt>
                <c:pt idx="1261">
                  <c:v>1.4690000000000002E-2</c:v>
                </c:pt>
                <c:pt idx="1262">
                  <c:v>1.4690000000000002E-2</c:v>
                </c:pt>
                <c:pt idx="1263">
                  <c:v>1.4700000000000043E-2</c:v>
                </c:pt>
                <c:pt idx="1264">
                  <c:v>1.4720000000000063E-2</c:v>
                </c:pt>
                <c:pt idx="1265">
                  <c:v>1.4720000000000063E-2</c:v>
                </c:pt>
                <c:pt idx="1266">
                  <c:v>1.4700000000000043E-2</c:v>
                </c:pt>
                <c:pt idx="1267">
                  <c:v>1.4369999999999996E-2</c:v>
                </c:pt>
                <c:pt idx="1268">
                  <c:v>1.4299999999999893E-2</c:v>
                </c:pt>
                <c:pt idx="1269">
                  <c:v>1.4260000000000042E-2</c:v>
                </c:pt>
                <c:pt idx="1270">
                  <c:v>1.423E-2</c:v>
                </c:pt>
                <c:pt idx="1271">
                  <c:v>1.4189999999999998E-2</c:v>
                </c:pt>
                <c:pt idx="1272">
                  <c:v>1.4169999999999992E-2</c:v>
                </c:pt>
                <c:pt idx="1273">
                  <c:v>1.4180000000000031E-2</c:v>
                </c:pt>
                <c:pt idx="1274">
                  <c:v>1.4180000000000031E-2</c:v>
                </c:pt>
                <c:pt idx="1275">
                  <c:v>1.4160000000000025E-2</c:v>
                </c:pt>
                <c:pt idx="1276">
                  <c:v>1.4099999999999887E-2</c:v>
                </c:pt>
                <c:pt idx="1277">
                  <c:v>1.4040000000000021E-2</c:v>
                </c:pt>
                <c:pt idx="1278">
                  <c:v>1.3960000000000132E-2</c:v>
                </c:pt>
                <c:pt idx="1279">
                  <c:v>1.387000000000007E-2</c:v>
                </c:pt>
                <c:pt idx="1280">
                  <c:v>1.3690000000000041E-2</c:v>
                </c:pt>
                <c:pt idx="1281">
                  <c:v>1.3559999999999996E-2</c:v>
                </c:pt>
                <c:pt idx="1282">
                  <c:v>1.3430000000000043E-2</c:v>
                </c:pt>
                <c:pt idx="1283">
                  <c:v>1.3330000000000038E-2</c:v>
                </c:pt>
                <c:pt idx="1284">
                  <c:v>1.3190000000000023E-2</c:v>
                </c:pt>
                <c:pt idx="1285">
                  <c:v>1.3030000000000003E-2</c:v>
                </c:pt>
                <c:pt idx="1286">
                  <c:v>1.2879999999999996E-2</c:v>
                </c:pt>
                <c:pt idx="1287">
                  <c:v>1.2759999999999994E-2</c:v>
                </c:pt>
                <c:pt idx="1288">
                  <c:v>1.2670000000000001E-2</c:v>
                </c:pt>
                <c:pt idx="1289">
                  <c:v>1.257E-2</c:v>
                </c:pt>
                <c:pt idx="1290">
                  <c:v>1.2449999999999998E-2</c:v>
                </c:pt>
                <c:pt idx="1291">
                  <c:v>1.231E-2</c:v>
                </c:pt>
                <c:pt idx="1292">
                  <c:v>1.2220000000000038E-2</c:v>
                </c:pt>
                <c:pt idx="1293">
                  <c:v>1.213E-2</c:v>
                </c:pt>
                <c:pt idx="1294">
                  <c:v>1.2039999999999879E-2</c:v>
                </c:pt>
                <c:pt idx="1295">
                  <c:v>1.1950000000000089E-2</c:v>
                </c:pt>
                <c:pt idx="1296">
                  <c:v>1.1820000000000141E-2</c:v>
                </c:pt>
                <c:pt idx="1297">
                  <c:v>1.1679999999999998E-2</c:v>
                </c:pt>
                <c:pt idx="1298">
                  <c:v>1.158000000000013E-2</c:v>
                </c:pt>
                <c:pt idx="1299">
                  <c:v>1.149000000000007E-2</c:v>
                </c:pt>
                <c:pt idx="1300">
                  <c:v>1.1420000000000124E-2</c:v>
                </c:pt>
                <c:pt idx="1301">
                  <c:v>1.1379999999999998E-2</c:v>
                </c:pt>
                <c:pt idx="1302">
                  <c:v>1.1310000000000021E-2</c:v>
                </c:pt>
                <c:pt idx="1303">
                  <c:v>1.1250000000000036E-2</c:v>
                </c:pt>
                <c:pt idx="1304">
                  <c:v>1.1150000000000042E-2</c:v>
                </c:pt>
                <c:pt idx="1305">
                  <c:v>1.1080000000000109E-2</c:v>
                </c:pt>
                <c:pt idx="1306">
                  <c:v>1.1020000000000118E-2</c:v>
                </c:pt>
                <c:pt idx="1307">
                  <c:v>1.0940000000000109E-2</c:v>
                </c:pt>
                <c:pt idx="1308">
                  <c:v>1.0860000000000071E-2</c:v>
                </c:pt>
                <c:pt idx="1309">
                  <c:v>1.0770000000000005E-2</c:v>
                </c:pt>
                <c:pt idx="1310">
                  <c:v>1.0699999999999998E-2</c:v>
                </c:pt>
                <c:pt idx="1311">
                  <c:v>1.0630000000000007E-2</c:v>
                </c:pt>
                <c:pt idx="1312">
                  <c:v>1.0570000000000001E-2</c:v>
                </c:pt>
                <c:pt idx="1313">
                  <c:v>1.0510000000000005E-2</c:v>
                </c:pt>
                <c:pt idx="1314">
                  <c:v>1.0449999999999996E-2</c:v>
                </c:pt>
                <c:pt idx="1315">
                  <c:v>1.0409999999999996E-2</c:v>
                </c:pt>
                <c:pt idx="1316">
                  <c:v>1.0359999999999998E-2</c:v>
                </c:pt>
                <c:pt idx="1317">
                  <c:v>1.031E-2</c:v>
                </c:pt>
                <c:pt idx="1318">
                  <c:v>1.0260000000000043E-2</c:v>
                </c:pt>
                <c:pt idx="1319">
                  <c:v>1.021E-2</c:v>
                </c:pt>
                <c:pt idx="1320">
                  <c:v>1.0140000000000001E-2</c:v>
                </c:pt>
                <c:pt idx="1321">
                  <c:v>1.0059999999999892E-2</c:v>
                </c:pt>
                <c:pt idx="1322">
                  <c:v>9.9700000000000847E-3</c:v>
                </c:pt>
                <c:pt idx="1323">
                  <c:v>9.9100000000000524E-3</c:v>
                </c:pt>
                <c:pt idx="1324">
                  <c:v>9.8300000000000453E-3</c:v>
                </c:pt>
                <c:pt idx="1325">
                  <c:v>9.6700000000000067E-3</c:v>
                </c:pt>
                <c:pt idx="1326">
                  <c:v>9.480000000000089E-3</c:v>
                </c:pt>
                <c:pt idx="1327">
                  <c:v>9.3400000000000202E-3</c:v>
                </c:pt>
                <c:pt idx="1328">
                  <c:v>9.2000000000000068E-3</c:v>
                </c:pt>
                <c:pt idx="1329">
                  <c:v>9.1100000000000226E-3</c:v>
                </c:pt>
                <c:pt idx="1330">
                  <c:v>9.0200000000000228E-3</c:v>
                </c:pt>
                <c:pt idx="1331">
                  <c:v>8.9400000000000208E-3</c:v>
                </c:pt>
                <c:pt idx="1332">
                  <c:v>8.8400000000000267E-3</c:v>
                </c:pt>
                <c:pt idx="1333">
                  <c:v>8.7600000000000247E-3</c:v>
                </c:pt>
                <c:pt idx="1334">
                  <c:v>8.7100000000000025E-3</c:v>
                </c:pt>
                <c:pt idx="1335">
                  <c:v>8.6200000000000027E-3</c:v>
                </c:pt>
                <c:pt idx="1336">
                  <c:v>8.5300000000000046E-3</c:v>
                </c:pt>
                <c:pt idx="1337">
                  <c:v>8.4200000000000247E-3</c:v>
                </c:pt>
                <c:pt idx="1338">
                  <c:v>8.3200000000000548E-3</c:v>
                </c:pt>
                <c:pt idx="1339">
                  <c:v>8.2400000000000008E-3</c:v>
                </c:pt>
                <c:pt idx="1340">
                  <c:v>8.1700000000000227E-3</c:v>
                </c:pt>
                <c:pt idx="1341">
                  <c:v>8.0800000000000247E-3</c:v>
                </c:pt>
                <c:pt idx="1342">
                  <c:v>8.0000000000000227E-3</c:v>
                </c:pt>
                <c:pt idx="1343">
                  <c:v>7.9400000000000789E-3</c:v>
                </c:pt>
                <c:pt idx="1344">
                  <c:v>7.8700000000000592E-3</c:v>
                </c:pt>
                <c:pt idx="1345">
                  <c:v>7.8300000000000539E-3</c:v>
                </c:pt>
                <c:pt idx="1346">
                  <c:v>7.7700000000000755E-3</c:v>
                </c:pt>
                <c:pt idx="1347">
                  <c:v>7.7100000000000562E-3</c:v>
                </c:pt>
                <c:pt idx="1348">
                  <c:v>7.700000000000067E-3</c:v>
                </c:pt>
                <c:pt idx="1349">
                  <c:v>7.680000000000034E-3</c:v>
                </c:pt>
                <c:pt idx="1350">
                  <c:v>7.6600000000000114E-3</c:v>
                </c:pt>
                <c:pt idx="1351">
                  <c:v>7.6400000000000183E-3</c:v>
                </c:pt>
                <c:pt idx="1352">
                  <c:v>7.6000000000000191E-3</c:v>
                </c:pt>
                <c:pt idx="1353">
                  <c:v>7.5700000000000671E-3</c:v>
                </c:pt>
                <c:pt idx="1354">
                  <c:v>7.5300000000000679E-3</c:v>
                </c:pt>
                <c:pt idx="1355">
                  <c:v>7.5000000000000561E-3</c:v>
                </c:pt>
                <c:pt idx="1356">
                  <c:v>7.4600000000000534E-3</c:v>
                </c:pt>
                <c:pt idx="1357">
                  <c:v>7.410000000000058E-3</c:v>
                </c:pt>
                <c:pt idx="1358">
                  <c:v>7.3700000000000571E-3</c:v>
                </c:pt>
                <c:pt idx="1359">
                  <c:v>7.3400000000000323E-3</c:v>
                </c:pt>
                <c:pt idx="1360">
                  <c:v>7.3100000000000309E-3</c:v>
                </c:pt>
                <c:pt idx="1361">
                  <c:v>7.2700000000000759E-3</c:v>
                </c:pt>
                <c:pt idx="1362">
                  <c:v>7.2400000000000624E-3</c:v>
                </c:pt>
                <c:pt idx="1363">
                  <c:v>7.200000000000057E-3</c:v>
                </c:pt>
                <c:pt idx="1364">
                  <c:v>7.1500000000000192E-3</c:v>
                </c:pt>
                <c:pt idx="1365">
                  <c:v>7.0800000000000498E-3</c:v>
                </c:pt>
                <c:pt idx="1366">
                  <c:v>7.0400000000000332E-3</c:v>
                </c:pt>
                <c:pt idx="1367">
                  <c:v>7.0000000000000487E-3</c:v>
                </c:pt>
                <c:pt idx="1368">
                  <c:v>6.9700000000000812E-3</c:v>
                </c:pt>
                <c:pt idx="1369">
                  <c:v>6.9300000000000819E-3</c:v>
                </c:pt>
                <c:pt idx="1370">
                  <c:v>6.9200000000000433E-3</c:v>
                </c:pt>
                <c:pt idx="1371">
                  <c:v>6.9100000000000524E-3</c:v>
                </c:pt>
                <c:pt idx="1372">
                  <c:v>6.9000000000000589E-3</c:v>
                </c:pt>
                <c:pt idx="1373">
                  <c:v>6.9000000000000589E-3</c:v>
                </c:pt>
                <c:pt idx="1374">
                  <c:v>6.8900000000000124E-3</c:v>
                </c:pt>
                <c:pt idx="1375">
                  <c:v>6.8700000000000557E-3</c:v>
                </c:pt>
                <c:pt idx="1376">
                  <c:v>6.8500000000000193E-3</c:v>
                </c:pt>
                <c:pt idx="1377">
                  <c:v>6.8600000000000119E-3</c:v>
                </c:pt>
                <c:pt idx="1378">
                  <c:v>6.8400000000000509E-3</c:v>
                </c:pt>
                <c:pt idx="1379">
                  <c:v>6.8200000000000109E-3</c:v>
                </c:pt>
                <c:pt idx="1380">
                  <c:v>6.8100000000000183E-3</c:v>
                </c:pt>
                <c:pt idx="1381">
                  <c:v>6.8000000000000465E-3</c:v>
                </c:pt>
                <c:pt idx="1382">
                  <c:v>6.7700000000000702E-3</c:v>
                </c:pt>
                <c:pt idx="1383">
                  <c:v>6.750000000000052E-3</c:v>
                </c:pt>
                <c:pt idx="1384">
                  <c:v>6.7300000000000649E-3</c:v>
                </c:pt>
                <c:pt idx="1385">
                  <c:v>6.7300000000000649E-3</c:v>
                </c:pt>
                <c:pt idx="1386">
                  <c:v>6.710000000000051E-3</c:v>
                </c:pt>
                <c:pt idx="1387">
                  <c:v>6.6800000000000193E-3</c:v>
                </c:pt>
                <c:pt idx="1388">
                  <c:v>6.6500000000000109E-3</c:v>
                </c:pt>
                <c:pt idx="1389">
                  <c:v>6.6400000000000174E-3</c:v>
                </c:pt>
                <c:pt idx="1390">
                  <c:v>6.6300000000000473E-3</c:v>
                </c:pt>
                <c:pt idx="1391">
                  <c:v>6.6300000000000473E-3</c:v>
                </c:pt>
                <c:pt idx="1392">
                  <c:v>6.6300000000000473E-3</c:v>
                </c:pt>
                <c:pt idx="1393">
                  <c:v>6.6300000000000473E-3</c:v>
                </c:pt>
                <c:pt idx="1394">
                  <c:v>6.6100000000000082E-3</c:v>
                </c:pt>
                <c:pt idx="1395">
                  <c:v>6.6100000000000082E-3</c:v>
                </c:pt>
                <c:pt idx="1396">
                  <c:v>6.6200000000000096E-3</c:v>
                </c:pt>
                <c:pt idx="1397">
                  <c:v>6.6300000000000473E-3</c:v>
                </c:pt>
                <c:pt idx="1398">
                  <c:v>6.6200000000000096E-3</c:v>
                </c:pt>
                <c:pt idx="1399">
                  <c:v>6.5900000000000437E-3</c:v>
                </c:pt>
                <c:pt idx="1400">
                  <c:v>6.5700000000000619E-3</c:v>
                </c:pt>
                <c:pt idx="1401">
                  <c:v>6.5700000000000619E-3</c:v>
                </c:pt>
                <c:pt idx="1402">
                  <c:v>6.5500000000000237E-3</c:v>
                </c:pt>
                <c:pt idx="1403">
                  <c:v>6.5400000000000527E-3</c:v>
                </c:pt>
                <c:pt idx="1404">
                  <c:v>6.5300000000000523E-3</c:v>
                </c:pt>
                <c:pt idx="1405">
                  <c:v>6.5300000000000523E-3</c:v>
                </c:pt>
                <c:pt idx="1406">
                  <c:v>6.520000000000011E-3</c:v>
                </c:pt>
                <c:pt idx="1407">
                  <c:v>6.5300000000000523E-3</c:v>
                </c:pt>
                <c:pt idx="1408">
                  <c:v>6.5300000000000523E-3</c:v>
                </c:pt>
                <c:pt idx="1409">
                  <c:v>6.520000000000011E-3</c:v>
                </c:pt>
                <c:pt idx="1410">
                  <c:v>6.5000000000000509E-3</c:v>
                </c:pt>
                <c:pt idx="1411">
                  <c:v>6.4500000000000538E-3</c:v>
                </c:pt>
                <c:pt idx="1412">
                  <c:v>6.4100000000000537E-3</c:v>
                </c:pt>
                <c:pt idx="1413">
                  <c:v>5.4900000000000487E-3</c:v>
                </c:pt>
                <c:pt idx="1414">
                  <c:v>5.3100000000000014E-3</c:v>
                </c:pt>
                <c:pt idx="1415">
                  <c:v>5.2100000000000124E-3</c:v>
                </c:pt>
                <c:pt idx="1416">
                  <c:v>5.1200000000000004E-3</c:v>
                </c:pt>
                <c:pt idx="1417">
                  <c:v>4.970000000000062E-3</c:v>
                </c:pt>
                <c:pt idx="1418">
                  <c:v>4.8600000000000023E-3</c:v>
                </c:pt>
                <c:pt idx="1419">
                  <c:v>4.770000000000052E-3</c:v>
                </c:pt>
                <c:pt idx="1420">
                  <c:v>4.7000000000000193E-3</c:v>
                </c:pt>
                <c:pt idx="1421">
                  <c:v>4.6400000000000104E-3</c:v>
                </c:pt>
                <c:pt idx="1422">
                  <c:v>4.5800000000000137E-3</c:v>
                </c:pt>
                <c:pt idx="1423">
                  <c:v>4.5100000000000114E-3</c:v>
                </c:pt>
                <c:pt idx="1424">
                  <c:v>4.4200000000000133E-3</c:v>
                </c:pt>
                <c:pt idx="1425">
                  <c:v>4.3500000000000014E-3</c:v>
                </c:pt>
                <c:pt idx="1426">
                  <c:v>4.2700000000000403E-3</c:v>
                </c:pt>
                <c:pt idx="1427">
                  <c:v>4.2200000000000024E-3</c:v>
                </c:pt>
                <c:pt idx="1428">
                  <c:v>4.1499999999999992E-3</c:v>
                </c:pt>
                <c:pt idx="1429">
                  <c:v>4.0100000000000014E-3</c:v>
                </c:pt>
                <c:pt idx="1430">
                  <c:v>3.8900000000000076E-3</c:v>
                </c:pt>
                <c:pt idx="1431">
                  <c:v>3.8100000000000052E-3</c:v>
                </c:pt>
                <c:pt idx="1432">
                  <c:v>3.7500000000000298E-3</c:v>
                </c:pt>
                <c:pt idx="1433">
                  <c:v>3.7500000000000298E-3</c:v>
                </c:pt>
                <c:pt idx="1434">
                  <c:v>3.740000000000041E-3</c:v>
                </c:pt>
                <c:pt idx="1435">
                  <c:v>3.7000000000000396E-3</c:v>
                </c:pt>
                <c:pt idx="1436">
                  <c:v>3.6600000000000378E-3</c:v>
                </c:pt>
                <c:pt idx="1437">
                  <c:v>3.6000000000000316E-3</c:v>
                </c:pt>
                <c:pt idx="1438">
                  <c:v>3.5300000000000223E-3</c:v>
                </c:pt>
                <c:pt idx="1439">
                  <c:v>3.4900000000000148E-3</c:v>
                </c:pt>
                <c:pt idx="1440">
                  <c:v>3.4500000000000012E-3</c:v>
                </c:pt>
                <c:pt idx="1441">
                  <c:v>3.4100000000000055E-3</c:v>
                </c:pt>
                <c:pt idx="1442">
                  <c:v>3.3900000000000054E-3</c:v>
                </c:pt>
                <c:pt idx="1443">
                  <c:v>3.3400000000000157E-3</c:v>
                </c:pt>
                <c:pt idx="1444">
                  <c:v>3.2500000000000276E-3</c:v>
                </c:pt>
                <c:pt idx="1445">
                  <c:v>3.1800000000000326E-3</c:v>
                </c:pt>
                <c:pt idx="1446">
                  <c:v>3.1000000000000294E-3</c:v>
                </c:pt>
                <c:pt idx="1447">
                  <c:v>3.0300000000000071E-3</c:v>
                </c:pt>
                <c:pt idx="1448">
                  <c:v>2.9500000000000012E-3</c:v>
                </c:pt>
                <c:pt idx="1449">
                  <c:v>2.9300000000000012E-3</c:v>
                </c:pt>
                <c:pt idx="1450">
                  <c:v>2.9000000000000085E-3</c:v>
                </c:pt>
                <c:pt idx="1451">
                  <c:v>2.880000000000008E-3</c:v>
                </c:pt>
                <c:pt idx="1452">
                  <c:v>2.8300000000000031E-3</c:v>
                </c:pt>
                <c:pt idx="1453">
                  <c:v>2.7800000000000346E-3</c:v>
                </c:pt>
                <c:pt idx="1454">
                  <c:v>2.7600000000000307E-3</c:v>
                </c:pt>
                <c:pt idx="1455">
                  <c:v>2.7300000000000223E-3</c:v>
                </c:pt>
                <c:pt idx="1456">
                  <c:v>2.6900000000000166E-3</c:v>
                </c:pt>
                <c:pt idx="1457">
                  <c:v>2.6600000000000287E-3</c:v>
                </c:pt>
                <c:pt idx="1458">
                  <c:v>2.6500000000000052E-3</c:v>
                </c:pt>
                <c:pt idx="1459">
                  <c:v>2.6100000000000012E-3</c:v>
                </c:pt>
                <c:pt idx="1460">
                  <c:v>2.580000000000025E-3</c:v>
                </c:pt>
                <c:pt idx="1461">
                  <c:v>2.5500000000000041E-3</c:v>
                </c:pt>
                <c:pt idx="1462">
                  <c:v>2.5200000000000162E-3</c:v>
                </c:pt>
                <c:pt idx="1463">
                  <c:v>2.5000000000000165E-3</c:v>
                </c:pt>
                <c:pt idx="1464">
                  <c:v>2.4800000000000126E-3</c:v>
                </c:pt>
                <c:pt idx="1465">
                  <c:v>2.4399999999999999E-3</c:v>
                </c:pt>
                <c:pt idx="1466">
                  <c:v>2.3800000000000032E-3</c:v>
                </c:pt>
                <c:pt idx="1467">
                  <c:v>2.33E-3</c:v>
                </c:pt>
                <c:pt idx="1468">
                  <c:v>2.2800000000000294E-3</c:v>
                </c:pt>
                <c:pt idx="1469">
                  <c:v>2.2500000000000098E-3</c:v>
                </c:pt>
                <c:pt idx="1470">
                  <c:v>2.2200000000000262E-3</c:v>
                </c:pt>
                <c:pt idx="1471">
                  <c:v>2.2200000000000262E-3</c:v>
                </c:pt>
                <c:pt idx="1472">
                  <c:v>2.2100000000000075E-3</c:v>
                </c:pt>
                <c:pt idx="1473">
                  <c:v>2.2000000000000196E-3</c:v>
                </c:pt>
                <c:pt idx="1474">
                  <c:v>2.2300000000000058E-3</c:v>
                </c:pt>
                <c:pt idx="1475">
                  <c:v>2.2000000000000196E-3</c:v>
                </c:pt>
                <c:pt idx="1476">
                  <c:v>2.1800000000000252E-3</c:v>
                </c:pt>
                <c:pt idx="1477">
                  <c:v>2.1600000000000252E-3</c:v>
                </c:pt>
                <c:pt idx="1478">
                  <c:v>2.1500000000000052E-3</c:v>
                </c:pt>
                <c:pt idx="1479">
                  <c:v>2.1400000000000212E-3</c:v>
                </c:pt>
                <c:pt idx="1480">
                  <c:v>2.1200000000000207E-3</c:v>
                </c:pt>
                <c:pt idx="1481">
                  <c:v>2.1100000000000012E-3</c:v>
                </c:pt>
                <c:pt idx="1482">
                  <c:v>2.1000000000000164E-3</c:v>
                </c:pt>
                <c:pt idx="1483">
                  <c:v>2.1000000000000164E-3</c:v>
                </c:pt>
                <c:pt idx="1484">
                  <c:v>2.0900000000000011E-3</c:v>
                </c:pt>
                <c:pt idx="1485">
                  <c:v>2.0800000000000176E-3</c:v>
                </c:pt>
                <c:pt idx="1486">
                  <c:v>2.0700000000000002E-3</c:v>
                </c:pt>
                <c:pt idx="1487">
                  <c:v>2.0500000000000002E-3</c:v>
                </c:pt>
                <c:pt idx="1488">
                  <c:v>2.0400000000000214E-3</c:v>
                </c:pt>
                <c:pt idx="1489">
                  <c:v>2.0400000000000214E-3</c:v>
                </c:pt>
                <c:pt idx="1490">
                  <c:v>2.0300000000000001E-3</c:v>
                </c:pt>
                <c:pt idx="1491">
                  <c:v>2.0200000000000092E-3</c:v>
                </c:pt>
                <c:pt idx="1492">
                  <c:v>2.0100000000000001E-3</c:v>
                </c:pt>
                <c:pt idx="1493">
                  <c:v>1.9900000000000208E-3</c:v>
                </c:pt>
                <c:pt idx="1494">
                  <c:v>1.9599999999999999E-3</c:v>
                </c:pt>
                <c:pt idx="1495">
                  <c:v>1.9800000000000204E-3</c:v>
                </c:pt>
                <c:pt idx="1496">
                  <c:v>1.9700000000000212E-3</c:v>
                </c:pt>
                <c:pt idx="1497">
                  <c:v>1.9700000000000212E-3</c:v>
                </c:pt>
                <c:pt idx="1498">
                  <c:v>1.9700000000000212E-3</c:v>
                </c:pt>
                <c:pt idx="1499">
                  <c:v>1.9599999999999999E-3</c:v>
                </c:pt>
                <c:pt idx="1500">
                  <c:v>1.9599999999999999E-3</c:v>
                </c:pt>
                <c:pt idx="1501">
                  <c:v>1.9599999999999999E-3</c:v>
                </c:pt>
                <c:pt idx="1502">
                  <c:v>1.9400000000000214E-3</c:v>
                </c:pt>
                <c:pt idx="1503">
                  <c:v>1.9300000000000209E-3</c:v>
                </c:pt>
                <c:pt idx="1504">
                  <c:v>1.9200000000000206E-3</c:v>
                </c:pt>
                <c:pt idx="1505">
                  <c:v>1.9200000000000206E-3</c:v>
                </c:pt>
                <c:pt idx="1506">
                  <c:v>1.9100000000000193E-3</c:v>
                </c:pt>
                <c:pt idx="1507">
                  <c:v>1.9100000000000193E-3</c:v>
                </c:pt>
                <c:pt idx="1508">
                  <c:v>1.9100000000000193E-3</c:v>
                </c:pt>
                <c:pt idx="1509">
                  <c:v>1.9100000000000193E-3</c:v>
                </c:pt>
                <c:pt idx="1510">
                  <c:v>1.9000000000000195E-3</c:v>
                </c:pt>
                <c:pt idx="1511">
                  <c:v>1.9000000000000195E-3</c:v>
                </c:pt>
                <c:pt idx="1512">
                  <c:v>1.9000000000000195E-3</c:v>
                </c:pt>
                <c:pt idx="1513">
                  <c:v>1.9000000000000195E-3</c:v>
                </c:pt>
                <c:pt idx="1514">
                  <c:v>1.8900000000000204E-3</c:v>
                </c:pt>
                <c:pt idx="1515">
                  <c:v>1.8900000000000204E-3</c:v>
                </c:pt>
                <c:pt idx="1516">
                  <c:v>1.8800000000000197E-3</c:v>
                </c:pt>
                <c:pt idx="1517">
                  <c:v>1.9000000000000195E-3</c:v>
                </c:pt>
                <c:pt idx="1518">
                  <c:v>1.9100000000000193E-3</c:v>
                </c:pt>
                <c:pt idx="1519">
                  <c:v>1.9000000000000195E-3</c:v>
                </c:pt>
                <c:pt idx="1520">
                  <c:v>1.9100000000000193E-3</c:v>
                </c:pt>
                <c:pt idx="1521">
                  <c:v>1.9000000000000195E-3</c:v>
                </c:pt>
                <c:pt idx="1522">
                  <c:v>1.9000000000000195E-3</c:v>
                </c:pt>
                <c:pt idx="1523">
                  <c:v>1.8700000000000199E-3</c:v>
                </c:pt>
                <c:pt idx="1524">
                  <c:v>1.8300000000000182E-3</c:v>
                </c:pt>
                <c:pt idx="1525">
                  <c:v>1.8100000000000162E-3</c:v>
                </c:pt>
                <c:pt idx="1526">
                  <c:v>1.8300000000000182E-3</c:v>
                </c:pt>
                <c:pt idx="1527">
                  <c:v>1.8300000000000182E-3</c:v>
                </c:pt>
                <c:pt idx="1528">
                  <c:v>1.8400000000000181E-3</c:v>
                </c:pt>
                <c:pt idx="1529">
                  <c:v>1.8400000000000181E-3</c:v>
                </c:pt>
                <c:pt idx="1530">
                  <c:v>1.8400000000000181E-3</c:v>
                </c:pt>
                <c:pt idx="1531">
                  <c:v>1.8300000000000182E-3</c:v>
                </c:pt>
                <c:pt idx="1532">
                  <c:v>1.8300000000000182E-3</c:v>
                </c:pt>
                <c:pt idx="1533">
                  <c:v>1.8400000000000181E-3</c:v>
                </c:pt>
                <c:pt idx="1534">
                  <c:v>1.860000000000017E-3</c:v>
                </c:pt>
                <c:pt idx="1535">
                  <c:v>1.8500000000000166E-3</c:v>
                </c:pt>
                <c:pt idx="1536">
                  <c:v>1.860000000000017E-3</c:v>
                </c:pt>
                <c:pt idx="1537">
                  <c:v>1.8700000000000199E-3</c:v>
                </c:pt>
                <c:pt idx="1538">
                  <c:v>1.8800000000000197E-3</c:v>
                </c:pt>
                <c:pt idx="1539">
                  <c:v>1.8900000000000204E-3</c:v>
                </c:pt>
                <c:pt idx="1540">
                  <c:v>1.9100000000000193E-3</c:v>
                </c:pt>
                <c:pt idx="1541">
                  <c:v>1.9200000000000206E-3</c:v>
                </c:pt>
                <c:pt idx="1542">
                  <c:v>1.9200000000000206E-3</c:v>
                </c:pt>
                <c:pt idx="1543">
                  <c:v>1.9200000000000206E-3</c:v>
                </c:pt>
                <c:pt idx="1544">
                  <c:v>1.9000000000000195E-3</c:v>
                </c:pt>
                <c:pt idx="1545">
                  <c:v>1.9500000000000218E-3</c:v>
                </c:pt>
                <c:pt idx="1546">
                  <c:v>1.9900000000000208E-3</c:v>
                </c:pt>
                <c:pt idx="1547">
                  <c:v>2.0200000000000092E-3</c:v>
                </c:pt>
                <c:pt idx="1548">
                  <c:v>2.0100000000000001E-3</c:v>
                </c:pt>
                <c:pt idx="1549">
                  <c:v>2.0400000000000214E-3</c:v>
                </c:pt>
                <c:pt idx="1550">
                  <c:v>2.0900000000000011E-3</c:v>
                </c:pt>
                <c:pt idx="1551">
                  <c:v>2.0900000000000011E-3</c:v>
                </c:pt>
                <c:pt idx="1552">
                  <c:v>2.0900000000000011E-3</c:v>
                </c:pt>
                <c:pt idx="1553">
                  <c:v>2.0900000000000011E-3</c:v>
                </c:pt>
                <c:pt idx="1554">
                  <c:v>2.1100000000000012E-3</c:v>
                </c:pt>
                <c:pt idx="1555">
                  <c:v>2.1400000000000212E-3</c:v>
                </c:pt>
                <c:pt idx="1556">
                  <c:v>2.2400000000000271E-3</c:v>
                </c:pt>
                <c:pt idx="1557">
                  <c:v>2.2600000000000285E-3</c:v>
                </c:pt>
                <c:pt idx="1558">
                  <c:v>2.3000000000000052E-3</c:v>
                </c:pt>
                <c:pt idx="1559">
                  <c:v>2.3200000000000052E-3</c:v>
                </c:pt>
                <c:pt idx="1560">
                  <c:v>2.3400000000000074E-3</c:v>
                </c:pt>
                <c:pt idx="1561">
                  <c:v>2.33E-3</c:v>
                </c:pt>
                <c:pt idx="1562">
                  <c:v>2.33E-3</c:v>
                </c:pt>
                <c:pt idx="1563">
                  <c:v>2.33E-3</c:v>
                </c:pt>
                <c:pt idx="1564">
                  <c:v>2.3200000000000052E-3</c:v>
                </c:pt>
                <c:pt idx="1565">
                  <c:v>2.270000000000009E-3</c:v>
                </c:pt>
                <c:pt idx="1566">
                  <c:v>2.270000000000009E-3</c:v>
                </c:pt>
                <c:pt idx="1567">
                  <c:v>2.2600000000000285E-3</c:v>
                </c:pt>
                <c:pt idx="1568">
                  <c:v>2.2600000000000285E-3</c:v>
                </c:pt>
                <c:pt idx="1569">
                  <c:v>2.2600000000000285E-3</c:v>
                </c:pt>
                <c:pt idx="1570">
                  <c:v>2.2500000000000098E-3</c:v>
                </c:pt>
                <c:pt idx="1571">
                  <c:v>2.2300000000000058E-3</c:v>
                </c:pt>
                <c:pt idx="1572">
                  <c:v>2.2100000000000075E-3</c:v>
                </c:pt>
                <c:pt idx="1573">
                  <c:v>2.2100000000000075E-3</c:v>
                </c:pt>
                <c:pt idx="1574">
                  <c:v>2.2000000000000196E-3</c:v>
                </c:pt>
                <c:pt idx="1575">
                  <c:v>2.1800000000000252E-3</c:v>
                </c:pt>
                <c:pt idx="1576">
                  <c:v>2.1300000000000012E-3</c:v>
                </c:pt>
                <c:pt idx="1577">
                  <c:v>2.1000000000000164E-3</c:v>
                </c:pt>
                <c:pt idx="1578">
                  <c:v>2.1000000000000164E-3</c:v>
                </c:pt>
                <c:pt idx="1579">
                  <c:v>2.0900000000000011E-3</c:v>
                </c:pt>
                <c:pt idx="1580">
                  <c:v>2.0600000000000162E-3</c:v>
                </c:pt>
                <c:pt idx="1581">
                  <c:v>2.0200000000000092E-3</c:v>
                </c:pt>
                <c:pt idx="1582">
                  <c:v>2.0000000000000052E-3</c:v>
                </c:pt>
                <c:pt idx="1583">
                  <c:v>2.0000000000000052E-3</c:v>
                </c:pt>
                <c:pt idx="1584">
                  <c:v>2.0000000000000052E-3</c:v>
                </c:pt>
                <c:pt idx="1585">
                  <c:v>2.0100000000000001E-3</c:v>
                </c:pt>
                <c:pt idx="1586">
                  <c:v>2.0100000000000001E-3</c:v>
                </c:pt>
                <c:pt idx="1587">
                  <c:v>2.0100000000000001E-3</c:v>
                </c:pt>
                <c:pt idx="1588">
                  <c:v>2.0300000000000001E-3</c:v>
                </c:pt>
                <c:pt idx="1589">
                  <c:v>2.0400000000000214E-3</c:v>
                </c:pt>
                <c:pt idx="1590">
                  <c:v>2.0400000000000214E-3</c:v>
                </c:pt>
                <c:pt idx="1591">
                  <c:v>2.0600000000000162E-3</c:v>
                </c:pt>
                <c:pt idx="1592">
                  <c:v>2.0700000000000002E-3</c:v>
                </c:pt>
                <c:pt idx="1593">
                  <c:v>2.1000000000000164E-3</c:v>
                </c:pt>
                <c:pt idx="1594">
                  <c:v>2.1100000000000012E-3</c:v>
                </c:pt>
                <c:pt idx="1595">
                  <c:v>2.1500000000000052E-3</c:v>
                </c:pt>
                <c:pt idx="1596">
                  <c:v>2.1400000000000212E-3</c:v>
                </c:pt>
                <c:pt idx="1597">
                  <c:v>2.1300000000000012E-3</c:v>
                </c:pt>
                <c:pt idx="1598">
                  <c:v>2.1200000000000207E-3</c:v>
                </c:pt>
                <c:pt idx="1599">
                  <c:v>2.1100000000000012E-3</c:v>
                </c:pt>
                <c:pt idx="1600">
                  <c:v>2.1000000000000164E-3</c:v>
                </c:pt>
                <c:pt idx="1601">
                  <c:v>2.1000000000000164E-3</c:v>
                </c:pt>
                <c:pt idx="1602">
                  <c:v>2.1000000000000164E-3</c:v>
                </c:pt>
                <c:pt idx="1603">
                  <c:v>2.1000000000000164E-3</c:v>
                </c:pt>
                <c:pt idx="1604">
                  <c:v>2.1000000000000164E-3</c:v>
                </c:pt>
              </c:numCache>
            </c:numRef>
          </c:val>
          <c:smooth val="0"/>
          <c:extLst>
            <c:ext xmlns:c16="http://schemas.microsoft.com/office/drawing/2014/chart" uri="{C3380CC4-5D6E-409C-BE32-E72D297353CC}">
              <c16:uniqueId val="{00000000-1B70-481A-A5E2-43D70CD0FB30}"/>
            </c:ext>
          </c:extLst>
        </c:ser>
        <c:dLbls>
          <c:showLegendKey val="0"/>
          <c:showVal val="0"/>
          <c:showCatName val="0"/>
          <c:showSerName val="0"/>
          <c:showPercent val="0"/>
          <c:showBubbleSize val="0"/>
        </c:dLbls>
        <c:smooth val="0"/>
        <c:axId val="192379136"/>
        <c:axId val="99516416"/>
      </c:lineChart>
      <c:dateAx>
        <c:axId val="192379136"/>
        <c:scaling>
          <c:orientation val="minMax"/>
        </c:scaling>
        <c:delete val="0"/>
        <c:axPos val="b"/>
        <c:numFmt formatCode="[$-C0A]mmmmm\-yy;@" sourceLinked="0"/>
        <c:majorTickMark val="out"/>
        <c:minorTickMark val="none"/>
        <c:tickLblPos val="nextTo"/>
        <c:crossAx val="99516416"/>
        <c:crosses val="autoZero"/>
        <c:auto val="1"/>
        <c:lblOffset val="100"/>
        <c:baseTimeUnit val="days"/>
      </c:dateAx>
      <c:valAx>
        <c:axId val="99516416"/>
        <c:scaling>
          <c:orientation val="minMax"/>
        </c:scaling>
        <c:delete val="0"/>
        <c:axPos val="l"/>
        <c:majorGridlines/>
        <c:numFmt formatCode="0%" sourceLinked="0"/>
        <c:majorTickMark val="out"/>
        <c:minorTickMark val="none"/>
        <c:tickLblPos val="nextTo"/>
        <c:crossAx val="192379136"/>
        <c:crosses val="autoZero"/>
        <c:crossBetween val="between"/>
      </c:valAx>
    </c:plotArea>
    <c:plotVisOnly val="1"/>
    <c:dispBlanksAs val="zero"/>
    <c:showDLblsOverMax val="0"/>
  </c:chart>
  <c:txPr>
    <a:bodyPr/>
    <a:lstStyle/>
    <a:p>
      <a:pPr>
        <a:defRPr sz="1200" baseline="0">
          <a:latin typeface="Arial Narrow" pitchFamily="34" charset="0"/>
        </a:defRPr>
      </a:pPr>
      <a:endParaRPr lang="es-E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6642" name="Rectangle 2"/>
          <p:cNvSpPr>
            <a:spLocks noGrp="1" noChangeArrowheads="1"/>
          </p:cNvSpPr>
          <p:nvPr>
            <p:ph type="hdr" sz="quarter"/>
          </p:nvPr>
        </p:nvSpPr>
        <p:spPr bwMode="auto">
          <a:xfrm>
            <a:off x="1" y="1"/>
            <a:ext cx="2942062" cy="496174"/>
          </a:xfrm>
          <a:prstGeom prst="rect">
            <a:avLst/>
          </a:prstGeom>
          <a:noFill/>
          <a:ln w="9525">
            <a:noFill/>
            <a:miter lim="800000"/>
            <a:headEnd/>
            <a:tailEnd/>
          </a:ln>
          <a:effectLst/>
        </p:spPr>
        <p:txBody>
          <a:bodyPr vert="horz" wrap="square" lIns="91668" tIns="45835" rIns="91668" bIns="45835" numCol="1" anchor="t" anchorCtr="0" compatLnSpc="1">
            <a:prstTxWarp prst="textNoShape">
              <a:avLst/>
            </a:prstTxWarp>
          </a:bodyPr>
          <a:lstStyle>
            <a:lvl1pPr>
              <a:spcBef>
                <a:spcPct val="0"/>
              </a:spcBef>
              <a:buClrTx/>
              <a:buSzTx/>
              <a:buFontTx/>
              <a:buNone/>
              <a:defRPr sz="1200">
                <a:latin typeface="Times New Roman" pitchFamily="18" charset="0"/>
              </a:defRPr>
            </a:lvl1pPr>
          </a:lstStyle>
          <a:p>
            <a:pPr>
              <a:defRPr/>
            </a:pPr>
            <a:endParaRPr lang="en-US"/>
          </a:p>
        </p:txBody>
      </p:sp>
      <p:sp>
        <p:nvSpPr>
          <p:cNvPr id="496643" name="Rectangle 3"/>
          <p:cNvSpPr>
            <a:spLocks noGrp="1" noChangeArrowheads="1"/>
          </p:cNvSpPr>
          <p:nvPr>
            <p:ph type="dt" sz="quarter" idx="1"/>
          </p:nvPr>
        </p:nvSpPr>
        <p:spPr bwMode="auto">
          <a:xfrm>
            <a:off x="3849264" y="1"/>
            <a:ext cx="2942061" cy="496174"/>
          </a:xfrm>
          <a:prstGeom prst="rect">
            <a:avLst/>
          </a:prstGeom>
          <a:noFill/>
          <a:ln w="9525">
            <a:noFill/>
            <a:miter lim="800000"/>
            <a:headEnd/>
            <a:tailEnd/>
          </a:ln>
          <a:effectLst/>
        </p:spPr>
        <p:txBody>
          <a:bodyPr vert="horz" wrap="square" lIns="91668" tIns="45835" rIns="91668" bIns="45835" numCol="1" anchor="t" anchorCtr="0" compatLnSpc="1">
            <a:prstTxWarp prst="textNoShape">
              <a:avLst/>
            </a:prstTxWarp>
          </a:bodyPr>
          <a:lstStyle>
            <a:lvl1pPr algn="r">
              <a:spcBef>
                <a:spcPct val="0"/>
              </a:spcBef>
              <a:buClrTx/>
              <a:buSzTx/>
              <a:buFontTx/>
              <a:buNone/>
              <a:defRPr sz="1200">
                <a:latin typeface="Times New Roman" pitchFamily="18" charset="0"/>
              </a:defRPr>
            </a:lvl1pPr>
          </a:lstStyle>
          <a:p>
            <a:pPr>
              <a:defRPr/>
            </a:pPr>
            <a:fld id="{6E6C8408-29A7-48E7-8F88-C5D0BC5A6A03}" type="datetime1">
              <a:rPr lang="en-US"/>
              <a:pPr>
                <a:defRPr/>
              </a:pPr>
              <a:t>2/27/24</a:t>
            </a:fld>
            <a:endParaRPr lang="en-US"/>
          </a:p>
        </p:txBody>
      </p:sp>
      <p:sp>
        <p:nvSpPr>
          <p:cNvPr id="496644" name="Rectangle 4"/>
          <p:cNvSpPr>
            <a:spLocks noGrp="1" noChangeArrowheads="1"/>
          </p:cNvSpPr>
          <p:nvPr>
            <p:ph type="ftr" sz="quarter" idx="2"/>
          </p:nvPr>
        </p:nvSpPr>
        <p:spPr bwMode="auto">
          <a:xfrm>
            <a:off x="1" y="9425702"/>
            <a:ext cx="2942062" cy="496174"/>
          </a:xfrm>
          <a:prstGeom prst="rect">
            <a:avLst/>
          </a:prstGeom>
          <a:noFill/>
          <a:ln w="9525">
            <a:noFill/>
            <a:miter lim="800000"/>
            <a:headEnd/>
            <a:tailEnd/>
          </a:ln>
          <a:effectLst/>
        </p:spPr>
        <p:txBody>
          <a:bodyPr vert="horz" wrap="square" lIns="91668" tIns="45835" rIns="91668" bIns="45835" numCol="1" anchor="b" anchorCtr="0" compatLnSpc="1">
            <a:prstTxWarp prst="textNoShape">
              <a:avLst/>
            </a:prstTxWarp>
          </a:bodyPr>
          <a:lstStyle>
            <a:lvl1pPr>
              <a:spcBef>
                <a:spcPct val="0"/>
              </a:spcBef>
              <a:buClrTx/>
              <a:buSzTx/>
              <a:buFontTx/>
              <a:buNone/>
              <a:defRPr sz="1200">
                <a:latin typeface="Times New Roman" pitchFamily="18" charset="0"/>
              </a:defRPr>
            </a:lvl1pPr>
          </a:lstStyle>
          <a:p>
            <a:pPr>
              <a:defRPr/>
            </a:pPr>
            <a:endParaRPr lang="en-US"/>
          </a:p>
        </p:txBody>
      </p:sp>
      <p:sp>
        <p:nvSpPr>
          <p:cNvPr id="496645" name="Rectangle 5"/>
          <p:cNvSpPr>
            <a:spLocks noGrp="1" noChangeArrowheads="1"/>
          </p:cNvSpPr>
          <p:nvPr>
            <p:ph type="sldNum" sz="quarter" idx="3"/>
          </p:nvPr>
        </p:nvSpPr>
        <p:spPr bwMode="auto">
          <a:xfrm>
            <a:off x="3849264" y="9425702"/>
            <a:ext cx="2942061" cy="496174"/>
          </a:xfrm>
          <a:prstGeom prst="rect">
            <a:avLst/>
          </a:prstGeom>
          <a:noFill/>
          <a:ln w="9525">
            <a:noFill/>
            <a:miter lim="800000"/>
            <a:headEnd/>
            <a:tailEnd/>
          </a:ln>
          <a:effectLst/>
        </p:spPr>
        <p:txBody>
          <a:bodyPr vert="horz" wrap="square" lIns="91668" tIns="45835" rIns="91668" bIns="45835" numCol="1" anchor="b" anchorCtr="0" compatLnSpc="1">
            <a:prstTxWarp prst="textNoShape">
              <a:avLst/>
            </a:prstTxWarp>
          </a:bodyPr>
          <a:lstStyle>
            <a:lvl1pPr algn="r">
              <a:spcBef>
                <a:spcPct val="0"/>
              </a:spcBef>
              <a:buClrTx/>
              <a:buSzTx/>
              <a:buFontTx/>
              <a:buNone/>
              <a:defRPr sz="1200">
                <a:latin typeface="Times New Roman" pitchFamily="18" charset="0"/>
              </a:defRPr>
            </a:lvl1pPr>
          </a:lstStyle>
          <a:p>
            <a:pPr>
              <a:defRPr/>
            </a:pPr>
            <a:fld id="{0F46F8AB-4C99-4A3B-8731-5ED74176A40B}" type="slidenum">
              <a:rPr lang="es-ES"/>
              <a:pPr>
                <a:defRPr/>
              </a:pPr>
              <a:t>‹Nº›</a:t>
            </a:fld>
            <a:endParaRPr lang="es-E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0930" name="Rectangle 2"/>
          <p:cNvSpPr>
            <a:spLocks noGrp="1" noChangeArrowheads="1"/>
          </p:cNvSpPr>
          <p:nvPr>
            <p:ph type="hdr" sz="quarter"/>
          </p:nvPr>
        </p:nvSpPr>
        <p:spPr bwMode="auto">
          <a:xfrm>
            <a:off x="1" y="1"/>
            <a:ext cx="2942062" cy="496174"/>
          </a:xfrm>
          <a:prstGeom prst="rect">
            <a:avLst/>
          </a:prstGeom>
          <a:noFill/>
          <a:ln w="9525">
            <a:noFill/>
            <a:miter lim="800000"/>
            <a:headEnd/>
            <a:tailEnd/>
          </a:ln>
          <a:effectLst/>
        </p:spPr>
        <p:txBody>
          <a:bodyPr vert="horz" wrap="square" lIns="91668" tIns="45835" rIns="91668" bIns="45835" numCol="1" anchor="t" anchorCtr="0" compatLnSpc="1">
            <a:prstTxWarp prst="textNoShape">
              <a:avLst/>
            </a:prstTxWarp>
          </a:bodyPr>
          <a:lstStyle>
            <a:lvl1pPr>
              <a:spcBef>
                <a:spcPct val="0"/>
              </a:spcBef>
              <a:buClrTx/>
              <a:buSzTx/>
              <a:buFontTx/>
              <a:buNone/>
              <a:defRPr sz="1200">
                <a:latin typeface="Arial" charset="0"/>
              </a:defRPr>
            </a:lvl1pPr>
          </a:lstStyle>
          <a:p>
            <a:pPr>
              <a:defRPr/>
            </a:pPr>
            <a:endParaRPr lang="en-US"/>
          </a:p>
        </p:txBody>
      </p:sp>
      <p:sp>
        <p:nvSpPr>
          <p:cNvPr id="380931" name="Rectangle 3"/>
          <p:cNvSpPr>
            <a:spLocks noGrp="1" noChangeArrowheads="1"/>
          </p:cNvSpPr>
          <p:nvPr>
            <p:ph type="dt" idx="1"/>
          </p:nvPr>
        </p:nvSpPr>
        <p:spPr bwMode="auto">
          <a:xfrm>
            <a:off x="3847678" y="1"/>
            <a:ext cx="2942062" cy="496174"/>
          </a:xfrm>
          <a:prstGeom prst="rect">
            <a:avLst/>
          </a:prstGeom>
          <a:noFill/>
          <a:ln w="9525">
            <a:noFill/>
            <a:miter lim="800000"/>
            <a:headEnd/>
            <a:tailEnd/>
          </a:ln>
          <a:effectLst/>
        </p:spPr>
        <p:txBody>
          <a:bodyPr vert="horz" wrap="square" lIns="91668" tIns="45835" rIns="91668" bIns="45835" numCol="1" anchor="t" anchorCtr="0" compatLnSpc="1">
            <a:prstTxWarp prst="textNoShape">
              <a:avLst/>
            </a:prstTxWarp>
          </a:bodyPr>
          <a:lstStyle>
            <a:lvl1pPr algn="r">
              <a:spcBef>
                <a:spcPct val="0"/>
              </a:spcBef>
              <a:buClrTx/>
              <a:buSzTx/>
              <a:buFontTx/>
              <a:buNone/>
              <a:defRPr sz="1200">
                <a:latin typeface="Arial" charset="0"/>
              </a:defRPr>
            </a:lvl1pPr>
          </a:lstStyle>
          <a:p>
            <a:pPr>
              <a:defRPr/>
            </a:pPr>
            <a:fld id="{028FAD67-2136-4086-8825-8998824FE232}" type="datetime1">
              <a:rPr lang="en-US"/>
              <a:pPr>
                <a:defRPr/>
              </a:pPr>
              <a:t>2/27/24</a:t>
            </a:fld>
            <a:endParaRPr lang="en-US"/>
          </a:p>
        </p:txBody>
      </p:sp>
      <p:sp>
        <p:nvSpPr>
          <p:cNvPr id="40964" name="Rectangle 4"/>
          <p:cNvSpPr>
            <a:spLocks noGrp="1" noRot="1" noChangeAspect="1" noChangeArrowheads="1" noTextEdit="1"/>
          </p:cNvSpPr>
          <p:nvPr>
            <p:ph type="sldImg" idx="2"/>
          </p:nvPr>
        </p:nvSpPr>
        <p:spPr bwMode="auto">
          <a:xfrm>
            <a:off x="912813" y="742950"/>
            <a:ext cx="4965700" cy="3725863"/>
          </a:xfrm>
          <a:prstGeom prst="rect">
            <a:avLst/>
          </a:prstGeom>
          <a:noFill/>
          <a:ln w="9525">
            <a:solidFill>
              <a:srgbClr val="000000"/>
            </a:solidFill>
            <a:miter lim="800000"/>
            <a:headEnd/>
            <a:tailEnd/>
          </a:ln>
        </p:spPr>
      </p:sp>
      <p:sp>
        <p:nvSpPr>
          <p:cNvPr id="380933" name="Rectangle 5"/>
          <p:cNvSpPr>
            <a:spLocks noGrp="1" noChangeArrowheads="1"/>
          </p:cNvSpPr>
          <p:nvPr>
            <p:ph type="body" sz="quarter" idx="3"/>
          </p:nvPr>
        </p:nvSpPr>
        <p:spPr bwMode="auto">
          <a:xfrm>
            <a:off x="678817" y="4711257"/>
            <a:ext cx="5433694" cy="4467157"/>
          </a:xfrm>
          <a:prstGeom prst="rect">
            <a:avLst/>
          </a:prstGeom>
          <a:noFill/>
          <a:ln w="9525">
            <a:noFill/>
            <a:miter lim="800000"/>
            <a:headEnd/>
            <a:tailEnd/>
          </a:ln>
          <a:effectLst/>
        </p:spPr>
        <p:txBody>
          <a:bodyPr vert="horz" wrap="square" lIns="91668" tIns="45835" rIns="91668" bIns="45835" numCol="1" anchor="t" anchorCtr="0" compatLnSpc="1">
            <a:prstTxWarp prst="textNoShape">
              <a:avLst/>
            </a:prstTxWarp>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380934" name="Rectangle 6"/>
          <p:cNvSpPr>
            <a:spLocks noGrp="1" noChangeArrowheads="1"/>
          </p:cNvSpPr>
          <p:nvPr>
            <p:ph type="ftr" sz="quarter" idx="4"/>
          </p:nvPr>
        </p:nvSpPr>
        <p:spPr bwMode="auto">
          <a:xfrm>
            <a:off x="1" y="9424107"/>
            <a:ext cx="2942062" cy="496173"/>
          </a:xfrm>
          <a:prstGeom prst="rect">
            <a:avLst/>
          </a:prstGeom>
          <a:noFill/>
          <a:ln w="9525">
            <a:noFill/>
            <a:miter lim="800000"/>
            <a:headEnd/>
            <a:tailEnd/>
          </a:ln>
          <a:effectLst/>
        </p:spPr>
        <p:txBody>
          <a:bodyPr vert="horz" wrap="square" lIns="91668" tIns="45835" rIns="91668" bIns="45835" numCol="1" anchor="b" anchorCtr="0" compatLnSpc="1">
            <a:prstTxWarp prst="textNoShape">
              <a:avLst/>
            </a:prstTxWarp>
          </a:bodyPr>
          <a:lstStyle>
            <a:lvl1pPr>
              <a:spcBef>
                <a:spcPct val="0"/>
              </a:spcBef>
              <a:buClrTx/>
              <a:buSzTx/>
              <a:buFontTx/>
              <a:buNone/>
              <a:defRPr sz="1200">
                <a:latin typeface="Arial" charset="0"/>
              </a:defRPr>
            </a:lvl1pPr>
          </a:lstStyle>
          <a:p>
            <a:pPr>
              <a:defRPr/>
            </a:pPr>
            <a:endParaRPr lang="en-US"/>
          </a:p>
        </p:txBody>
      </p:sp>
      <p:sp>
        <p:nvSpPr>
          <p:cNvPr id="380935" name="Rectangle 7"/>
          <p:cNvSpPr>
            <a:spLocks noGrp="1" noChangeArrowheads="1"/>
          </p:cNvSpPr>
          <p:nvPr>
            <p:ph type="sldNum" sz="quarter" idx="5"/>
          </p:nvPr>
        </p:nvSpPr>
        <p:spPr bwMode="auto">
          <a:xfrm>
            <a:off x="3847678" y="9424107"/>
            <a:ext cx="2942062" cy="496173"/>
          </a:xfrm>
          <a:prstGeom prst="rect">
            <a:avLst/>
          </a:prstGeom>
          <a:noFill/>
          <a:ln w="9525">
            <a:noFill/>
            <a:miter lim="800000"/>
            <a:headEnd/>
            <a:tailEnd/>
          </a:ln>
          <a:effectLst/>
        </p:spPr>
        <p:txBody>
          <a:bodyPr vert="horz" wrap="square" lIns="91668" tIns="45835" rIns="91668" bIns="45835" numCol="1" anchor="b" anchorCtr="0" compatLnSpc="1">
            <a:prstTxWarp prst="textNoShape">
              <a:avLst/>
            </a:prstTxWarp>
          </a:bodyPr>
          <a:lstStyle>
            <a:lvl1pPr algn="r">
              <a:spcBef>
                <a:spcPct val="0"/>
              </a:spcBef>
              <a:buClrTx/>
              <a:buSzTx/>
              <a:buFontTx/>
              <a:buNone/>
              <a:defRPr sz="1200">
                <a:latin typeface="Arial" charset="0"/>
              </a:defRPr>
            </a:lvl1pPr>
          </a:lstStyle>
          <a:p>
            <a:pPr>
              <a:defRPr/>
            </a:pPr>
            <a:fld id="{3EE34865-FD42-49C7-8313-D43ACAB8743B}"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D3A59002-E2F5-4CF7-9D95-BD890302CEF4}" type="slidenum">
              <a:rPr lang="es-ES" smtClean="0"/>
              <a:pPr/>
              <a:t>1</a:t>
            </a:fld>
            <a:endParaRPr lang="es-E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0384355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es-ES" dirty="0"/>
          </a:p>
        </p:txBody>
      </p:sp>
      <p:sp>
        <p:nvSpPr>
          <p:cNvPr id="4" name="Contenidor de número de diapositiva 3"/>
          <p:cNvSpPr>
            <a:spLocks noGrp="1"/>
          </p:cNvSpPr>
          <p:nvPr>
            <p:ph type="sldNum" sz="quarter" idx="10"/>
          </p:nvPr>
        </p:nvSpPr>
        <p:spPr/>
        <p:txBody>
          <a:bodyPr/>
          <a:lstStyle/>
          <a:p>
            <a:pPr>
              <a:defRPr/>
            </a:pPr>
            <a:fld id="{3EE34865-FD42-49C7-8313-D43ACAB8743B}" type="slidenum">
              <a:rPr lang="es-ES" smtClean="0"/>
              <a:pPr>
                <a:defRPr/>
              </a:pPr>
              <a:t>15</a:t>
            </a:fld>
            <a:endParaRPr lang="es-ES"/>
          </a:p>
        </p:txBody>
      </p:sp>
    </p:spTree>
    <p:extLst>
      <p:ext uri="{BB962C8B-B14F-4D97-AF65-F5344CB8AC3E}">
        <p14:creationId xmlns:p14="http://schemas.microsoft.com/office/powerpoint/2010/main" val="5633083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5"/>
          </p:nvPr>
        </p:nvSpPr>
        <p:spPr/>
        <p:txBody>
          <a:bodyPr/>
          <a:lstStyle/>
          <a:p>
            <a:fld id="{69A7C28E-2A2E-4D01-84F1-DDB398AF369E}" type="slidenum">
              <a:rPr lang="es-ES" altLang="en-US" smtClean="0"/>
              <a:pPr/>
              <a:t>22</a:t>
            </a:fld>
            <a:endParaRPr lang="es-ES" altLang="en-US"/>
          </a:p>
        </p:txBody>
      </p:sp>
    </p:spTree>
    <p:extLst>
      <p:ext uri="{BB962C8B-B14F-4D97-AF65-F5344CB8AC3E}">
        <p14:creationId xmlns:p14="http://schemas.microsoft.com/office/powerpoint/2010/main" val="32554705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es-ES" dirty="0"/>
          </a:p>
        </p:txBody>
      </p:sp>
      <p:sp>
        <p:nvSpPr>
          <p:cNvPr id="4" name="Contenidor de número de diapositiva 3"/>
          <p:cNvSpPr>
            <a:spLocks noGrp="1"/>
          </p:cNvSpPr>
          <p:nvPr>
            <p:ph type="sldNum" sz="quarter" idx="10"/>
          </p:nvPr>
        </p:nvSpPr>
        <p:spPr/>
        <p:txBody>
          <a:bodyPr/>
          <a:lstStyle/>
          <a:p>
            <a:pPr>
              <a:defRPr/>
            </a:pPr>
            <a:fld id="{3EE34865-FD42-49C7-8313-D43ACAB8743B}" type="slidenum">
              <a:rPr lang="es-ES" smtClean="0"/>
              <a:pPr>
                <a:defRPr/>
              </a:pPr>
              <a:t>24</a:t>
            </a:fld>
            <a:endParaRPr lang="es-ES"/>
          </a:p>
        </p:txBody>
      </p:sp>
    </p:spTree>
    <p:extLst>
      <p:ext uri="{BB962C8B-B14F-4D97-AF65-F5344CB8AC3E}">
        <p14:creationId xmlns:p14="http://schemas.microsoft.com/office/powerpoint/2010/main" val="5633083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a:defRPr/>
            </a:pPr>
            <a:fld id="{3EE34865-FD42-49C7-8313-D43ACAB8743B}" type="slidenum">
              <a:rPr lang="es-ES" smtClean="0"/>
              <a:pPr>
                <a:defRPr/>
              </a:pPr>
              <a:t>28</a:t>
            </a:fld>
            <a:endParaRPr lang="es-ES"/>
          </a:p>
        </p:txBody>
      </p:sp>
    </p:spTree>
    <p:extLst>
      <p:ext uri="{BB962C8B-B14F-4D97-AF65-F5344CB8AC3E}">
        <p14:creationId xmlns:p14="http://schemas.microsoft.com/office/powerpoint/2010/main" val="37160131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061C930F-21B8-4D45-91AF-BA49EFBC5984}" type="slidenum">
              <a:rPr lang="es-ES" smtClean="0"/>
              <a:pPr/>
              <a:t>33</a:t>
            </a:fld>
            <a:endParaRPr lang="es-E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061C930F-21B8-4D45-91AF-BA49EFBC5984}" type="slidenum">
              <a:rPr lang="es-ES" smtClean="0"/>
              <a:pPr/>
              <a:t>34</a:t>
            </a:fld>
            <a:endParaRPr lang="es-E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a:defRPr/>
            </a:pPr>
            <a:fld id="{3EE34865-FD42-49C7-8313-D43ACAB8743B}" type="slidenum">
              <a:rPr lang="es-ES" smtClean="0"/>
              <a:pPr>
                <a:defRPr/>
              </a:pPr>
              <a:t>35</a:t>
            </a:fld>
            <a:endParaRPr lang="es-ES"/>
          </a:p>
        </p:txBody>
      </p:sp>
    </p:spTree>
    <p:extLst>
      <p:ext uri="{BB962C8B-B14F-4D97-AF65-F5344CB8AC3E}">
        <p14:creationId xmlns:p14="http://schemas.microsoft.com/office/powerpoint/2010/main" val="27452593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4018406" y="9769612"/>
            <a:ext cx="3072607" cy="514363"/>
          </a:xfrm>
          <a:prstGeom prst="rect">
            <a:avLst/>
          </a:prstGeom>
          <a:noFill/>
          <a:ln w="9525">
            <a:noFill/>
            <a:miter lim="800000"/>
            <a:headEnd/>
            <a:tailEnd/>
          </a:ln>
        </p:spPr>
        <p:txBody>
          <a:bodyPr lIns="95012" tIns="47507" rIns="95012" bIns="47507" anchor="b"/>
          <a:lstStyle/>
          <a:p>
            <a:pPr algn="r">
              <a:spcBef>
                <a:spcPct val="0"/>
              </a:spcBef>
              <a:buClrTx/>
              <a:buSzTx/>
              <a:buFontTx/>
              <a:buNone/>
            </a:pPr>
            <a:fld id="{727CF7B4-0875-4416-8933-30B6B1343860}" type="slidenum">
              <a:rPr lang="es-ES" sz="1200"/>
              <a:pPr algn="r">
                <a:spcBef>
                  <a:spcPct val="0"/>
                </a:spcBef>
                <a:buClrTx/>
                <a:buSzTx/>
                <a:buFontTx/>
                <a:buNone/>
              </a:pPr>
              <a:t>39</a:t>
            </a:fld>
            <a:endParaRPr lang="es-ES" sz="1200" dirty="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6426010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5"/>
          </p:nvPr>
        </p:nvSpPr>
        <p:spPr/>
        <p:txBody>
          <a:bodyPr/>
          <a:lstStyle/>
          <a:p>
            <a:pPr>
              <a:defRPr/>
            </a:pPr>
            <a:fld id="{3EE34865-FD42-49C7-8313-D43ACAB8743B}" type="slidenum">
              <a:rPr lang="es-ES" smtClean="0"/>
              <a:pPr>
                <a:defRPr/>
              </a:pPr>
              <a:t>40</a:t>
            </a:fld>
            <a:endParaRPr lang="es-ES"/>
          </a:p>
        </p:txBody>
      </p:sp>
    </p:spTree>
    <p:extLst>
      <p:ext uri="{BB962C8B-B14F-4D97-AF65-F5344CB8AC3E}">
        <p14:creationId xmlns:p14="http://schemas.microsoft.com/office/powerpoint/2010/main" val="10151703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a:xfrm>
            <a:off x="904875" y="749300"/>
            <a:ext cx="4984750" cy="3740150"/>
          </a:xfrm>
          <a:ln/>
        </p:spPr>
      </p:sp>
      <p:sp>
        <p:nvSpPr>
          <p:cNvPr id="24579" name="2 Marcador de notas"/>
          <p:cNvSpPr>
            <a:spLocks noGrp="1"/>
          </p:cNvSpPr>
          <p:nvPr>
            <p:ph type="body" idx="1"/>
          </p:nvPr>
        </p:nvSpPr>
        <p:spPr>
          <a:noFill/>
        </p:spPr>
        <p:txBody>
          <a:bodyPr/>
          <a:lstStyle/>
          <a:p>
            <a:endParaRPr lang="en-US" dirty="0">
              <a:latin typeface="Times New Roman" pitchFamily="18" charset="0"/>
            </a:endParaRPr>
          </a:p>
        </p:txBody>
      </p:sp>
      <p:sp>
        <p:nvSpPr>
          <p:cNvPr id="24580" name="3 Marcador de número de diapositiva"/>
          <p:cNvSpPr>
            <a:spLocks noGrp="1"/>
          </p:cNvSpPr>
          <p:nvPr>
            <p:ph type="sldNum" sz="quarter" idx="5"/>
          </p:nvPr>
        </p:nvSpPr>
        <p:spPr>
          <a:noFill/>
          <a:ln>
            <a:miter lim="800000"/>
            <a:headEnd/>
            <a:tailEnd/>
          </a:ln>
        </p:spPr>
        <p:txBody>
          <a:bodyPr/>
          <a:lstStyle/>
          <a:p>
            <a:fld id="{B72BF44A-5E91-4B1B-B2A4-E32F0C36553F}" type="slidenum">
              <a:rPr lang="en-US"/>
              <a:pPr/>
              <a:t>41</a:t>
            </a:fld>
            <a:endParaRPr lang="en-US"/>
          </a:p>
        </p:txBody>
      </p:sp>
    </p:spTree>
    <p:extLst>
      <p:ext uri="{BB962C8B-B14F-4D97-AF65-F5344CB8AC3E}">
        <p14:creationId xmlns:p14="http://schemas.microsoft.com/office/powerpoint/2010/main" val="3759737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C36D405A-25A7-4044-8AED-47015D995BC1}"/>
              </a:ext>
            </a:extLst>
          </p:cNvPr>
          <p:cNvSpPr>
            <a:spLocks noGrp="1" noRot="1" noChangeAspect="1" noChangeArrowheads="1" noTextEdit="1"/>
          </p:cNvSpPr>
          <p:nvPr>
            <p:ph type="sldImg"/>
          </p:nvPr>
        </p:nvSpPr>
        <p:spPr>
          <a:xfrm>
            <a:off x="844550" y="720725"/>
            <a:ext cx="4810125" cy="3608388"/>
          </a:xfrm>
          <a:ln/>
        </p:spPr>
      </p:sp>
      <p:sp>
        <p:nvSpPr>
          <p:cNvPr id="10243" name="Rectangle 3">
            <a:extLst>
              <a:ext uri="{FF2B5EF4-FFF2-40B4-BE49-F238E27FC236}">
                <a16:creationId xmlns:a16="http://schemas.microsoft.com/office/drawing/2014/main" id="{61ED3BF3-DDC5-4A89-99A0-CCE510C46D5F}"/>
              </a:ext>
            </a:extLst>
          </p:cNvPr>
          <p:cNvSpPr>
            <a:spLocks noGrp="1" noChangeArrowheads="1"/>
          </p:cNvSpPr>
          <p:nvPr>
            <p:ph type="body" idx="1"/>
          </p:nvPr>
        </p:nvSpPr>
        <p:spPr>
          <a:xfrm>
            <a:off x="649660" y="4570786"/>
            <a:ext cx="5197276" cy="432813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Maladaptation hypothesis</a:t>
            </a:r>
          </a:p>
        </p:txBody>
      </p:sp>
      <p:sp>
        <p:nvSpPr>
          <p:cNvPr id="10244" name="Marcador de número de diapositiva 1">
            <a:extLst>
              <a:ext uri="{FF2B5EF4-FFF2-40B4-BE49-F238E27FC236}">
                <a16:creationId xmlns:a16="http://schemas.microsoft.com/office/drawing/2014/main" id="{F8B513AB-0B99-469B-8865-C16EF0D73D0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1167">
              <a:defRPr sz="1400">
                <a:solidFill>
                  <a:schemeClr val="tx1"/>
                </a:solidFill>
                <a:latin typeface="Times New Roman" panose="02020603050405020304" pitchFamily="18" charset="0"/>
                <a:cs typeface="Arial" panose="020B0604020202020204" pitchFamily="34" charset="0"/>
              </a:defRPr>
            </a:lvl1pPr>
            <a:lvl2pPr marL="740325" indent="-283765" defTabSz="951167">
              <a:defRPr sz="1400">
                <a:solidFill>
                  <a:schemeClr val="tx1"/>
                </a:solidFill>
                <a:latin typeface="Times New Roman" panose="02020603050405020304" pitchFamily="18" charset="0"/>
                <a:cs typeface="Arial" panose="020B0604020202020204" pitchFamily="34" charset="0"/>
              </a:defRPr>
            </a:lvl2pPr>
            <a:lvl3pPr marL="1139816" indent="-226695" defTabSz="951167">
              <a:defRPr sz="1400">
                <a:solidFill>
                  <a:schemeClr val="tx1"/>
                </a:solidFill>
                <a:latin typeface="Times New Roman" panose="02020603050405020304" pitchFamily="18" charset="0"/>
                <a:cs typeface="Arial" panose="020B0604020202020204" pitchFamily="34" charset="0"/>
              </a:defRPr>
            </a:lvl3pPr>
            <a:lvl4pPr marL="1596376" indent="-226695" defTabSz="951167">
              <a:defRPr sz="1400">
                <a:solidFill>
                  <a:schemeClr val="tx1"/>
                </a:solidFill>
                <a:latin typeface="Times New Roman" panose="02020603050405020304" pitchFamily="18" charset="0"/>
                <a:cs typeface="Arial" panose="020B0604020202020204" pitchFamily="34" charset="0"/>
              </a:defRPr>
            </a:lvl4pPr>
            <a:lvl5pPr marL="2052936" indent="-226695" defTabSz="951167">
              <a:defRPr sz="1400">
                <a:solidFill>
                  <a:schemeClr val="tx1"/>
                </a:solidFill>
                <a:latin typeface="Times New Roman" panose="02020603050405020304" pitchFamily="18" charset="0"/>
                <a:cs typeface="Arial" panose="020B0604020202020204" pitchFamily="34" charset="0"/>
              </a:defRPr>
            </a:lvl5pPr>
            <a:lvl6pPr marL="2509496" indent="-226695" defTabSz="951167"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6pPr>
            <a:lvl7pPr marL="2966056" indent="-226695" defTabSz="951167"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7pPr>
            <a:lvl8pPr marL="3422616" indent="-226695" defTabSz="951167"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8pPr>
            <a:lvl9pPr marL="3879177" indent="-226695" defTabSz="951167" eaLnBrk="0" fontAlgn="base" hangingPunct="0">
              <a:spcBef>
                <a:spcPct val="0"/>
              </a:spcBef>
              <a:spcAft>
                <a:spcPct val="0"/>
              </a:spcAft>
              <a:defRPr sz="1400">
                <a:solidFill>
                  <a:schemeClr val="tx1"/>
                </a:solidFill>
                <a:latin typeface="Times New Roman" panose="02020603050405020304" pitchFamily="18" charset="0"/>
                <a:cs typeface="Arial" panose="020B0604020202020204" pitchFamily="34" charset="0"/>
              </a:defRPr>
            </a:lvl9pPr>
          </a:lstStyle>
          <a:p>
            <a:fld id="{5DFF4E27-3D8C-42F2-A637-49D960387338}" type="slidenum">
              <a:rPr lang="es-ES" altLang="en-US" sz="1200">
                <a:latin typeface="Arial" panose="020B0604020202020204" pitchFamily="34" charset="0"/>
              </a:rPr>
              <a:pPr/>
              <a:t>2</a:t>
            </a:fld>
            <a:endParaRPr lang="es-ES" altLang="en-US" sz="1200">
              <a:latin typeface="Arial" panose="020B0604020202020204" pitchFamily="34" charset="0"/>
            </a:endParaRPr>
          </a:p>
        </p:txBody>
      </p:sp>
    </p:spTree>
    <p:extLst>
      <p:ext uri="{BB962C8B-B14F-4D97-AF65-F5344CB8AC3E}">
        <p14:creationId xmlns:p14="http://schemas.microsoft.com/office/powerpoint/2010/main" val="37527765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C3D8D43E-240C-4A16-B700-1AC39256DFB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700">
                <a:solidFill>
                  <a:schemeClr val="tx1"/>
                </a:solidFill>
                <a:latin typeface="Arial" panose="020B0604020202020204" pitchFamily="34" charset="0"/>
              </a:defRPr>
            </a:lvl1pPr>
            <a:lvl2pPr marL="716296" indent="-275499" eaLnBrk="0" hangingPunct="0">
              <a:defRPr sz="2700">
                <a:solidFill>
                  <a:schemeClr val="tx1"/>
                </a:solidFill>
                <a:latin typeface="Arial" panose="020B0604020202020204" pitchFamily="34" charset="0"/>
              </a:defRPr>
            </a:lvl2pPr>
            <a:lvl3pPr marL="1101994" indent="-220399" eaLnBrk="0" hangingPunct="0">
              <a:defRPr sz="2700">
                <a:solidFill>
                  <a:schemeClr val="tx1"/>
                </a:solidFill>
                <a:latin typeface="Arial" panose="020B0604020202020204" pitchFamily="34" charset="0"/>
              </a:defRPr>
            </a:lvl3pPr>
            <a:lvl4pPr marL="1542792" indent="-220399" eaLnBrk="0" hangingPunct="0">
              <a:defRPr sz="2700">
                <a:solidFill>
                  <a:schemeClr val="tx1"/>
                </a:solidFill>
                <a:latin typeface="Arial" panose="020B0604020202020204" pitchFamily="34" charset="0"/>
              </a:defRPr>
            </a:lvl4pPr>
            <a:lvl5pPr marL="1983591" indent="-220399" eaLnBrk="0" hangingPunct="0">
              <a:defRPr sz="2700">
                <a:solidFill>
                  <a:schemeClr val="tx1"/>
                </a:solidFill>
                <a:latin typeface="Arial" panose="020B0604020202020204" pitchFamily="34" charset="0"/>
              </a:defRPr>
            </a:lvl5pPr>
            <a:lvl6pPr marL="2424388" indent="-220399" eaLnBrk="0" fontAlgn="base" hangingPunct="0">
              <a:spcBef>
                <a:spcPct val="20000"/>
              </a:spcBef>
              <a:spcAft>
                <a:spcPct val="0"/>
              </a:spcAft>
              <a:buClr>
                <a:srgbClr val="CC3300"/>
              </a:buClr>
              <a:buSzPct val="150000"/>
              <a:buChar char="▪"/>
              <a:defRPr sz="2700">
                <a:solidFill>
                  <a:schemeClr val="tx1"/>
                </a:solidFill>
                <a:latin typeface="Arial" panose="020B0604020202020204" pitchFamily="34" charset="0"/>
              </a:defRPr>
            </a:lvl6pPr>
            <a:lvl7pPr marL="2865186" indent="-220399" eaLnBrk="0" fontAlgn="base" hangingPunct="0">
              <a:spcBef>
                <a:spcPct val="20000"/>
              </a:spcBef>
              <a:spcAft>
                <a:spcPct val="0"/>
              </a:spcAft>
              <a:buClr>
                <a:srgbClr val="CC3300"/>
              </a:buClr>
              <a:buSzPct val="150000"/>
              <a:buChar char="▪"/>
              <a:defRPr sz="2700">
                <a:solidFill>
                  <a:schemeClr val="tx1"/>
                </a:solidFill>
                <a:latin typeface="Arial" panose="020B0604020202020204" pitchFamily="34" charset="0"/>
              </a:defRPr>
            </a:lvl7pPr>
            <a:lvl8pPr marL="3305983" indent="-220399" eaLnBrk="0" fontAlgn="base" hangingPunct="0">
              <a:spcBef>
                <a:spcPct val="20000"/>
              </a:spcBef>
              <a:spcAft>
                <a:spcPct val="0"/>
              </a:spcAft>
              <a:buClr>
                <a:srgbClr val="CC3300"/>
              </a:buClr>
              <a:buSzPct val="150000"/>
              <a:buChar char="▪"/>
              <a:defRPr sz="2700">
                <a:solidFill>
                  <a:schemeClr val="tx1"/>
                </a:solidFill>
                <a:latin typeface="Arial" panose="020B0604020202020204" pitchFamily="34" charset="0"/>
              </a:defRPr>
            </a:lvl8pPr>
            <a:lvl9pPr marL="3746781" indent="-220399" eaLnBrk="0" fontAlgn="base" hangingPunct="0">
              <a:spcBef>
                <a:spcPct val="20000"/>
              </a:spcBef>
              <a:spcAft>
                <a:spcPct val="0"/>
              </a:spcAft>
              <a:buClr>
                <a:srgbClr val="CC3300"/>
              </a:buClr>
              <a:buSzPct val="150000"/>
              <a:buChar char="▪"/>
              <a:defRPr sz="2700">
                <a:solidFill>
                  <a:schemeClr val="tx1"/>
                </a:solidFill>
                <a:latin typeface="Arial" panose="020B0604020202020204" pitchFamily="34" charset="0"/>
              </a:defRPr>
            </a:lvl9pPr>
          </a:lstStyle>
          <a:p>
            <a:pPr eaLnBrk="1" hangingPunct="1"/>
            <a:fld id="{781D8FC6-D17A-4F56-90F8-AC7CD5433530}" type="slidenum">
              <a:rPr lang="es-ES" altLang="en-US" sz="1200"/>
              <a:pPr eaLnBrk="1" hangingPunct="1"/>
              <a:t>42</a:t>
            </a:fld>
            <a:endParaRPr lang="es-ES" altLang="en-US" sz="1200"/>
          </a:p>
        </p:txBody>
      </p:sp>
      <p:sp>
        <p:nvSpPr>
          <p:cNvPr id="47107" name="Rectangle 2">
            <a:extLst>
              <a:ext uri="{FF2B5EF4-FFF2-40B4-BE49-F238E27FC236}">
                <a16:creationId xmlns:a16="http://schemas.microsoft.com/office/drawing/2014/main" id="{4AEF7EC5-59DF-44B5-9D72-454CAB366EF5}"/>
              </a:ext>
            </a:extLst>
          </p:cNvPr>
          <p:cNvSpPr>
            <a:spLocks noGrp="1" noRot="1" noChangeAspect="1" noChangeArrowheads="1" noTextEdit="1"/>
          </p:cNvSpPr>
          <p:nvPr>
            <p:ph type="sldImg"/>
          </p:nvPr>
        </p:nvSpPr>
        <p:spPr>
          <a:ln/>
        </p:spPr>
      </p:sp>
      <p:sp>
        <p:nvSpPr>
          <p:cNvPr id="47108" name="Rectangle 3">
            <a:extLst>
              <a:ext uri="{FF2B5EF4-FFF2-40B4-BE49-F238E27FC236}">
                <a16:creationId xmlns:a16="http://schemas.microsoft.com/office/drawing/2014/main" id="{9CF438C8-3343-4B90-9236-D03E20DCADE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extLst>
      <p:ext uri="{BB962C8B-B14F-4D97-AF65-F5344CB8AC3E}">
        <p14:creationId xmlns:p14="http://schemas.microsoft.com/office/powerpoint/2010/main" val="5398837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C3D8D43E-240C-4A16-B700-1AC39256DFB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700">
                <a:solidFill>
                  <a:schemeClr val="tx1"/>
                </a:solidFill>
                <a:latin typeface="Arial" panose="020B0604020202020204" pitchFamily="34" charset="0"/>
              </a:defRPr>
            </a:lvl1pPr>
            <a:lvl2pPr marL="716296" indent="-275499" eaLnBrk="0" hangingPunct="0">
              <a:defRPr sz="2700">
                <a:solidFill>
                  <a:schemeClr val="tx1"/>
                </a:solidFill>
                <a:latin typeface="Arial" panose="020B0604020202020204" pitchFamily="34" charset="0"/>
              </a:defRPr>
            </a:lvl2pPr>
            <a:lvl3pPr marL="1101994" indent="-220399" eaLnBrk="0" hangingPunct="0">
              <a:defRPr sz="2700">
                <a:solidFill>
                  <a:schemeClr val="tx1"/>
                </a:solidFill>
                <a:latin typeface="Arial" panose="020B0604020202020204" pitchFamily="34" charset="0"/>
              </a:defRPr>
            </a:lvl3pPr>
            <a:lvl4pPr marL="1542792" indent="-220399" eaLnBrk="0" hangingPunct="0">
              <a:defRPr sz="2700">
                <a:solidFill>
                  <a:schemeClr val="tx1"/>
                </a:solidFill>
                <a:latin typeface="Arial" panose="020B0604020202020204" pitchFamily="34" charset="0"/>
              </a:defRPr>
            </a:lvl4pPr>
            <a:lvl5pPr marL="1983591" indent="-220399" eaLnBrk="0" hangingPunct="0">
              <a:defRPr sz="2700">
                <a:solidFill>
                  <a:schemeClr val="tx1"/>
                </a:solidFill>
                <a:latin typeface="Arial" panose="020B0604020202020204" pitchFamily="34" charset="0"/>
              </a:defRPr>
            </a:lvl5pPr>
            <a:lvl6pPr marL="2424388" indent="-220399" eaLnBrk="0" fontAlgn="base" hangingPunct="0">
              <a:spcBef>
                <a:spcPct val="20000"/>
              </a:spcBef>
              <a:spcAft>
                <a:spcPct val="0"/>
              </a:spcAft>
              <a:buClr>
                <a:srgbClr val="CC3300"/>
              </a:buClr>
              <a:buSzPct val="150000"/>
              <a:buChar char="▪"/>
              <a:defRPr sz="2700">
                <a:solidFill>
                  <a:schemeClr val="tx1"/>
                </a:solidFill>
                <a:latin typeface="Arial" panose="020B0604020202020204" pitchFamily="34" charset="0"/>
              </a:defRPr>
            </a:lvl6pPr>
            <a:lvl7pPr marL="2865186" indent="-220399" eaLnBrk="0" fontAlgn="base" hangingPunct="0">
              <a:spcBef>
                <a:spcPct val="20000"/>
              </a:spcBef>
              <a:spcAft>
                <a:spcPct val="0"/>
              </a:spcAft>
              <a:buClr>
                <a:srgbClr val="CC3300"/>
              </a:buClr>
              <a:buSzPct val="150000"/>
              <a:buChar char="▪"/>
              <a:defRPr sz="2700">
                <a:solidFill>
                  <a:schemeClr val="tx1"/>
                </a:solidFill>
                <a:latin typeface="Arial" panose="020B0604020202020204" pitchFamily="34" charset="0"/>
              </a:defRPr>
            </a:lvl7pPr>
            <a:lvl8pPr marL="3305983" indent="-220399" eaLnBrk="0" fontAlgn="base" hangingPunct="0">
              <a:spcBef>
                <a:spcPct val="20000"/>
              </a:spcBef>
              <a:spcAft>
                <a:spcPct val="0"/>
              </a:spcAft>
              <a:buClr>
                <a:srgbClr val="CC3300"/>
              </a:buClr>
              <a:buSzPct val="150000"/>
              <a:buChar char="▪"/>
              <a:defRPr sz="2700">
                <a:solidFill>
                  <a:schemeClr val="tx1"/>
                </a:solidFill>
                <a:latin typeface="Arial" panose="020B0604020202020204" pitchFamily="34" charset="0"/>
              </a:defRPr>
            </a:lvl8pPr>
            <a:lvl9pPr marL="3746781" indent="-220399" eaLnBrk="0" fontAlgn="base" hangingPunct="0">
              <a:spcBef>
                <a:spcPct val="20000"/>
              </a:spcBef>
              <a:spcAft>
                <a:spcPct val="0"/>
              </a:spcAft>
              <a:buClr>
                <a:srgbClr val="CC3300"/>
              </a:buClr>
              <a:buSzPct val="150000"/>
              <a:buChar char="▪"/>
              <a:defRPr sz="2700">
                <a:solidFill>
                  <a:schemeClr val="tx1"/>
                </a:solidFill>
                <a:latin typeface="Arial" panose="020B0604020202020204" pitchFamily="34" charset="0"/>
              </a:defRPr>
            </a:lvl9pPr>
          </a:lstStyle>
          <a:p>
            <a:pPr eaLnBrk="1" hangingPunct="1"/>
            <a:fld id="{781D8FC6-D17A-4F56-90F8-AC7CD5433530}" type="slidenum">
              <a:rPr lang="es-ES" altLang="en-US" sz="1200"/>
              <a:pPr eaLnBrk="1" hangingPunct="1"/>
              <a:t>43</a:t>
            </a:fld>
            <a:endParaRPr lang="es-ES" altLang="en-US" sz="1200"/>
          </a:p>
        </p:txBody>
      </p:sp>
      <p:sp>
        <p:nvSpPr>
          <p:cNvPr id="47107" name="Rectangle 2">
            <a:extLst>
              <a:ext uri="{FF2B5EF4-FFF2-40B4-BE49-F238E27FC236}">
                <a16:creationId xmlns:a16="http://schemas.microsoft.com/office/drawing/2014/main" id="{4AEF7EC5-59DF-44B5-9D72-454CAB366EF5}"/>
              </a:ext>
            </a:extLst>
          </p:cNvPr>
          <p:cNvSpPr>
            <a:spLocks noGrp="1" noRot="1" noChangeAspect="1" noChangeArrowheads="1" noTextEdit="1"/>
          </p:cNvSpPr>
          <p:nvPr>
            <p:ph type="sldImg"/>
          </p:nvPr>
        </p:nvSpPr>
        <p:spPr>
          <a:ln/>
        </p:spPr>
      </p:sp>
      <p:sp>
        <p:nvSpPr>
          <p:cNvPr id="47108" name="Rectangle 3">
            <a:extLst>
              <a:ext uri="{FF2B5EF4-FFF2-40B4-BE49-F238E27FC236}">
                <a16:creationId xmlns:a16="http://schemas.microsoft.com/office/drawing/2014/main" id="{9CF438C8-3343-4B90-9236-D03E20DCADE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txBox="1">
            <a:spLocks noGrp="1" noChangeArrowheads="1"/>
          </p:cNvSpPr>
          <p:nvPr/>
        </p:nvSpPr>
        <p:spPr bwMode="auto">
          <a:xfrm>
            <a:off x="3847678" y="9475629"/>
            <a:ext cx="2942062" cy="498886"/>
          </a:xfrm>
          <a:prstGeom prst="rect">
            <a:avLst/>
          </a:prstGeom>
          <a:noFill/>
          <a:ln w="9525">
            <a:noFill/>
            <a:miter lim="800000"/>
            <a:headEnd/>
            <a:tailEnd/>
          </a:ln>
        </p:spPr>
        <p:txBody>
          <a:bodyPr lIns="91668" tIns="45835" rIns="91668" bIns="45835" anchor="b"/>
          <a:lstStyle/>
          <a:p>
            <a:pPr algn="r">
              <a:spcBef>
                <a:spcPct val="0"/>
              </a:spcBef>
              <a:buClrTx/>
              <a:buSzTx/>
              <a:buFontTx/>
              <a:buNone/>
            </a:pPr>
            <a:fld id="{FCFF8A6D-4A45-4B30-A05E-E8F5AAC405F6}" type="slidenum">
              <a:rPr lang="es-ES" sz="1200"/>
              <a:pPr algn="r">
                <a:spcBef>
                  <a:spcPct val="0"/>
                </a:spcBef>
                <a:buClrTx/>
                <a:buSzTx/>
                <a:buFontTx/>
                <a:buNone/>
              </a:pPr>
              <a:t>44</a:t>
            </a:fld>
            <a:endParaRPr lang="es-ES" sz="1200" dirty="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6152819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txBox="1">
            <a:spLocks noGrp="1" noChangeArrowheads="1"/>
          </p:cNvSpPr>
          <p:nvPr/>
        </p:nvSpPr>
        <p:spPr bwMode="auto">
          <a:xfrm>
            <a:off x="3847678" y="9475629"/>
            <a:ext cx="2942062" cy="498886"/>
          </a:xfrm>
          <a:prstGeom prst="rect">
            <a:avLst/>
          </a:prstGeom>
          <a:noFill/>
          <a:ln w="9525">
            <a:noFill/>
            <a:miter lim="800000"/>
            <a:headEnd/>
            <a:tailEnd/>
          </a:ln>
        </p:spPr>
        <p:txBody>
          <a:bodyPr lIns="91668" tIns="45835" rIns="91668" bIns="45835" anchor="b"/>
          <a:lstStyle/>
          <a:p>
            <a:pPr algn="r">
              <a:spcBef>
                <a:spcPct val="0"/>
              </a:spcBef>
              <a:buClrTx/>
              <a:buSzTx/>
              <a:buFontTx/>
              <a:buNone/>
            </a:pPr>
            <a:fld id="{FCFF8A6D-4A45-4B30-A05E-E8F5AAC405F6}" type="slidenum">
              <a:rPr lang="es-ES" sz="1200"/>
              <a:pPr algn="r">
                <a:spcBef>
                  <a:spcPct val="0"/>
                </a:spcBef>
                <a:buClrTx/>
                <a:buSzTx/>
                <a:buFontTx/>
                <a:buNone/>
              </a:pPr>
              <a:t>45</a:t>
            </a:fld>
            <a:endParaRPr lang="es-ES" sz="1200" dirty="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7480201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txBox="1">
            <a:spLocks noGrp="1" noChangeArrowheads="1"/>
          </p:cNvSpPr>
          <p:nvPr/>
        </p:nvSpPr>
        <p:spPr bwMode="auto">
          <a:xfrm>
            <a:off x="3847678" y="9475629"/>
            <a:ext cx="2942062" cy="498886"/>
          </a:xfrm>
          <a:prstGeom prst="rect">
            <a:avLst/>
          </a:prstGeom>
          <a:noFill/>
          <a:ln w="9525">
            <a:noFill/>
            <a:miter lim="800000"/>
            <a:headEnd/>
            <a:tailEnd/>
          </a:ln>
        </p:spPr>
        <p:txBody>
          <a:bodyPr lIns="91668" tIns="45835" rIns="91668" bIns="45835" anchor="b"/>
          <a:lstStyle/>
          <a:p>
            <a:pPr algn="r">
              <a:spcBef>
                <a:spcPct val="0"/>
              </a:spcBef>
              <a:buClrTx/>
              <a:buSzTx/>
              <a:buFontTx/>
              <a:buNone/>
            </a:pPr>
            <a:fld id="{C52F173E-EF54-421B-B3E5-DE9A460B42C4}" type="slidenum">
              <a:rPr lang="es-ES" sz="1200"/>
              <a:pPr algn="r">
                <a:spcBef>
                  <a:spcPct val="0"/>
                </a:spcBef>
                <a:buClrTx/>
                <a:buSzTx/>
                <a:buFontTx/>
                <a:buNone/>
              </a:pPr>
              <a:t>46</a:t>
            </a:fld>
            <a:endParaRPr lang="es-ES" sz="1200" dirty="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7527387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2C7B6425-A7DC-4A0C-8D77-3E63FCFE80CD}" type="slidenum">
              <a:rPr lang="es-ES" smtClean="0"/>
              <a:pPr/>
              <a:t>52</a:t>
            </a:fld>
            <a:endParaRPr lang="es-E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xfrm>
            <a:off x="912813" y="742950"/>
            <a:ext cx="4965700" cy="3724275"/>
          </a:xfrm>
          <a:ln/>
        </p:spPr>
      </p:sp>
      <p:sp>
        <p:nvSpPr>
          <p:cNvPr id="54275" name="Rectangle 3"/>
          <p:cNvSpPr>
            <a:spLocks noGrp="1" noChangeArrowheads="1"/>
          </p:cNvSpPr>
          <p:nvPr>
            <p:ph type="body" idx="1"/>
          </p:nvPr>
        </p:nvSpPr>
        <p:spPr>
          <a:xfrm>
            <a:off x="678817" y="4712852"/>
            <a:ext cx="5433694" cy="4465562"/>
          </a:xfrm>
          <a:noFill/>
          <a:ln/>
        </p:spPr>
        <p:txBody>
          <a:bodyPr/>
          <a:lstStyle/>
          <a:p>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a:defRPr/>
            </a:pPr>
            <a:fld id="{3EE34865-FD42-49C7-8313-D43ACAB8743B}" type="slidenum">
              <a:rPr lang="es-ES" smtClean="0"/>
              <a:pPr>
                <a:defRPr/>
              </a:pPr>
              <a:t>57</a:t>
            </a:fld>
            <a:endParaRPr lang="es-ES"/>
          </a:p>
        </p:txBody>
      </p:sp>
    </p:spTree>
    <p:extLst>
      <p:ext uri="{BB962C8B-B14F-4D97-AF65-F5344CB8AC3E}">
        <p14:creationId xmlns:p14="http://schemas.microsoft.com/office/powerpoint/2010/main" val="8217477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txBox="1">
            <a:spLocks noGrp="1" noChangeArrowheads="1"/>
          </p:cNvSpPr>
          <p:nvPr/>
        </p:nvSpPr>
        <p:spPr bwMode="auto">
          <a:xfrm>
            <a:off x="3847678" y="9424107"/>
            <a:ext cx="2942062" cy="496173"/>
          </a:xfrm>
          <a:prstGeom prst="rect">
            <a:avLst/>
          </a:prstGeom>
          <a:noFill/>
          <a:ln w="9525">
            <a:noFill/>
            <a:miter lim="800000"/>
            <a:headEnd/>
            <a:tailEnd/>
          </a:ln>
        </p:spPr>
        <p:txBody>
          <a:bodyPr lIns="91668" tIns="45835" rIns="91668" bIns="45835" anchor="b"/>
          <a:lstStyle/>
          <a:p>
            <a:pPr algn="r">
              <a:spcBef>
                <a:spcPct val="0"/>
              </a:spcBef>
              <a:buClrTx/>
              <a:buSzTx/>
              <a:buFontTx/>
              <a:buNone/>
            </a:pPr>
            <a:fld id="{2B395BAC-2295-4679-AF7C-947939D2A2B0}" type="slidenum">
              <a:rPr lang="es-ES" sz="1200"/>
              <a:pPr algn="r">
                <a:spcBef>
                  <a:spcPct val="0"/>
                </a:spcBef>
                <a:buClrTx/>
                <a:buSzTx/>
                <a:buFontTx/>
                <a:buNone/>
              </a:pPr>
              <a:t>68</a:t>
            </a:fld>
            <a:endParaRPr lang="es-ES" sz="1200" dirty="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a:extLst>
              <a:ext uri="{FF2B5EF4-FFF2-40B4-BE49-F238E27FC236}">
                <a16:creationId xmlns:a16="http://schemas.microsoft.com/office/drawing/2014/main" id="{0F3F1990-252D-4413-946A-750239A0029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097">
              <a:spcBef>
                <a:spcPct val="30000"/>
              </a:spcBef>
              <a:defRPr sz="1200">
                <a:solidFill>
                  <a:schemeClr val="tx1"/>
                </a:solidFill>
                <a:latin typeface="Arial" panose="020B0604020202020204" pitchFamily="34" charset="0"/>
              </a:defRPr>
            </a:lvl1pPr>
            <a:lvl2pPr marL="728031" indent="-279895" defTabSz="887097">
              <a:spcBef>
                <a:spcPct val="30000"/>
              </a:spcBef>
              <a:defRPr sz="1200">
                <a:solidFill>
                  <a:schemeClr val="tx1"/>
                </a:solidFill>
                <a:latin typeface="Arial" panose="020B0604020202020204" pitchFamily="34" charset="0"/>
              </a:defRPr>
            </a:lvl2pPr>
            <a:lvl3pPr marL="1121107" indent="-223304" defTabSz="887097">
              <a:spcBef>
                <a:spcPct val="30000"/>
              </a:spcBef>
              <a:defRPr sz="1200">
                <a:solidFill>
                  <a:schemeClr val="tx1"/>
                </a:solidFill>
                <a:latin typeface="Arial" panose="020B0604020202020204" pitchFamily="34" charset="0"/>
              </a:defRPr>
            </a:lvl3pPr>
            <a:lvl4pPr marL="1569243" indent="-223304" defTabSz="887097">
              <a:spcBef>
                <a:spcPct val="30000"/>
              </a:spcBef>
              <a:defRPr sz="1200">
                <a:solidFill>
                  <a:schemeClr val="tx1"/>
                </a:solidFill>
                <a:latin typeface="Arial" panose="020B0604020202020204" pitchFamily="34" charset="0"/>
              </a:defRPr>
            </a:lvl4pPr>
            <a:lvl5pPr marL="2017380" indent="-223304" defTabSz="887097">
              <a:spcBef>
                <a:spcPct val="30000"/>
              </a:spcBef>
              <a:defRPr sz="1200">
                <a:solidFill>
                  <a:schemeClr val="tx1"/>
                </a:solidFill>
                <a:latin typeface="Arial" panose="020B0604020202020204" pitchFamily="34" charset="0"/>
              </a:defRPr>
            </a:lvl5pPr>
            <a:lvl6pPr marL="2457869" indent="-223304" defTabSz="887097" eaLnBrk="0" fontAlgn="base" hangingPunct="0">
              <a:spcBef>
                <a:spcPct val="30000"/>
              </a:spcBef>
              <a:spcAft>
                <a:spcPct val="0"/>
              </a:spcAft>
              <a:defRPr sz="1200">
                <a:solidFill>
                  <a:schemeClr val="tx1"/>
                </a:solidFill>
                <a:latin typeface="Arial" panose="020B0604020202020204" pitchFamily="34" charset="0"/>
              </a:defRPr>
            </a:lvl6pPr>
            <a:lvl7pPr marL="2898358" indent="-223304" defTabSz="887097" eaLnBrk="0" fontAlgn="base" hangingPunct="0">
              <a:spcBef>
                <a:spcPct val="30000"/>
              </a:spcBef>
              <a:spcAft>
                <a:spcPct val="0"/>
              </a:spcAft>
              <a:defRPr sz="1200">
                <a:solidFill>
                  <a:schemeClr val="tx1"/>
                </a:solidFill>
                <a:latin typeface="Arial" panose="020B0604020202020204" pitchFamily="34" charset="0"/>
              </a:defRPr>
            </a:lvl7pPr>
            <a:lvl8pPr marL="3338848" indent="-223304" defTabSz="887097" eaLnBrk="0" fontAlgn="base" hangingPunct="0">
              <a:spcBef>
                <a:spcPct val="30000"/>
              </a:spcBef>
              <a:spcAft>
                <a:spcPct val="0"/>
              </a:spcAft>
              <a:defRPr sz="1200">
                <a:solidFill>
                  <a:schemeClr val="tx1"/>
                </a:solidFill>
                <a:latin typeface="Arial" panose="020B0604020202020204" pitchFamily="34" charset="0"/>
              </a:defRPr>
            </a:lvl8pPr>
            <a:lvl9pPr marL="3779338" indent="-223304" defTabSz="887097"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6EA754C-3907-47EF-9868-FE140083F71C}" type="slidenum">
              <a:rPr lang="es-ES" altLang="en-US" smtClean="0"/>
              <a:pPr>
                <a:spcBef>
                  <a:spcPct val="0"/>
                </a:spcBef>
              </a:pPr>
              <a:t>3</a:t>
            </a:fld>
            <a:endParaRPr lang="es-ES" altLang="en-US"/>
          </a:p>
        </p:txBody>
      </p:sp>
      <p:sp>
        <p:nvSpPr>
          <p:cNvPr id="83971" name="Rectangle 2">
            <a:extLst>
              <a:ext uri="{FF2B5EF4-FFF2-40B4-BE49-F238E27FC236}">
                <a16:creationId xmlns:a16="http://schemas.microsoft.com/office/drawing/2014/main" id="{3CCCD676-2E50-4DC4-92B0-B2BFA6479897}"/>
              </a:ext>
            </a:extLst>
          </p:cNvPr>
          <p:cNvSpPr>
            <a:spLocks noGrp="1" noRot="1" noChangeAspect="1" noChangeArrowheads="1" noTextEdit="1"/>
          </p:cNvSpPr>
          <p:nvPr>
            <p:ph type="sldImg"/>
          </p:nvPr>
        </p:nvSpPr>
        <p:spPr>
          <a:xfrm>
            <a:off x="844550" y="720725"/>
            <a:ext cx="4811713" cy="3609975"/>
          </a:xfrm>
          <a:ln/>
        </p:spPr>
      </p:sp>
      <p:sp>
        <p:nvSpPr>
          <p:cNvPr id="83972" name="Rectangle 3">
            <a:extLst>
              <a:ext uri="{FF2B5EF4-FFF2-40B4-BE49-F238E27FC236}">
                <a16:creationId xmlns:a16="http://schemas.microsoft.com/office/drawing/2014/main" id="{7D7748C1-C6B0-4840-8AC7-DF27940A683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D3A59002-E2F5-4CF7-9D95-BD890302CEF4}" type="slidenum">
              <a:rPr lang="es-ES" smtClean="0"/>
              <a:pPr/>
              <a:t>4</a:t>
            </a:fld>
            <a:endParaRPr lang="es-E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a:defRPr/>
            </a:pPr>
            <a:fld id="{3EE34865-FD42-49C7-8313-D43ACAB8743B}" type="slidenum">
              <a:rPr lang="es-ES" smtClean="0"/>
              <a:pPr>
                <a:defRPr/>
              </a:pPr>
              <a:t>5</a:t>
            </a:fld>
            <a:endParaRPr lang="es-ES"/>
          </a:p>
        </p:txBody>
      </p:sp>
    </p:spTree>
    <p:extLst>
      <p:ext uri="{BB962C8B-B14F-4D97-AF65-F5344CB8AC3E}">
        <p14:creationId xmlns:p14="http://schemas.microsoft.com/office/powerpoint/2010/main" val="34958086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ctr"/>
            <a:endParaRPr lang="en-US" dirty="0"/>
          </a:p>
        </p:txBody>
      </p:sp>
      <p:sp>
        <p:nvSpPr>
          <p:cNvPr id="4" name="Marcador de número de diapositiva 3"/>
          <p:cNvSpPr>
            <a:spLocks noGrp="1"/>
          </p:cNvSpPr>
          <p:nvPr>
            <p:ph type="sldNum" sz="quarter" idx="5"/>
          </p:nvPr>
        </p:nvSpPr>
        <p:spPr/>
        <p:txBody>
          <a:bodyPr/>
          <a:lstStyle/>
          <a:p>
            <a:fld id="{69A7C28E-2A2E-4D01-84F1-DDB398AF369E}" type="slidenum">
              <a:rPr lang="es-ES" altLang="en-US" smtClean="0"/>
              <a:pPr/>
              <a:t>7</a:t>
            </a:fld>
            <a:endParaRPr lang="es-ES" altLang="en-US" dirty="0"/>
          </a:p>
        </p:txBody>
      </p:sp>
    </p:spTree>
    <p:extLst>
      <p:ext uri="{BB962C8B-B14F-4D97-AF65-F5344CB8AC3E}">
        <p14:creationId xmlns:p14="http://schemas.microsoft.com/office/powerpoint/2010/main" val="30125176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txBox="1">
            <a:spLocks noGrp="1" noChangeArrowheads="1"/>
          </p:cNvSpPr>
          <p:nvPr/>
        </p:nvSpPr>
        <p:spPr bwMode="auto">
          <a:xfrm>
            <a:off x="3847678" y="9475629"/>
            <a:ext cx="2942062" cy="498886"/>
          </a:xfrm>
          <a:prstGeom prst="rect">
            <a:avLst/>
          </a:prstGeom>
          <a:noFill/>
          <a:ln w="9525">
            <a:noFill/>
            <a:miter lim="800000"/>
            <a:headEnd/>
            <a:tailEnd/>
          </a:ln>
        </p:spPr>
        <p:txBody>
          <a:bodyPr lIns="91668" tIns="45835" rIns="91668" bIns="45835" anchor="b"/>
          <a:lstStyle/>
          <a:p>
            <a:pPr algn="r">
              <a:spcBef>
                <a:spcPct val="0"/>
              </a:spcBef>
              <a:buClrTx/>
              <a:buSzTx/>
              <a:buFontTx/>
              <a:buNone/>
            </a:pPr>
            <a:fld id="{1C29BD49-A7B7-4AFB-A2F2-920C199D5EEF}" type="slidenum">
              <a:rPr lang="es-ES" sz="1200"/>
              <a:pPr algn="r">
                <a:spcBef>
                  <a:spcPct val="0"/>
                </a:spcBef>
                <a:buClrTx/>
                <a:buSzTx/>
                <a:buFontTx/>
                <a:buNone/>
              </a:pPr>
              <a:t>9</a:t>
            </a:fld>
            <a:endParaRPr lang="es-ES" sz="1200" dirty="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r>
              <a:rPr lang="en-US"/>
              <a:t>Compare private / public ordering in completion and enforcement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B5136CEE-F622-420D-A72D-C353F8E9EA31}" type="slidenum">
              <a:rPr lang="en-US" smtClean="0"/>
              <a:pPr/>
              <a:t>10</a:t>
            </a:fld>
            <a:endParaRPr lang="en-US"/>
          </a:p>
        </p:txBody>
      </p:sp>
      <p:sp>
        <p:nvSpPr>
          <p:cNvPr id="44035" name="Rectangle 7"/>
          <p:cNvSpPr txBox="1">
            <a:spLocks noGrp="1" noChangeArrowheads="1"/>
          </p:cNvSpPr>
          <p:nvPr/>
        </p:nvSpPr>
        <p:spPr bwMode="auto">
          <a:xfrm>
            <a:off x="3849265" y="9477233"/>
            <a:ext cx="2942061" cy="498887"/>
          </a:xfrm>
          <a:prstGeom prst="rect">
            <a:avLst/>
          </a:prstGeom>
          <a:noFill/>
          <a:ln w="9525">
            <a:noFill/>
            <a:miter lim="800000"/>
            <a:headEnd/>
            <a:tailEnd/>
          </a:ln>
        </p:spPr>
        <p:txBody>
          <a:bodyPr lIns="95711" tIns="47856" rIns="95711" bIns="47856" anchor="b"/>
          <a:lstStyle/>
          <a:p>
            <a:pPr algn="r" defTabSz="958061">
              <a:spcBef>
                <a:spcPct val="0"/>
              </a:spcBef>
              <a:buClrTx/>
              <a:buSzTx/>
            </a:pPr>
            <a:fld id="{EC754EA7-9BB3-4368-8AE6-043D60A62323}" type="slidenum">
              <a:rPr lang="en-US" sz="1400">
                <a:latin typeface="Times New Roman" pitchFamily="18" charset="0"/>
              </a:rPr>
              <a:pPr algn="r" defTabSz="958061">
                <a:spcBef>
                  <a:spcPct val="0"/>
                </a:spcBef>
                <a:buClrTx/>
                <a:buSzTx/>
              </a:pPr>
              <a:t>10</a:t>
            </a:fld>
            <a:endParaRPr lang="en-US" sz="1400" dirty="0">
              <a:latin typeface="Times New Roman" pitchFamily="18" charset="0"/>
            </a:endParaRPr>
          </a:p>
        </p:txBody>
      </p:sp>
      <p:sp>
        <p:nvSpPr>
          <p:cNvPr id="44036" name="Rectangle 2"/>
          <p:cNvSpPr>
            <a:spLocks noGrp="1" noRot="1" noChangeAspect="1" noChangeArrowheads="1" noTextEdit="1"/>
          </p:cNvSpPr>
          <p:nvPr>
            <p:ph type="sldImg"/>
          </p:nvPr>
        </p:nvSpPr>
        <p:spPr>
          <a:xfrm>
            <a:off x="909638" y="750888"/>
            <a:ext cx="4984750" cy="3738562"/>
          </a:xfrm>
          <a:ln/>
        </p:spPr>
      </p:sp>
      <p:sp>
        <p:nvSpPr>
          <p:cNvPr id="44037" name="Rectangle 3"/>
          <p:cNvSpPr>
            <a:spLocks noGrp="1" noChangeArrowheads="1"/>
          </p:cNvSpPr>
          <p:nvPr>
            <p:ph type="body" idx="1"/>
          </p:nvPr>
        </p:nvSpPr>
        <p:spPr>
          <a:xfrm>
            <a:off x="902444" y="4738617"/>
            <a:ext cx="4986438" cy="4486767"/>
          </a:xfrm>
          <a:noFill/>
          <a:ln/>
        </p:spPr>
        <p:txBody>
          <a:bodyPr lIns="95711" tIns="47856" rIns="95711" bIns="47856"/>
          <a:lstStyle/>
          <a:p>
            <a:pPr eaLnBrk="1" hangingPunct="1"/>
            <a:r>
              <a:rPr lang="en-US">
                <a:ea typeface="MS PGothic" pitchFamily="34" charset="-128"/>
                <a:sym typeface="Wingdings" pitchFamily="2" charset="2"/>
              </a:rPr>
              <a:t>Derecho Romano, economía de Akerlof, Coase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txBox="1">
            <a:spLocks noGrp="1" noChangeArrowheads="1"/>
          </p:cNvSpPr>
          <p:nvPr/>
        </p:nvSpPr>
        <p:spPr bwMode="auto">
          <a:xfrm>
            <a:off x="3847678" y="9475629"/>
            <a:ext cx="2942062" cy="498886"/>
          </a:xfrm>
          <a:prstGeom prst="rect">
            <a:avLst/>
          </a:prstGeom>
          <a:noFill/>
          <a:ln w="9525">
            <a:noFill/>
            <a:miter lim="800000"/>
            <a:headEnd/>
            <a:tailEnd/>
          </a:ln>
        </p:spPr>
        <p:txBody>
          <a:bodyPr lIns="91668" tIns="45835" rIns="91668" bIns="45835" anchor="b"/>
          <a:lstStyle/>
          <a:p>
            <a:pPr algn="r">
              <a:spcBef>
                <a:spcPct val="0"/>
              </a:spcBef>
              <a:buClrTx/>
              <a:buSzTx/>
              <a:buFontTx/>
              <a:buNone/>
            </a:pPr>
            <a:fld id="{1C29BD49-A7B7-4AFB-A2F2-920C199D5EEF}" type="slidenum">
              <a:rPr lang="es-ES" sz="1200"/>
              <a:pPr algn="r">
                <a:spcBef>
                  <a:spcPct val="0"/>
                </a:spcBef>
                <a:buClrTx/>
                <a:buSzTx/>
                <a:buFontTx/>
                <a:buNone/>
              </a:pPr>
              <a:t>11</a:t>
            </a:fld>
            <a:endParaRPr lang="es-ES" sz="1200" dirty="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r>
              <a:rPr lang="en-US"/>
              <a:t>Compare private / public ordering in completion and enforcement</a:t>
            </a:r>
          </a:p>
        </p:txBody>
      </p:sp>
    </p:spTree>
    <p:extLst>
      <p:ext uri="{BB962C8B-B14F-4D97-AF65-F5344CB8AC3E}">
        <p14:creationId xmlns:p14="http://schemas.microsoft.com/office/powerpoint/2010/main" val="1843203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ol">
    <p:spTree>
      <p:nvGrpSpPr>
        <p:cNvPr id="1" name=""/>
        <p:cNvGrpSpPr/>
        <p:nvPr/>
      </p:nvGrpSpPr>
      <p:grpSpPr>
        <a:xfrm>
          <a:off x="0" y="0"/>
          <a:ext cx="0" cy="0"/>
          <a:chOff x="0" y="0"/>
          <a:chExt cx="0" cy="0"/>
        </a:xfrm>
      </p:grpSpPr>
      <p:sp>
        <p:nvSpPr>
          <p:cNvPr id="2" name="Títol 1"/>
          <p:cNvSpPr>
            <a:spLocks noGrp="1"/>
          </p:cNvSpPr>
          <p:nvPr>
            <p:ph type="ctrTitle"/>
          </p:nvPr>
        </p:nvSpPr>
        <p:spPr>
          <a:xfrm>
            <a:off x="685800" y="2130425"/>
            <a:ext cx="7772400" cy="1470025"/>
          </a:xfrm>
        </p:spPr>
        <p:txBody>
          <a:bodyPr/>
          <a:lstStyle/>
          <a:p>
            <a:r>
              <a:rPr lang="ca-ES"/>
              <a:t>Feu clic aquí per editar l'estil</a:t>
            </a:r>
          </a:p>
        </p:txBody>
      </p:sp>
      <p:sp>
        <p:nvSpPr>
          <p:cNvPr id="3" name="Subtíto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a-ES"/>
              <a:t>Feu clic aquí per editar l'estil de subtítols del patró.</a:t>
            </a:r>
          </a:p>
        </p:txBody>
      </p:sp>
      <p:sp>
        <p:nvSpPr>
          <p:cNvPr id="4" name="Rectangle 4"/>
          <p:cNvSpPr>
            <a:spLocks noGrp="1" noChangeArrowheads="1"/>
          </p:cNvSpPr>
          <p:nvPr>
            <p:ph type="dt" sz="half" idx="10"/>
          </p:nvPr>
        </p:nvSpPr>
        <p:spPr>
          <a:ln/>
        </p:spPr>
        <p:txBody>
          <a:bodyPr/>
          <a:lstStyle>
            <a:lvl1pPr>
              <a:defRPr/>
            </a:lvl1pPr>
          </a:lstStyle>
          <a:p>
            <a:pPr>
              <a:defRPr/>
            </a:pPr>
            <a:fld id="{A01A06D4-2013-A14A-BAF0-16C37E21EAA2}" type="datetime1">
              <a:rPr lang="es-ES" smtClean="0"/>
              <a:t>27/2/24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baseline="0">
                <a:latin typeface="Arial" panose="020B0604020202020204" pitchFamily="34" charset="0"/>
              </a:defRPr>
            </a:lvl1pPr>
          </a:lstStyle>
          <a:p>
            <a:pPr>
              <a:defRPr/>
            </a:pPr>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ol i text vertical">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a:t>Feu clic aquí per editar l'estil</a:t>
            </a:r>
          </a:p>
        </p:txBody>
      </p:sp>
      <p:sp>
        <p:nvSpPr>
          <p:cNvPr id="3" name="Contenidor de text vertical 2"/>
          <p:cNvSpPr>
            <a:spLocks noGrp="1"/>
          </p:cNvSpPr>
          <p:nvPr>
            <p:ph type="body" orient="vert" idx="1"/>
          </p:nvPr>
        </p:nvSpPr>
        <p:spPr/>
        <p:txBody>
          <a:bodyPr vert="eaVert"/>
          <a:lstStyle/>
          <a:p>
            <a:pPr lvl="0"/>
            <a:r>
              <a:rPr lang="ca-ES"/>
              <a:t>Feu clic aquí per editar els estils de text</a:t>
            </a:r>
          </a:p>
          <a:p>
            <a:pPr lvl="1"/>
            <a:r>
              <a:rPr lang="ca-ES"/>
              <a:t>Segon nivell</a:t>
            </a:r>
          </a:p>
          <a:p>
            <a:pPr lvl="2"/>
            <a:r>
              <a:rPr lang="ca-ES"/>
              <a:t>Tercer nivell</a:t>
            </a:r>
          </a:p>
          <a:p>
            <a:pPr lvl="3"/>
            <a:r>
              <a:rPr lang="ca-ES"/>
              <a:t>Quart nivell</a:t>
            </a:r>
          </a:p>
          <a:p>
            <a:pPr lvl="4"/>
            <a:r>
              <a:rPr lang="ca-ES"/>
              <a:t>Cinquè nivell</a:t>
            </a:r>
          </a:p>
        </p:txBody>
      </p:sp>
      <p:sp>
        <p:nvSpPr>
          <p:cNvPr id="4" name="Rectangle 4"/>
          <p:cNvSpPr>
            <a:spLocks noGrp="1" noChangeArrowheads="1"/>
          </p:cNvSpPr>
          <p:nvPr>
            <p:ph type="dt" sz="half" idx="10"/>
          </p:nvPr>
        </p:nvSpPr>
        <p:spPr/>
        <p:txBody>
          <a:bodyPr/>
          <a:lstStyle>
            <a:lvl1pPr>
              <a:defRPr/>
            </a:lvl1pPr>
          </a:lstStyle>
          <a:p>
            <a:pPr>
              <a:defRPr/>
            </a:pPr>
            <a:fld id="{3FACDD00-4EDE-DA45-8A8F-6BBCE1649636}" type="datetime1">
              <a:rPr lang="es-ES" smtClean="0"/>
              <a:t>27/2/24</a:t>
            </a:fld>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55ECFBCB-968D-49AB-BD82-573AE37EB1CF}"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ol vertical i text">
    <p:spTree>
      <p:nvGrpSpPr>
        <p:cNvPr id="1" name=""/>
        <p:cNvGrpSpPr/>
        <p:nvPr/>
      </p:nvGrpSpPr>
      <p:grpSpPr>
        <a:xfrm>
          <a:off x="0" y="0"/>
          <a:ext cx="0" cy="0"/>
          <a:chOff x="0" y="0"/>
          <a:chExt cx="0" cy="0"/>
        </a:xfrm>
      </p:grpSpPr>
      <p:sp>
        <p:nvSpPr>
          <p:cNvPr id="2" name="Títol vertical 1"/>
          <p:cNvSpPr>
            <a:spLocks noGrp="1"/>
          </p:cNvSpPr>
          <p:nvPr>
            <p:ph type="title" orient="vert"/>
          </p:nvPr>
        </p:nvSpPr>
        <p:spPr>
          <a:xfrm>
            <a:off x="6515100" y="609600"/>
            <a:ext cx="1943100" cy="5486400"/>
          </a:xfrm>
        </p:spPr>
        <p:txBody>
          <a:bodyPr vert="eaVert"/>
          <a:lstStyle/>
          <a:p>
            <a:r>
              <a:rPr lang="ca-ES"/>
              <a:t>Feu clic aquí per editar l'estil</a:t>
            </a:r>
          </a:p>
        </p:txBody>
      </p:sp>
      <p:sp>
        <p:nvSpPr>
          <p:cNvPr id="3" name="Contenidor de text vertical 2"/>
          <p:cNvSpPr>
            <a:spLocks noGrp="1"/>
          </p:cNvSpPr>
          <p:nvPr>
            <p:ph type="body" orient="vert" idx="1"/>
          </p:nvPr>
        </p:nvSpPr>
        <p:spPr>
          <a:xfrm>
            <a:off x="685800" y="609600"/>
            <a:ext cx="5676900" cy="5486400"/>
          </a:xfrm>
        </p:spPr>
        <p:txBody>
          <a:bodyPr vert="eaVert"/>
          <a:lstStyle/>
          <a:p>
            <a:pPr lvl="0"/>
            <a:r>
              <a:rPr lang="ca-ES"/>
              <a:t>Feu clic aquí per editar els estils de text</a:t>
            </a:r>
          </a:p>
          <a:p>
            <a:pPr lvl="1"/>
            <a:r>
              <a:rPr lang="ca-ES"/>
              <a:t>Segon nivell</a:t>
            </a:r>
          </a:p>
          <a:p>
            <a:pPr lvl="2"/>
            <a:r>
              <a:rPr lang="ca-ES"/>
              <a:t>Tercer nivell</a:t>
            </a:r>
          </a:p>
          <a:p>
            <a:pPr lvl="3"/>
            <a:r>
              <a:rPr lang="ca-ES"/>
              <a:t>Quart nivell</a:t>
            </a:r>
          </a:p>
          <a:p>
            <a:pPr lvl="4"/>
            <a:r>
              <a:rPr lang="ca-ES"/>
              <a:t>Cinquè nivell</a:t>
            </a:r>
          </a:p>
        </p:txBody>
      </p:sp>
      <p:sp>
        <p:nvSpPr>
          <p:cNvPr id="4" name="Rectangle 4"/>
          <p:cNvSpPr>
            <a:spLocks noGrp="1" noChangeArrowheads="1"/>
          </p:cNvSpPr>
          <p:nvPr>
            <p:ph type="dt" sz="half" idx="10"/>
          </p:nvPr>
        </p:nvSpPr>
        <p:spPr/>
        <p:txBody>
          <a:bodyPr/>
          <a:lstStyle>
            <a:lvl1pPr>
              <a:defRPr/>
            </a:lvl1pPr>
          </a:lstStyle>
          <a:p>
            <a:pPr>
              <a:defRPr/>
            </a:pPr>
            <a:fld id="{17699236-D57E-1A45-9130-4786D103C68B}" type="datetime1">
              <a:rPr lang="es-ES" smtClean="0"/>
              <a:t>27/2/24</a:t>
            </a:fld>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4187304D-16B2-4B40-8128-AFC94F15AD2C}" type="slidenum">
              <a:rPr lang="es-ES"/>
              <a:pPr>
                <a:defRPr/>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685800" y="609600"/>
            <a:ext cx="7772400" cy="1143000"/>
          </a:xfrm>
        </p:spPr>
        <p:txBody>
          <a:bodyPr/>
          <a:lstStyle/>
          <a:p>
            <a:r>
              <a:rPr lang="es-ES"/>
              <a:t>Haga clic para modificar el estilo de título del patrón</a:t>
            </a:r>
          </a:p>
        </p:txBody>
      </p:sp>
      <p:sp>
        <p:nvSpPr>
          <p:cNvPr id="3" name="2 Marcador de tabla"/>
          <p:cNvSpPr>
            <a:spLocks noGrp="1"/>
          </p:cNvSpPr>
          <p:nvPr>
            <p:ph type="tbl" idx="1"/>
          </p:nvPr>
        </p:nvSpPr>
        <p:spPr>
          <a:xfrm>
            <a:off x="685800" y="1981200"/>
            <a:ext cx="7772400" cy="4114800"/>
          </a:xfrm>
        </p:spPr>
        <p:txBody>
          <a:bodyPr/>
          <a:lstStyle/>
          <a:p>
            <a:pPr lvl="0"/>
            <a:endParaRPr lang="es-ES" noProof="0"/>
          </a:p>
        </p:txBody>
      </p:sp>
      <p:sp>
        <p:nvSpPr>
          <p:cNvPr id="4" name="Rectangle 4"/>
          <p:cNvSpPr>
            <a:spLocks noGrp="1" noChangeArrowheads="1"/>
          </p:cNvSpPr>
          <p:nvPr>
            <p:ph type="dt" sz="half" idx="10"/>
          </p:nvPr>
        </p:nvSpPr>
        <p:spPr/>
        <p:txBody>
          <a:bodyPr/>
          <a:lstStyle>
            <a:lvl1pPr>
              <a:defRPr/>
            </a:lvl1pPr>
          </a:lstStyle>
          <a:p>
            <a:pPr>
              <a:defRPr/>
            </a:pPr>
            <a:fld id="{4DA08008-EB55-EC43-956F-8753CA5BA7B3}" type="datetime1">
              <a:rPr lang="es-ES" smtClean="0"/>
              <a:t>27/2/24</a:t>
            </a:fld>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73218544-2749-4D9C-ACF3-E1DA3693CB76}" type="slidenum">
              <a:rPr lang="es-ES"/>
              <a:pPr>
                <a:defRPr/>
              </a:pPr>
              <a:t>‹Nº›</a:t>
            </a:fld>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cSld name="Título y gráfico">
    <p:spTree>
      <p:nvGrpSpPr>
        <p:cNvPr id="1" name=""/>
        <p:cNvGrpSpPr/>
        <p:nvPr/>
      </p:nvGrpSpPr>
      <p:grpSpPr>
        <a:xfrm>
          <a:off x="0" y="0"/>
          <a:ext cx="0" cy="0"/>
          <a:chOff x="0" y="0"/>
          <a:chExt cx="0" cy="0"/>
        </a:xfrm>
      </p:grpSpPr>
      <p:sp>
        <p:nvSpPr>
          <p:cNvPr id="2" name="1 Título"/>
          <p:cNvSpPr>
            <a:spLocks noGrp="1"/>
          </p:cNvSpPr>
          <p:nvPr>
            <p:ph type="title"/>
          </p:nvPr>
        </p:nvSpPr>
        <p:spPr>
          <a:xfrm>
            <a:off x="685800" y="609600"/>
            <a:ext cx="7772400" cy="1143000"/>
          </a:xfrm>
        </p:spPr>
        <p:txBody>
          <a:bodyPr/>
          <a:lstStyle/>
          <a:p>
            <a:r>
              <a:rPr lang="es-ES"/>
              <a:t>Haga clic para modificar el estilo de título del patrón</a:t>
            </a:r>
            <a:endParaRPr lang="en-US"/>
          </a:p>
        </p:txBody>
      </p:sp>
      <p:sp>
        <p:nvSpPr>
          <p:cNvPr id="3" name="2 Marcador de gráfico"/>
          <p:cNvSpPr>
            <a:spLocks noGrp="1"/>
          </p:cNvSpPr>
          <p:nvPr>
            <p:ph type="chart" idx="1"/>
          </p:nvPr>
        </p:nvSpPr>
        <p:spPr>
          <a:xfrm>
            <a:off x="685800" y="1981200"/>
            <a:ext cx="7772400" cy="4114800"/>
          </a:xfrm>
        </p:spPr>
        <p:txBody>
          <a:bodyPr/>
          <a:lstStyle/>
          <a:p>
            <a:pPr lvl="0"/>
            <a:endParaRPr lang="en-US" noProof="0"/>
          </a:p>
        </p:txBody>
      </p:sp>
      <p:sp>
        <p:nvSpPr>
          <p:cNvPr id="4" name="3 Marcador de fecha">
            <a:extLst>
              <a:ext uri="{FF2B5EF4-FFF2-40B4-BE49-F238E27FC236}">
                <a16:creationId xmlns:a16="http://schemas.microsoft.com/office/drawing/2014/main" id="{3B60F91A-43AD-4867-909A-7DA56DF85393}"/>
              </a:ext>
            </a:extLst>
          </p:cNvPr>
          <p:cNvSpPr>
            <a:spLocks noGrp="1"/>
          </p:cNvSpPr>
          <p:nvPr>
            <p:ph type="dt" sz="half" idx="10"/>
          </p:nvPr>
        </p:nvSpPr>
        <p:spPr/>
        <p:txBody>
          <a:bodyPr/>
          <a:lstStyle>
            <a:lvl1pPr>
              <a:defRPr/>
            </a:lvl1pPr>
          </a:lstStyle>
          <a:p>
            <a:pPr>
              <a:defRPr/>
            </a:pPr>
            <a:fld id="{FBD4E2F5-8BCD-D944-A265-7510BFFB9603}" type="datetime1">
              <a:rPr lang="es-ES" smtClean="0"/>
              <a:t>27/2/24</a:t>
            </a:fld>
            <a:endParaRPr lang="es-ES"/>
          </a:p>
        </p:txBody>
      </p:sp>
      <p:sp>
        <p:nvSpPr>
          <p:cNvPr id="5" name="4 Marcador de pie de página">
            <a:extLst>
              <a:ext uri="{FF2B5EF4-FFF2-40B4-BE49-F238E27FC236}">
                <a16:creationId xmlns:a16="http://schemas.microsoft.com/office/drawing/2014/main" id="{C7C06D1F-2CAF-4B3B-85E3-DA7409CA65C5}"/>
              </a:ext>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a:ext uri="{FF2B5EF4-FFF2-40B4-BE49-F238E27FC236}">
                <a16:creationId xmlns:a16="http://schemas.microsoft.com/office/drawing/2014/main" id="{B9240DBE-5300-4E45-8BA9-BCE432E24162}"/>
              </a:ext>
            </a:extLst>
          </p:cNvPr>
          <p:cNvSpPr>
            <a:spLocks noGrp="1"/>
          </p:cNvSpPr>
          <p:nvPr>
            <p:ph type="sldNum" sz="quarter" idx="12"/>
          </p:nvPr>
        </p:nvSpPr>
        <p:spPr/>
        <p:txBody>
          <a:bodyPr/>
          <a:lstStyle>
            <a:lvl1pPr>
              <a:defRPr smtClean="0"/>
            </a:lvl1pPr>
          </a:lstStyle>
          <a:p>
            <a:fld id="{87859222-7C7D-4AB5-8F4B-22815C170FB0}" type="slidenum">
              <a:rPr lang="es-ES" altLang="en-US"/>
              <a:pPr/>
              <a:t>‹Nº›</a:t>
            </a:fld>
            <a:endParaRPr lang="es-ES" altLang="en-US"/>
          </a:p>
        </p:txBody>
      </p:sp>
    </p:spTree>
    <p:extLst>
      <p:ext uri="{BB962C8B-B14F-4D97-AF65-F5344CB8AC3E}">
        <p14:creationId xmlns:p14="http://schemas.microsoft.com/office/powerpoint/2010/main" val="780595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ol i objectes">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a:t>Feu clic aquí per editar l'estil</a:t>
            </a:r>
          </a:p>
        </p:txBody>
      </p:sp>
      <p:sp>
        <p:nvSpPr>
          <p:cNvPr id="3" name="Contenidor de contingut 2"/>
          <p:cNvSpPr>
            <a:spLocks noGrp="1"/>
          </p:cNvSpPr>
          <p:nvPr>
            <p:ph idx="1"/>
          </p:nvPr>
        </p:nvSpPr>
        <p:spPr/>
        <p:txBody>
          <a:bodyPr/>
          <a:lstStyle>
            <a:lvl1pPr marL="342900" indent="-342900">
              <a:buClr>
                <a:srgbClr val="FF0000"/>
              </a:buClr>
              <a:buFont typeface="Wingdings" pitchFamily="2" charset="2"/>
              <a:buChar char="§"/>
              <a:defRPr/>
            </a:lvl1pPr>
          </a:lstStyle>
          <a:p>
            <a:pPr lvl="0"/>
            <a:r>
              <a:rPr lang="ca-ES" dirty="0"/>
              <a:t>Feu clic aquí per editar els estils de text</a:t>
            </a:r>
          </a:p>
          <a:p>
            <a:pPr lvl="1"/>
            <a:r>
              <a:rPr lang="ca-ES" dirty="0"/>
              <a:t>Segon nivell</a:t>
            </a:r>
          </a:p>
          <a:p>
            <a:pPr lvl="2"/>
            <a:r>
              <a:rPr lang="ca-ES" dirty="0"/>
              <a:t>Tercer nivell</a:t>
            </a:r>
          </a:p>
          <a:p>
            <a:pPr lvl="3"/>
            <a:r>
              <a:rPr lang="ca-ES" dirty="0"/>
              <a:t>Quart nivell</a:t>
            </a:r>
          </a:p>
          <a:p>
            <a:pPr lvl="4"/>
            <a:r>
              <a:rPr lang="ca-ES" dirty="0"/>
              <a:t>Cinquè nivell</a:t>
            </a:r>
          </a:p>
        </p:txBody>
      </p:sp>
      <p:sp>
        <p:nvSpPr>
          <p:cNvPr id="4" name="Rectangle 4"/>
          <p:cNvSpPr>
            <a:spLocks noGrp="1" noChangeArrowheads="1"/>
          </p:cNvSpPr>
          <p:nvPr>
            <p:ph type="dt" sz="half" idx="10"/>
          </p:nvPr>
        </p:nvSpPr>
        <p:spPr/>
        <p:txBody>
          <a:bodyPr/>
          <a:lstStyle>
            <a:lvl1pPr>
              <a:defRPr/>
            </a:lvl1pPr>
          </a:lstStyle>
          <a:p>
            <a:pPr>
              <a:defRPr/>
            </a:pPr>
            <a:fld id="{4158EDD3-E3C2-464C-8855-38FBF439D492}" type="datetime1">
              <a:rPr lang="es-ES" smtClean="0"/>
              <a:t>27/2/24</a:t>
            </a:fld>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BE214156-8B7C-4828-B8EA-A4F87D977657}"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pçalera de la secció">
    <p:spTree>
      <p:nvGrpSpPr>
        <p:cNvPr id="1" name=""/>
        <p:cNvGrpSpPr/>
        <p:nvPr/>
      </p:nvGrpSpPr>
      <p:grpSpPr>
        <a:xfrm>
          <a:off x="0" y="0"/>
          <a:ext cx="0" cy="0"/>
          <a:chOff x="0" y="0"/>
          <a:chExt cx="0" cy="0"/>
        </a:xfrm>
      </p:grpSpPr>
      <p:sp>
        <p:nvSpPr>
          <p:cNvPr id="2" name="Títol 1"/>
          <p:cNvSpPr>
            <a:spLocks noGrp="1"/>
          </p:cNvSpPr>
          <p:nvPr>
            <p:ph type="title"/>
          </p:nvPr>
        </p:nvSpPr>
        <p:spPr>
          <a:xfrm>
            <a:off x="722313" y="4406900"/>
            <a:ext cx="7772400" cy="1362075"/>
          </a:xfrm>
        </p:spPr>
        <p:txBody>
          <a:bodyPr anchor="t"/>
          <a:lstStyle>
            <a:lvl1pPr algn="l">
              <a:defRPr sz="4000" b="1" cap="all"/>
            </a:lvl1pPr>
          </a:lstStyle>
          <a:p>
            <a:r>
              <a:rPr lang="ca-ES"/>
              <a:t>Feu clic aquí per editar l'estil</a:t>
            </a:r>
          </a:p>
        </p:txBody>
      </p:sp>
      <p:sp>
        <p:nvSpPr>
          <p:cNvPr id="3" name="Contenidor de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a-ES"/>
              <a:t>Feu clic aquí per editar els estils de text</a:t>
            </a:r>
          </a:p>
        </p:txBody>
      </p:sp>
      <p:sp>
        <p:nvSpPr>
          <p:cNvPr id="4" name="Rectangle 4"/>
          <p:cNvSpPr>
            <a:spLocks noGrp="1" noChangeArrowheads="1"/>
          </p:cNvSpPr>
          <p:nvPr>
            <p:ph type="dt" sz="half" idx="10"/>
          </p:nvPr>
        </p:nvSpPr>
        <p:spPr/>
        <p:txBody>
          <a:bodyPr/>
          <a:lstStyle>
            <a:lvl1pPr>
              <a:defRPr/>
            </a:lvl1pPr>
          </a:lstStyle>
          <a:p>
            <a:pPr>
              <a:defRPr/>
            </a:pPr>
            <a:fld id="{C9461C3E-1F57-8A4C-97C3-6376EB124D75}" type="datetime1">
              <a:rPr lang="es-ES" smtClean="0"/>
              <a:t>27/2/24</a:t>
            </a:fld>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9B215188-E459-4A69-8840-E74B0F327AE6}"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ctes">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a:t>Feu clic aquí per editar l'estil</a:t>
            </a:r>
          </a:p>
        </p:txBody>
      </p:sp>
      <p:sp>
        <p:nvSpPr>
          <p:cNvPr id="3" name="Contenidor de contingut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a-ES"/>
              <a:t>Feu clic aquí per editar els estils de text</a:t>
            </a:r>
          </a:p>
          <a:p>
            <a:pPr lvl="1"/>
            <a:r>
              <a:rPr lang="ca-ES"/>
              <a:t>Segon nivell</a:t>
            </a:r>
          </a:p>
          <a:p>
            <a:pPr lvl="2"/>
            <a:r>
              <a:rPr lang="ca-ES"/>
              <a:t>Tercer nivell</a:t>
            </a:r>
          </a:p>
          <a:p>
            <a:pPr lvl="3"/>
            <a:r>
              <a:rPr lang="ca-ES"/>
              <a:t>Quart nivell</a:t>
            </a:r>
          </a:p>
          <a:p>
            <a:pPr lvl="4"/>
            <a:r>
              <a:rPr lang="ca-ES"/>
              <a:t>Cinquè nivell</a:t>
            </a:r>
          </a:p>
        </p:txBody>
      </p:sp>
      <p:sp>
        <p:nvSpPr>
          <p:cNvPr id="4" name="Contenidor de contingut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a-ES"/>
              <a:t>Feu clic aquí per editar els estils de text</a:t>
            </a:r>
          </a:p>
          <a:p>
            <a:pPr lvl="1"/>
            <a:r>
              <a:rPr lang="ca-ES"/>
              <a:t>Segon nivell</a:t>
            </a:r>
          </a:p>
          <a:p>
            <a:pPr lvl="2"/>
            <a:r>
              <a:rPr lang="ca-ES"/>
              <a:t>Tercer nivell</a:t>
            </a:r>
          </a:p>
          <a:p>
            <a:pPr lvl="3"/>
            <a:r>
              <a:rPr lang="ca-ES"/>
              <a:t>Quart nivell</a:t>
            </a:r>
          </a:p>
          <a:p>
            <a:pPr lvl="4"/>
            <a:r>
              <a:rPr lang="ca-ES"/>
              <a:t>Cinquè nivell</a:t>
            </a:r>
          </a:p>
        </p:txBody>
      </p:sp>
      <p:sp>
        <p:nvSpPr>
          <p:cNvPr id="5" name="Rectangle 4"/>
          <p:cNvSpPr>
            <a:spLocks noGrp="1" noChangeArrowheads="1"/>
          </p:cNvSpPr>
          <p:nvPr>
            <p:ph type="dt" sz="half" idx="10"/>
          </p:nvPr>
        </p:nvSpPr>
        <p:spPr/>
        <p:txBody>
          <a:bodyPr/>
          <a:lstStyle>
            <a:lvl1pPr>
              <a:defRPr/>
            </a:lvl1pPr>
          </a:lstStyle>
          <a:p>
            <a:pPr>
              <a:defRPr/>
            </a:pPr>
            <a:fld id="{EEF31AC3-13B7-FF42-8F4D-2023FD0AE659}" type="datetime1">
              <a:rPr lang="es-ES" smtClean="0"/>
              <a:t>27/2/24</a:t>
            </a:fld>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D64AA32C-09ED-40E3-BABE-6D7E4FC3966B}"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
    <p:spTree>
      <p:nvGrpSpPr>
        <p:cNvPr id="1" name=""/>
        <p:cNvGrpSpPr/>
        <p:nvPr/>
      </p:nvGrpSpPr>
      <p:grpSpPr>
        <a:xfrm>
          <a:off x="0" y="0"/>
          <a:ext cx="0" cy="0"/>
          <a:chOff x="0" y="0"/>
          <a:chExt cx="0" cy="0"/>
        </a:xfrm>
      </p:grpSpPr>
      <p:sp>
        <p:nvSpPr>
          <p:cNvPr id="2" name="Títol 1"/>
          <p:cNvSpPr>
            <a:spLocks noGrp="1"/>
          </p:cNvSpPr>
          <p:nvPr>
            <p:ph type="title"/>
          </p:nvPr>
        </p:nvSpPr>
        <p:spPr>
          <a:xfrm>
            <a:off x="457200" y="274638"/>
            <a:ext cx="8229600" cy="1143000"/>
          </a:xfrm>
        </p:spPr>
        <p:txBody>
          <a:bodyPr/>
          <a:lstStyle>
            <a:lvl1pPr>
              <a:defRPr/>
            </a:lvl1pPr>
          </a:lstStyle>
          <a:p>
            <a:r>
              <a:rPr lang="ca-ES"/>
              <a:t>Feu clic aquí per editar l'estil</a:t>
            </a:r>
          </a:p>
        </p:txBody>
      </p:sp>
      <p:sp>
        <p:nvSpPr>
          <p:cNvPr id="3" name="Contenidor de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Feu clic aquí per editar els estils de text</a:t>
            </a:r>
          </a:p>
        </p:txBody>
      </p:sp>
      <p:sp>
        <p:nvSpPr>
          <p:cNvPr id="4" name="Contenidor de contingut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a-ES"/>
              <a:t>Feu clic aquí per editar els estils de text</a:t>
            </a:r>
          </a:p>
          <a:p>
            <a:pPr lvl="1"/>
            <a:r>
              <a:rPr lang="ca-ES"/>
              <a:t>Segon nivell</a:t>
            </a:r>
          </a:p>
          <a:p>
            <a:pPr lvl="2"/>
            <a:r>
              <a:rPr lang="ca-ES"/>
              <a:t>Tercer nivell</a:t>
            </a:r>
          </a:p>
          <a:p>
            <a:pPr lvl="3"/>
            <a:r>
              <a:rPr lang="ca-ES"/>
              <a:t>Quart nivell</a:t>
            </a:r>
          </a:p>
          <a:p>
            <a:pPr lvl="4"/>
            <a:r>
              <a:rPr lang="ca-ES"/>
              <a:t>Cinquè nivell</a:t>
            </a:r>
          </a:p>
        </p:txBody>
      </p:sp>
      <p:sp>
        <p:nvSpPr>
          <p:cNvPr id="5" name="Contenidor de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Feu clic aquí per editar els estils de text</a:t>
            </a:r>
          </a:p>
        </p:txBody>
      </p:sp>
      <p:sp>
        <p:nvSpPr>
          <p:cNvPr id="6" name="Contenidor de contingut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a-ES"/>
              <a:t>Feu clic aquí per editar els estils de text</a:t>
            </a:r>
          </a:p>
          <a:p>
            <a:pPr lvl="1"/>
            <a:r>
              <a:rPr lang="ca-ES"/>
              <a:t>Segon nivell</a:t>
            </a:r>
          </a:p>
          <a:p>
            <a:pPr lvl="2"/>
            <a:r>
              <a:rPr lang="ca-ES"/>
              <a:t>Tercer nivell</a:t>
            </a:r>
          </a:p>
          <a:p>
            <a:pPr lvl="3"/>
            <a:r>
              <a:rPr lang="ca-ES"/>
              <a:t>Quart nivell</a:t>
            </a:r>
          </a:p>
          <a:p>
            <a:pPr lvl="4"/>
            <a:r>
              <a:rPr lang="ca-ES"/>
              <a:t>Cinquè nivell</a:t>
            </a:r>
          </a:p>
        </p:txBody>
      </p:sp>
      <p:sp>
        <p:nvSpPr>
          <p:cNvPr id="7" name="Rectangle 4"/>
          <p:cNvSpPr>
            <a:spLocks noGrp="1" noChangeArrowheads="1"/>
          </p:cNvSpPr>
          <p:nvPr>
            <p:ph type="dt" sz="half" idx="10"/>
          </p:nvPr>
        </p:nvSpPr>
        <p:spPr/>
        <p:txBody>
          <a:bodyPr/>
          <a:lstStyle>
            <a:lvl1pPr>
              <a:defRPr/>
            </a:lvl1pPr>
          </a:lstStyle>
          <a:p>
            <a:pPr>
              <a:defRPr/>
            </a:pPr>
            <a:fld id="{30741323-77E9-A14C-A6B5-88AF97870D5D}" type="datetime1">
              <a:rPr lang="es-ES" smtClean="0"/>
              <a:t>27/2/24</a:t>
            </a:fld>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56026128-3FDB-4F03-956C-AA4C5C240723}"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omés títol">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a:t>Feu clic aquí per editar l'estil</a:t>
            </a:r>
          </a:p>
        </p:txBody>
      </p:sp>
      <p:sp>
        <p:nvSpPr>
          <p:cNvPr id="3" name="Rectangle 4"/>
          <p:cNvSpPr>
            <a:spLocks noGrp="1" noChangeArrowheads="1"/>
          </p:cNvSpPr>
          <p:nvPr>
            <p:ph type="dt" sz="half" idx="10"/>
          </p:nvPr>
        </p:nvSpPr>
        <p:spPr/>
        <p:txBody>
          <a:bodyPr/>
          <a:lstStyle>
            <a:lvl1pPr>
              <a:defRPr/>
            </a:lvl1pPr>
          </a:lstStyle>
          <a:p>
            <a:pPr>
              <a:defRPr/>
            </a:pPr>
            <a:fld id="{5505F270-4479-6546-935D-45CB6314C755}" type="datetime1">
              <a:rPr lang="es-ES" smtClean="0"/>
              <a:t>27/2/24</a:t>
            </a:fld>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143E612F-103F-4F5A-A6B8-935F696B772F}"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fld id="{32CF8286-EC13-924A-A520-B123E4EF7AAB}" type="datetime1">
              <a:rPr lang="es-ES" smtClean="0"/>
              <a:t>27/2/24</a:t>
            </a:fld>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ECB517CA-D15D-4049-8379-10FF745D6C54}"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ingut amb llegenda">
    <p:spTree>
      <p:nvGrpSpPr>
        <p:cNvPr id="1" name=""/>
        <p:cNvGrpSpPr/>
        <p:nvPr/>
      </p:nvGrpSpPr>
      <p:grpSpPr>
        <a:xfrm>
          <a:off x="0" y="0"/>
          <a:ext cx="0" cy="0"/>
          <a:chOff x="0" y="0"/>
          <a:chExt cx="0" cy="0"/>
        </a:xfrm>
      </p:grpSpPr>
      <p:sp>
        <p:nvSpPr>
          <p:cNvPr id="2" name="Títol 1"/>
          <p:cNvSpPr>
            <a:spLocks noGrp="1"/>
          </p:cNvSpPr>
          <p:nvPr>
            <p:ph type="title"/>
          </p:nvPr>
        </p:nvSpPr>
        <p:spPr>
          <a:xfrm>
            <a:off x="457200" y="273050"/>
            <a:ext cx="3008313" cy="1162050"/>
          </a:xfrm>
        </p:spPr>
        <p:txBody>
          <a:bodyPr anchor="b"/>
          <a:lstStyle>
            <a:lvl1pPr algn="l">
              <a:defRPr sz="2000" b="1"/>
            </a:lvl1pPr>
          </a:lstStyle>
          <a:p>
            <a:r>
              <a:rPr lang="ca-ES"/>
              <a:t>Feu clic aquí per editar l'estil</a:t>
            </a:r>
          </a:p>
        </p:txBody>
      </p:sp>
      <p:sp>
        <p:nvSpPr>
          <p:cNvPr id="3" name="Contenidor de contingut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a-ES"/>
              <a:t>Feu clic aquí per editar els estils de text</a:t>
            </a:r>
          </a:p>
          <a:p>
            <a:pPr lvl="1"/>
            <a:r>
              <a:rPr lang="ca-ES"/>
              <a:t>Segon nivell</a:t>
            </a:r>
          </a:p>
          <a:p>
            <a:pPr lvl="2"/>
            <a:r>
              <a:rPr lang="ca-ES"/>
              <a:t>Tercer nivell</a:t>
            </a:r>
          </a:p>
          <a:p>
            <a:pPr lvl="3"/>
            <a:r>
              <a:rPr lang="ca-ES"/>
              <a:t>Quart nivell</a:t>
            </a:r>
          </a:p>
          <a:p>
            <a:pPr lvl="4"/>
            <a:r>
              <a:rPr lang="ca-ES"/>
              <a:t>Cinquè nivell</a:t>
            </a:r>
          </a:p>
        </p:txBody>
      </p:sp>
      <p:sp>
        <p:nvSpPr>
          <p:cNvPr id="4" name="Contenidor de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Feu clic aquí per editar els estils de text</a:t>
            </a:r>
          </a:p>
        </p:txBody>
      </p:sp>
      <p:sp>
        <p:nvSpPr>
          <p:cNvPr id="5" name="Rectangle 4"/>
          <p:cNvSpPr>
            <a:spLocks noGrp="1" noChangeArrowheads="1"/>
          </p:cNvSpPr>
          <p:nvPr>
            <p:ph type="dt" sz="half" idx="10"/>
          </p:nvPr>
        </p:nvSpPr>
        <p:spPr/>
        <p:txBody>
          <a:bodyPr/>
          <a:lstStyle>
            <a:lvl1pPr>
              <a:defRPr/>
            </a:lvl1pPr>
          </a:lstStyle>
          <a:p>
            <a:pPr>
              <a:defRPr/>
            </a:pPr>
            <a:fld id="{CD41FFAD-F8FD-1946-A446-7E6E47779E87}" type="datetime1">
              <a:rPr lang="es-ES" smtClean="0"/>
              <a:t>27/2/24</a:t>
            </a:fld>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26F56AF7-9C80-4262-9BB6-7B16E2054205}"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tge amb llegenda">
    <p:spTree>
      <p:nvGrpSpPr>
        <p:cNvPr id="1" name=""/>
        <p:cNvGrpSpPr/>
        <p:nvPr/>
      </p:nvGrpSpPr>
      <p:grpSpPr>
        <a:xfrm>
          <a:off x="0" y="0"/>
          <a:ext cx="0" cy="0"/>
          <a:chOff x="0" y="0"/>
          <a:chExt cx="0" cy="0"/>
        </a:xfrm>
      </p:grpSpPr>
      <p:sp>
        <p:nvSpPr>
          <p:cNvPr id="2" name="Títol 1"/>
          <p:cNvSpPr>
            <a:spLocks noGrp="1"/>
          </p:cNvSpPr>
          <p:nvPr>
            <p:ph type="title"/>
          </p:nvPr>
        </p:nvSpPr>
        <p:spPr>
          <a:xfrm>
            <a:off x="1792288" y="4800600"/>
            <a:ext cx="5486400" cy="566738"/>
          </a:xfrm>
        </p:spPr>
        <p:txBody>
          <a:bodyPr anchor="b"/>
          <a:lstStyle>
            <a:lvl1pPr algn="l">
              <a:defRPr sz="2000" b="1"/>
            </a:lvl1pPr>
          </a:lstStyle>
          <a:p>
            <a:r>
              <a:rPr lang="ca-ES"/>
              <a:t>Feu clic aquí per editar l'estil</a:t>
            </a:r>
          </a:p>
        </p:txBody>
      </p:sp>
      <p:sp>
        <p:nvSpPr>
          <p:cNvPr id="3" name="Contenidor d'imat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a-ES" noProof="0"/>
          </a:p>
        </p:txBody>
      </p:sp>
      <p:sp>
        <p:nvSpPr>
          <p:cNvPr id="4" name="Contenidor de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Feu clic aquí per editar els estils de text</a:t>
            </a:r>
          </a:p>
        </p:txBody>
      </p:sp>
      <p:sp>
        <p:nvSpPr>
          <p:cNvPr id="5" name="Rectangle 4"/>
          <p:cNvSpPr>
            <a:spLocks noGrp="1" noChangeArrowheads="1"/>
          </p:cNvSpPr>
          <p:nvPr>
            <p:ph type="dt" sz="half" idx="10"/>
          </p:nvPr>
        </p:nvSpPr>
        <p:spPr/>
        <p:txBody>
          <a:bodyPr/>
          <a:lstStyle>
            <a:lvl1pPr>
              <a:defRPr/>
            </a:lvl1pPr>
          </a:lstStyle>
          <a:p>
            <a:pPr>
              <a:defRPr/>
            </a:pPr>
            <a:fld id="{321C0852-4CDD-C04F-B484-3E3CFDD15451}" type="datetime1">
              <a:rPr lang="es-ES" smtClean="0"/>
              <a:t>27/2/24</a:t>
            </a:fld>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6DE85B0C-A088-4689-BCCA-4E2DB48CD137}"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a:t>Haga clic para modificar el estilo de título del patrón</a:t>
            </a:r>
          </a:p>
        </p:txBody>
      </p:sp>
      <p:sp>
        <p:nvSpPr>
          <p:cNvPr id="385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385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buClrTx/>
              <a:buSzTx/>
              <a:buFontTx/>
              <a:buNone/>
              <a:defRPr sz="1400">
                <a:latin typeface="Times New Roman" pitchFamily="18" charset="0"/>
              </a:defRPr>
            </a:lvl1pPr>
          </a:lstStyle>
          <a:p>
            <a:pPr>
              <a:defRPr/>
            </a:pPr>
            <a:fld id="{DC8BF5A8-9993-F149-A0F5-99156532E607}" type="datetime1">
              <a:rPr lang="es-ES" smtClean="0"/>
              <a:t>27/2/24</a:t>
            </a:fld>
            <a:endParaRPr lang="en-US"/>
          </a:p>
        </p:txBody>
      </p:sp>
      <p:sp>
        <p:nvSpPr>
          <p:cNvPr id="385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spcBef>
                <a:spcPct val="0"/>
              </a:spcBef>
              <a:buClrTx/>
              <a:buSzTx/>
              <a:buFontTx/>
              <a:buNone/>
              <a:defRPr sz="1400">
                <a:latin typeface="Times New Roman" pitchFamily="18" charset="0"/>
              </a:defRPr>
            </a:lvl1pPr>
          </a:lstStyle>
          <a:p>
            <a:pPr>
              <a:defRPr/>
            </a:pPr>
            <a:endParaRPr lang="en-US"/>
          </a:p>
        </p:txBody>
      </p:sp>
      <p:sp>
        <p:nvSpPr>
          <p:cNvPr id="385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buClrTx/>
              <a:buSzTx/>
              <a:buFontTx/>
              <a:buNone/>
              <a:defRPr sz="1400">
                <a:latin typeface="Times New Roman" pitchFamily="18" charset="0"/>
              </a:defRPr>
            </a:lvl1pPr>
          </a:lstStyle>
          <a:p>
            <a:pPr>
              <a:defRPr/>
            </a:pPr>
            <a:endParaRPr lang="es-ES"/>
          </a:p>
        </p:txBody>
      </p:sp>
    </p:spTree>
  </p:cSld>
  <p:clrMap bg1="dk2" tx1="lt1" bg2="dk1" tx2="lt2" accent1="accent1" accent2="accent2" accent3="accent3" accent4="accent4" accent5="accent5" accent6="accent6" hlink="hlink" folHlink="folHlink"/>
  <p:sldLayoutIdLst>
    <p:sldLayoutId id="2147484231" r:id="rId1"/>
    <p:sldLayoutId id="2147484232" r:id="rId2"/>
    <p:sldLayoutId id="2147484233" r:id="rId3"/>
    <p:sldLayoutId id="2147484234" r:id="rId4"/>
    <p:sldLayoutId id="2147484235" r:id="rId5"/>
    <p:sldLayoutId id="2147484236" r:id="rId6"/>
    <p:sldLayoutId id="2147484237" r:id="rId7"/>
    <p:sldLayoutId id="2147484238" r:id="rId8"/>
    <p:sldLayoutId id="2147484239" r:id="rId9"/>
    <p:sldLayoutId id="2147484240" r:id="rId10"/>
    <p:sldLayoutId id="2147484241" r:id="rId11"/>
    <p:sldLayoutId id="2147484242" r:id="rId12"/>
    <p:sldLayoutId id="2147484243" r:id="rId13"/>
  </p:sldLayoutIdLst>
  <p:hf sldNum="0" hdr="0" ft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Arial" charset="0"/>
        </a:defRPr>
      </a:lvl2pPr>
      <a:lvl3pPr algn="ctr" rtl="0" eaLnBrk="0" fontAlgn="base" hangingPunct="0">
        <a:spcBef>
          <a:spcPct val="0"/>
        </a:spcBef>
        <a:spcAft>
          <a:spcPct val="0"/>
        </a:spcAft>
        <a:defRPr sz="4000">
          <a:solidFill>
            <a:schemeClr val="tx2"/>
          </a:solidFill>
          <a:latin typeface="Arial" charset="0"/>
        </a:defRPr>
      </a:lvl3pPr>
      <a:lvl4pPr algn="ctr" rtl="0" eaLnBrk="0" fontAlgn="base" hangingPunct="0">
        <a:spcBef>
          <a:spcPct val="0"/>
        </a:spcBef>
        <a:spcAft>
          <a:spcPct val="0"/>
        </a:spcAft>
        <a:defRPr sz="4000">
          <a:solidFill>
            <a:schemeClr val="tx2"/>
          </a:solidFill>
          <a:latin typeface="Arial" charset="0"/>
        </a:defRPr>
      </a:lvl4pPr>
      <a:lvl5pPr algn="ctr" rtl="0" eaLnBrk="0" fontAlgn="base" hangingPunct="0">
        <a:spcBef>
          <a:spcPct val="0"/>
        </a:spcBef>
        <a:spcAft>
          <a:spcPct val="0"/>
        </a:spcAft>
        <a:defRPr sz="4000">
          <a:solidFill>
            <a:schemeClr val="tx2"/>
          </a:solidFill>
          <a:latin typeface="Arial" charset="0"/>
        </a:defRPr>
      </a:lvl5pPr>
      <a:lvl6pPr marL="457200" algn="ctr" rtl="0" fontAlgn="base">
        <a:spcBef>
          <a:spcPct val="0"/>
        </a:spcBef>
        <a:spcAft>
          <a:spcPct val="0"/>
        </a:spcAft>
        <a:defRPr sz="4000">
          <a:solidFill>
            <a:schemeClr val="tx2"/>
          </a:solidFill>
          <a:latin typeface="Arial" charset="0"/>
        </a:defRPr>
      </a:lvl6pPr>
      <a:lvl7pPr marL="914400" algn="ctr" rtl="0" fontAlgn="base">
        <a:spcBef>
          <a:spcPct val="0"/>
        </a:spcBef>
        <a:spcAft>
          <a:spcPct val="0"/>
        </a:spcAft>
        <a:defRPr sz="4000">
          <a:solidFill>
            <a:schemeClr val="tx2"/>
          </a:solidFill>
          <a:latin typeface="Arial" charset="0"/>
        </a:defRPr>
      </a:lvl7pPr>
      <a:lvl8pPr marL="1371600" algn="ctr" rtl="0" fontAlgn="base">
        <a:spcBef>
          <a:spcPct val="0"/>
        </a:spcBef>
        <a:spcAft>
          <a:spcPct val="0"/>
        </a:spcAft>
        <a:defRPr sz="4000">
          <a:solidFill>
            <a:schemeClr val="tx2"/>
          </a:solidFill>
          <a:latin typeface="Arial" charset="0"/>
        </a:defRPr>
      </a:lvl8pPr>
      <a:lvl9pPr marL="1828800" algn="ctr"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Clr>
          <a:srgbClr val="CC3300"/>
        </a:buClr>
        <a:buSzPct val="15000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SzPct val="135000"/>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ec.europa.eu/commission/presscorner/detail/en/QANDA_21_48" TargetMode="External"/><Relationship Id="rId2" Type="http://schemas.openxmlformats.org/officeDocument/2006/relationships/hyperlink" Target="https://www.libremercado.com/2021-01-27/vacuna-cornavirus-retraso-astrazeneca-que-dice-contrato-union-europea-6702909/" TargetMode="External"/><Relationship Id="rId1" Type="http://schemas.openxmlformats.org/officeDocument/2006/relationships/slideLayout" Target="../slideLayouts/slideLayout4.xml"/><Relationship Id="rId5" Type="http://schemas.openxmlformats.org/officeDocument/2006/relationships/hyperlink" Target="https://www.washingtonpost.com/world/eu-coronavirus-vaccines-cheaper-than-united-states/2020/12/18/06677e34-4139-11eb-b58b-1623f6267960_story.html" TargetMode="Externa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elpais.com/espana/catalunya/2020-03-02/cataluna-obligara-a-los-restaurantes-a-dar-recipientes-a-los-clientes-para-que-se-lleven-los-restos-de-su-comida.html?ssm=TW_CC"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hyperlink" Target="http://elpais.com/elpais/2016/03/02/opinion/1456945637_792420.html"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hyperlink" Target="https://www.elmundo.es/economia/2020/02/24/5e53cf81fdddff1c128b45e6.html" TargetMode="External"/><Relationship Id="rId2" Type="http://schemas.openxmlformats.org/officeDocument/2006/relationships/hyperlink" Target="https://www.youtube.com/watch?v=OY8xirNF32w"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www.elmundo.es/economia/2013/10/24/5268efdd61fd3d4d768b456d.html"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www.voxeu.org/article/who-really-pays-social-security-contributions-and-labour-taxes" TargetMode="External"/><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hyperlink" Target="http://data.worldjusticeproject.org/" TargetMode="External"/><Relationship Id="rId2" Type="http://schemas.openxmlformats.org/officeDocument/2006/relationships/notesSlide" Target="../notesSlides/notesSlide27.xml"/><Relationship Id="rId1" Type="http://schemas.openxmlformats.org/officeDocument/2006/relationships/slideLayout" Target="../slideLayouts/slideLayout7.xml"/><Relationship Id="rId4" Type="http://schemas.openxmlformats.org/officeDocument/2006/relationships/hyperlink" Target="http://ow.ly/shmrv"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www.fbbva.es/wp-content/uploads/2023/07/Estudio-FBBVA-sobre-Cultura-Pol%C3%ADtica-2023.pdf" TargetMode="External"/><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3" Type="http://schemas.openxmlformats.org/officeDocument/2006/relationships/hyperlink" Target="https://www.fbbva.es/wp-content/uploads/2023/07/Estudio-FBBVA-sobre-Cultura-Pol%C3%ADtica-2023.pdf" TargetMode="External"/><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hyperlink" Target=")https:/econjwatch.org/articles/the-moral-narratives-of-economis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ctrTitle"/>
          </p:nvPr>
        </p:nvSpPr>
        <p:spPr/>
        <p:txBody>
          <a:bodyPr/>
          <a:lstStyle/>
          <a:p>
            <a:r>
              <a:rPr lang="en-US" sz="4800" noProof="0" dirty="0"/>
              <a:t>Institutional support of private contracting</a:t>
            </a:r>
          </a:p>
        </p:txBody>
      </p:sp>
      <p:sp>
        <p:nvSpPr>
          <p:cNvPr id="14339" name="Rectangle 5"/>
          <p:cNvSpPr>
            <a:spLocks noGrp="1" noChangeArrowheads="1"/>
          </p:cNvSpPr>
          <p:nvPr>
            <p:ph type="subTitle" idx="1"/>
          </p:nvPr>
        </p:nvSpPr>
        <p:spPr/>
        <p:txBody>
          <a:bodyPr/>
          <a:lstStyle/>
          <a:p>
            <a:endParaRPr lang="en-US"/>
          </a:p>
        </p:txBody>
      </p:sp>
      <p:sp>
        <p:nvSpPr>
          <p:cNvPr id="14340" name="4 CuadroTexto"/>
          <p:cNvSpPr txBox="1">
            <a:spLocks noChangeArrowheads="1"/>
          </p:cNvSpPr>
          <p:nvPr/>
        </p:nvSpPr>
        <p:spPr bwMode="auto">
          <a:xfrm>
            <a:off x="7010400" y="6248400"/>
            <a:ext cx="1808508" cy="230832"/>
          </a:xfrm>
          <a:prstGeom prst="rect">
            <a:avLst/>
          </a:prstGeom>
          <a:noFill/>
          <a:ln w="9525">
            <a:noFill/>
            <a:miter lim="800000"/>
            <a:headEnd/>
            <a:tailEnd/>
          </a:ln>
        </p:spPr>
        <p:txBody>
          <a:bodyPr wrap="none">
            <a:spAutoFit/>
          </a:bodyPr>
          <a:lstStyle/>
          <a:p>
            <a:pPr>
              <a:buFontTx/>
              <a:buNone/>
            </a:pPr>
            <a:r>
              <a:rPr lang="en-US" sz="900" dirty="0"/>
              <a:t>© Benito Arruñada 1999, 2024</a:t>
            </a:r>
          </a:p>
        </p:txBody>
      </p:sp>
    </p:spTree>
    <p:extLst>
      <p:ext uri="{BB962C8B-B14F-4D97-AF65-F5344CB8AC3E}">
        <p14:creationId xmlns:p14="http://schemas.microsoft.com/office/powerpoint/2010/main" val="292517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376843" name="Group 11"/>
          <p:cNvGraphicFramePr>
            <a:graphicFrameLocks noGrp="1"/>
          </p:cNvGraphicFramePr>
          <p:nvPr>
            <p:ph idx="4294967295"/>
            <p:extLst>
              <p:ext uri="{D42A27DB-BD31-4B8C-83A1-F6EECF244321}">
                <p14:modId xmlns:p14="http://schemas.microsoft.com/office/powerpoint/2010/main" val="3607046680"/>
              </p:ext>
            </p:extLst>
          </p:nvPr>
        </p:nvGraphicFramePr>
        <p:xfrm>
          <a:off x="228600" y="4819650"/>
          <a:ext cx="8763000" cy="1504950"/>
        </p:xfrm>
        <a:graphic>
          <a:graphicData uri="http://schemas.openxmlformats.org/drawingml/2006/table">
            <a:tbl>
              <a:tblPr/>
              <a:tblGrid>
                <a:gridCol w="2921000">
                  <a:extLst>
                    <a:ext uri="{9D8B030D-6E8A-4147-A177-3AD203B41FA5}">
                      <a16:colId xmlns:a16="http://schemas.microsoft.com/office/drawing/2014/main" val="20000"/>
                    </a:ext>
                  </a:extLst>
                </a:gridCol>
                <a:gridCol w="2921000">
                  <a:extLst>
                    <a:ext uri="{9D8B030D-6E8A-4147-A177-3AD203B41FA5}">
                      <a16:colId xmlns:a16="http://schemas.microsoft.com/office/drawing/2014/main" val="20001"/>
                    </a:ext>
                  </a:extLst>
                </a:gridCol>
                <a:gridCol w="2921000">
                  <a:extLst>
                    <a:ext uri="{9D8B030D-6E8A-4147-A177-3AD203B41FA5}">
                      <a16:colId xmlns:a16="http://schemas.microsoft.com/office/drawing/2014/main" val="20002"/>
                    </a:ext>
                  </a:extLst>
                </a:gridCol>
              </a:tblGrid>
              <a:tr h="1504950">
                <a:tc>
                  <a:txBody>
                    <a:bodyPr/>
                    <a:lstStyle/>
                    <a:p>
                      <a:pPr marL="0" marR="0" lvl="0" indent="0" algn="ctr" defTabSz="914400" rtl="0" eaLnBrk="1" fontAlgn="base" latinLnBrk="0" hangingPunct="1">
                        <a:lnSpc>
                          <a:spcPct val="100000"/>
                        </a:lnSpc>
                        <a:spcBef>
                          <a:spcPct val="20000"/>
                        </a:spcBef>
                        <a:spcAft>
                          <a:spcPct val="0"/>
                        </a:spcAft>
                        <a:buClr>
                          <a:srgbClr val="CC3300"/>
                        </a:buClr>
                        <a:buSzPct val="150000"/>
                        <a:buFontTx/>
                        <a:buNone/>
                        <a:tabLst/>
                      </a:pPr>
                      <a:r>
                        <a:rPr kumimoji="0" lang="es-ES" sz="2800" b="0" i="0" u="none" strike="noStrike" cap="none" normalizeH="0" baseline="0" dirty="0">
                          <a:ln>
                            <a:noFill/>
                          </a:ln>
                          <a:solidFill>
                            <a:schemeClr val="tx1"/>
                          </a:solidFill>
                          <a:effectLst/>
                          <a:latin typeface="Arial" pitchFamily="34" charset="0"/>
                          <a:ea typeface="MS PGothic" pitchFamily="34" charset="-128"/>
                        </a:rPr>
                        <a:t>Contractual</a:t>
                      </a:r>
                      <a:br>
                        <a:rPr kumimoji="0" lang="es-ES" sz="2800" b="0" i="0" u="none" strike="noStrike" cap="none" normalizeH="0" baseline="0" dirty="0">
                          <a:ln>
                            <a:noFill/>
                          </a:ln>
                          <a:solidFill>
                            <a:schemeClr val="tx1"/>
                          </a:solidFill>
                          <a:effectLst/>
                          <a:latin typeface="Arial" pitchFamily="34" charset="0"/>
                          <a:ea typeface="MS PGothic" pitchFamily="34" charset="-128"/>
                        </a:rPr>
                      </a:br>
                      <a:r>
                        <a:rPr kumimoji="0" lang="en-US" sz="2800" b="0" i="0" u="none" strike="noStrike" cap="none" normalizeH="0" baseline="0" noProof="0" dirty="0">
                          <a:ln>
                            <a:noFill/>
                          </a:ln>
                          <a:solidFill>
                            <a:schemeClr val="tx1"/>
                          </a:solidFill>
                          <a:effectLst/>
                          <a:latin typeface="Arial" pitchFamily="34" charset="0"/>
                          <a:ea typeface="MS PGothic" pitchFamily="34" charset="-128"/>
                        </a:rPr>
                        <a:t>commitment</a:t>
                      </a:r>
                      <a:endParaRPr kumimoji="0" lang="en-US" sz="2800" b="0" i="1" u="none" strike="noStrike" cap="none" normalizeH="0" baseline="0" noProof="0" dirty="0">
                        <a:ln>
                          <a:noFill/>
                        </a:ln>
                        <a:solidFill>
                          <a:schemeClr val="tx1"/>
                        </a:solidFill>
                        <a:effectLst/>
                        <a:latin typeface="Arial"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rgbClr val="CC3300"/>
                        </a:buClr>
                        <a:buSzPct val="150000"/>
                        <a:buFontTx/>
                        <a:buNone/>
                        <a:tabLst/>
                      </a:pPr>
                      <a:r>
                        <a:rPr kumimoji="0" lang="es-ES" sz="2400" b="0" i="0" u="none" strike="noStrike" cap="none" normalizeH="0" baseline="0" dirty="0">
                          <a:ln>
                            <a:noFill/>
                          </a:ln>
                          <a:solidFill>
                            <a:schemeClr val="tx1"/>
                          </a:solidFill>
                          <a:effectLst/>
                          <a:latin typeface="Arial" pitchFamily="34" charset="0"/>
                          <a:ea typeface="MS PGothic" pitchFamily="34" charset="-128"/>
                        </a:rPr>
                        <a:t>Ex ante</a:t>
                      </a:r>
                    </a:p>
                  </a:txBody>
                  <a:tcPr marT="45655" marB="45655"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CC3300"/>
                        </a:buClr>
                        <a:buSzPct val="150000"/>
                        <a:buFontTx/>
                        <a:buNone/>
                        <a:tabLst/>
                      </a:pPr>
                      <a:endParaRPr kumimoji="0" lang="es-ES" sz="3200" b="0" i="1" u="none" strike="noStrike" cap="none" normalizeH="0" baseline="0" dirty="0">
                        <a:ln>
                          <a:noFill/>
                        </a:ln>
                        <a:solidFill>
                          <a:schemeClr val="tx1"/>
                        </a:solidFill>
                        <a:effectLst/>
                        <a:latin typeface="Arial" pitchFamily="34" charset="0"/>
                        <a:ea typeface="MS PGothic" pitchFamily="34" charset="-128"/>
                      </a:endParaRPr>
                    </a:p>
                  </a:txBody>
                  <a:tcPr marT="45655" marB="45655" horzOverflow="overflow">
                    <a:lnL>
                      <a:noFill/>
                    </a:lnL>
                    <a:lnR>
                      <a:noFill/>
                    </a:lnR>
                    <a:lnT>
                      <a:noFill/>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CC3300"/>
                        </a:buClr>
                        <a:buSzPct val="150000"/>
                        <a:buFontTx/>
                        <a:buNone/>
                        <a:tabLst/>
                      </a:pPr>
                      <a:r>
                        <a:rPr kumimoji="0" lang="es-ES" sz="2800" b="0" i="0" u="none" strike="noStrike" cap="none" normalizeH="0" baseline="0" dirty="0">
                          <a:ln>
                            <a:noFill/>
                          </a:ln>
                          <a:solidFill>
                            <a:schemeClr val="tx1"/>
                          </a:solidFill>
                          <a:effectLst/>
                          <a:latin typeface="Arial" pitchFamily="34" charset="0"/>
                          <a:ea typeface="MS PGothic" pitchFamily="34" charset="-128"/>
                        </a:rPr>
                        <a:t>Contractual performance</a:t>
                      </a:r>
                    </a:p>
                    <a:p>
                      <a:pPr marL="0" marR="0" lvl="0" indent="0" algn="ctr" defTabSz="914400" rtl="0" eaLnBrk="1" fontAlgn="base" latinLnBrk="0" hangingPunct="1">
                        <a:lnSpc>
                          <a:spcPct val="100000"/>
                        </a:lnSpc>
                        <a:spcBef>
                          <a:spcPct val="20000"/>
                        </a:spcBef>
                        <a:spcAft>
                          <a:spcPct val="0"/>
                        </a:spcAft>
                        <a:buClr>
                          <a:srgbClr val="CC3300"/>
                        </a:buClr>
                        <a:buSzPct val="150000"/>
                        <a:buFontTx/>
                        <a:buNone/>
                        <a:tabLst/>
                      </a:pPr>
                      <a:r>
                        <a:rPr kumimoji="0" lang="es-ES" sz="2400" b="0" i="0" u="none" strike="noStrike" cap="none" normalizeH="0" baseline="0" dirty="0">
                          <a:ln>
                            <a:noFill/>
                          </a:ln>
                          <a:solidFill>
                            <a:schemeClr val="tx1"/>
                          </a:solidFill>
                          <a:effectLst/>
                          <a:latin typeface="Arial" pitchFamily="34" charset="0"/>
                          <a:ea typeface="MS PGothic" pitchFamily="34" charset="-128"/>
                        </a:rPr>
                        <a:t>Ex post</a:t>
                      </a:r>
                    </a:p>
                  </a:txBody>
                  <a:tcPr marT="45655" marB="45655" horzOverflow="overflow">
                    <a:lnL>
                      <a:noFill/>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6392" name="Line 13"/>
          <p:cNvSpPr>
            <a:spLocks noChangeShapeType="1"/>
          </p:cNvSpPr>
          <p:nvPr/>
        </p:nvSpPr>
        <p:spPr bwMode="auto">
          <a:xfrm>
            <a:off x="1676400" y="4606925"/>
            <a:ext cx="5867400" cy="0"/>
          </a:xfrm>
          <a:prstGeom prst="line">
            <a:avLst/>
          </a:prstGeom>
          <a:noFill/>
          <a:ln w="76200">
            <a:solidFill>
              <a:schemeClr val="tx1"/>
            </a:solidFill>
            <a:round/>
            <a:headEnd type="oval" w="med" len="med"/>
            <a:tailEnd type="oval" w="med" len="med"/>
          </a:ln>
        </p:spPr>
        <p:txBody>
          <a:bodyPr/>
          <a:lstStyle/>
          <a:p>
            <a:endParaRPr lang="en-US"/>
          </a:p>
        </p:txBody>
      </p:sp>
      <p:sp>
        <p:nvSpPr>
          <p:cNvPr id="16393" name="Line 13"/>
          <p:cNvSpPr>
            <a:spLocks noChangeShapeType="1"/>
          </p:cNvSpPr>
          <p:nvPr/>
        </p:nvSpPr>
        <p:spPr bwMode="auto">
          <a:xfrm flipV="1">
            <a:off x="1676400" y="2133600"/>
            <a:ext cx="5867400" cy="2457450"/>
          </a:xfrm>
          <a:prstGeom prst="line">
            <a:avLst/>
          </a:prstGeom>
          <a:noFill/>
          <a:ln w="12700">
            <a:solidFill>
              <a:schemeClr val="tx1"/>
            </a:solidFill>
            <a:round/>
            <a:headEnd type="oval" w="med" len="med"/>
            <a:tailEnd type="oval" w="med" len="med"/>
          </a:ln>
        </p:spPr>
        <p:txBody>
          <a:bodyPr/>
          <a:lstStyle/>
          <a:p>
            <a:endParaRPr lang="en-US"/>
          </a:p>
        </p:txBody>
      </p:sp>
      <p:sp>
        <p:nvSpPr>
          <p:cNvPr id="16394" name="Line 13"/>
          <p:cNvSpPr>
            <a:spLocks noChangeShapeType="1"/>
          </p:cNvSpPr>
          <p:nvPr/>
        </p:nvSpPr>
        <p:spPr bwMode="auto">
          <a:xfrm flipV="1">
            <a:off x="1676400" y="3752850"/>
            <a:ext cx="5867400" cy="838200"/>
          </a:xfrm>
          <a:prstGeom prst="line">
            <a:avLst/>
          </a:prstGeom>
          <a:noFill/>
          <a:ln w="12700">
            <a:solidFill>
              <a:schemeClr val="tx1"/>
            </a:solidFill>
            <a:round/>
            <a:headEnd type="oval" w="med" len="med"/>
            <a:tailEnd type="oval" w="med" len="med"/>
          </a:ln>
        </p:spPr>
        <p:txBody>
          <a:bodyPr/>
          <a:lstStyle/>
          <a:p>
            <a:endParaRPr lang="en-US"/>
          </a:p>
        </p:txBody>
      </p:sp>
      <p:sp>
        <p:nvSpPr>
          <p:cNvPr id="16395" name="Line 13"/>
          <p:cNvSpPr>
            <a:spLocks noChangeShapeType="1"/>
          </p:cNvSpPr>
          <p:nvPr/>
        </p:nvSpPr>
        <p:spPr bwMode="auto">
          <a:xfrm flipV="1">
            <a:off x="1676400" y="2971800"/>
            <a:ext cx="5867400" cy="1619250"/>
          </a:xfrm>
          <a:prstGeom prst="line">
            <a:avLst/>
          </a:prstGeom>
          <a:noFill/>
          <a:ln w="12700">
            <a:solidFill>
              <a:schemeClr val="tx1"/>
            </a:solidFill>
            <a:round/>
            <a:headEnd type="oval" w="med" len="med"/>
            <a:tailEnd type="oval" w="med" len="med"/>
          </a:ln>
        </p:spPr>
        <p:txBody>
          <a:bodyPr/>
          <a:lstStyle/>
          <a:p>
            <a:endParaRPr lang="en-US"/>
          </a:p>
        </p:txBody>
      </p:sp>
      <p:sp>
        <p:nvSpPr>
          <p:cNvPr id="8" name="Rectangle 2"/>
          <p:cNvSpPr txBox="1">
            <a:spLocks noChangeArrowheads="1"/>
          </p:cNvSpPr>
          <p:nvPr/>
        </p:nvSpPr>
        <p:spPr>
          <a:xfrm>
            <a:off x="533400" y="381000"/>
            <a:ext cx="8153400" cy="1447800"/>
          </a:xfrm>
          <a:prstGeom prst="rect">
            <a:avLst/>
          </a:prstGeom>
        </p:spPr>
        <p:txBody>
          <a:bodyPr/>
          <a:lstStyle/>
          <a:p>
            <a:pPr algn="ctr" eaLnBrk="0" hangingPunct="0">
              <a:spcBef>
                <a:spcPct val="0"/>
              </a:spcBef>
              <a:buClrTx/>
              <a:buSzTx/>
              <a:buFontTx/>
              <a:buNone/>
              <a:defRPr/>
            </a:pPr>
            <a:r>
              <a:rPr lang="en-US" sz="3600" kern="0" dirty="0">
                <a:solidFill>
                  <a:schemeClr val="tx2"/>
                </a:solidFill>
                <a:latin typeface="+mj-lt"/>
                <a:ea typeface="+mj-ea"/>
                <a:cs typeface="+mj-cs"/>
              </a:rPr>
              <a:t>Problem #1: Information</a:t>
            </a:r>
            <a:br>
              <a:rPr lang="en-US" sz="3600" kern="0" dirty="0">
                <a:solidFill>
                  <a:schemeClr val="tx2"/>
                </a:solidFill>
                <a:latin typeface="+mj-lt"/>
                <a:ea typeface="+mj-ea"/>
                <a:cs typeface="+mj-cs"/>
              </a:rPr>
            </a:br>
            <a:r>
              <a:rPr lang="en-US" sz="2400" kern="0" dirty="0">
                <a:solidFill>
                  <a:schemeClr val="tx2"/>
                </a:solidFill>
                <a:latin typeface="+mj-lt"/>
                <a:ea typeface="+mj-ea"/>
                <a:cs typeface="+mj-cs"/>
              </a:rPr>
              <a:t>Given the huge number of possible contingencies ex post, how do parties ensure </a:t>
            </a:r>
            <a:r>
              <a:rPr lang="en-US" sz="2400" i="1" kern="0" dirty="0">
                <a:solidFill>
                  <a:schemeClr val="tx2"/>
                </a:solidFill>
                <a:latin typeface="+mj-lt"/>
                <a:ea typeface="+mj-ea"/>
                <a:cs typeface="+mj-cs"/>
              </a:rPr>
              <a:t>optimal trade</a:t>
            </a:r>
            <a:r>
              <a:rPr lang="en-US" sz="2400" kern="0" dirty="0">
                <a:solidFill>
                  <a:schemeClr val="tx2"/>
                </a:solidFill>
                <a:latin typeface="+mj-lt"/>
                <a:ea typeface="+mj-ea"/>
                <a:cs typeface="+mj-cs"/>
              </a:rPr>
              <a:t>?</a:t>
            </a:r>
          </a:p>
        </p:txBody>
      </p:sp>
      <p:sp>
        <p:nvSpPr>
          <p:cNvPr id="9" name="Line 13"/>
          <p:cNvSpPr>
            <a:spLocks noChangeShapeType="1"/>
          </p:cNvSpPr>
          <p:nvPr/>
        </p:nvSpPr>
        <p:spPr bwMode="auto">
          <a:xfrm flipV="1">
            <a:off x="1676400" y="2514600"/>
            <a:ext cx="6019800" cy="2076450"/>
          </a:xfrm>
          <a:prstGeom prst="line">
            <a:avLst/>
          </a:prstGeom>
          <a:noFill/>
          <a:ln w="12700">
            <a:solidFill>
              <a:schemeClr val="tx1"/>
            </a:solidFill>
            <a:round/>
            <a:headEnd type="oval" w="med" len="med"/>
            <a:tailEnd type="oval" w="med" len="med"/>
          </a:ln>
        </p:spPr>
        <p:txBody>
          <a:bodyPr/>
          <a:lstStyle/>
          <a:p>
            <a:endParaRPr lang="en-US"/>
          </a:p>
        </p:txBody>
      </p:sp>
      <p:sp>
        <p:nvSpPr>
          <p:cNvPr id="10" name="Line 13"/>
          <p:cNvSpPr>
            <a:spLocks noChangeShapeType="1"/>
          </p:cNvSpPr>
          <p:nvPr/>
        </p:nvSpPr>
        <p:spPr bwMode="auto">
          <a:xfrm flipV="1">
            <a:off x="1676400" y="4114800"/>
            <a:ext cx="6096000" cy="476250"/>
          </a:xfrm>
          <a:prstGeom prst="line">
            <a:avLst/>
          </a:prstGeom>
          <a:noFill/>
          <a:ln w="12700">
            <a:solidFill>
              <a:schemeClr val="tx1"/>
            </a:solidFill>
            <a:round/>
            <a:headEnd type="oval" w="med" len="med"/>
            <a:tailEnd type="oval" w="med" len="med"/>
          </a:ln>
        </p:spPr>
        <p:txBody>
          <a:bodyPr/>
          <a:lstStyle/>
          <a:p>
            <a:endParaRPr lang="en-US"/>
          </a:p>
        </p:txBody>
      </p:sp>
      <p:sp>
        <p:nvSpPr>
          <p:cNvPr id="11" name="Line 13"/>
          <p:cNvSpPr>
            <a:spLocks noChangeShapeType="1"/>
          </p:cNvSpPr>
          <p:nvPr/>
        </p:nvSpPr>
        <p:spPr bwMode="auto">
          <a:xfrm flipV="1">
            <a:off x="1676400" y="3429000"/>
            <a:ext cx="5486400" cy="1162050"/>
          </a:xfrm>
          <a:prstGeom prst="line">
            <a:avLst/>
          </a:prstGeom>
          <a:noFill/>
          <a:ln w="12700">
            <a:solidFill>
              <a:schemeClr val="tx1"/>
            </a:solidFill>
            <a:round/>
            <a:headEnd type="oval" w="med" len="med"/>
            <a:tailEnd type="oval" w="med" len="med"/>
          </a:ln>
        </p:spPr>
        <p:txBody>
          <a:bodyPr/>
          <a:lstStyle/>
          <a:p>
            <a:endParaRPr lang="en-US"/>
          </a:p>
        </p:txBody>
      </p:sp>
      <p:sp>
        <p:nvSpPr>
          <p:cNvPr id="13" name="12 CuadroTexto"/>
          <p:cNvSpPr txBox="1"/>
          <p:nvPr/>
        </p:nvSpPr>
        <p:spPr>
          <a:xfrm>
            <a:off x="7920758" y="1905000"/>
            <a:ext cx="385042" cy="2591479"/>
          </a:xfrm>
          <a:prstGeom prst="rect">
            <a:avLst/>
          </a:prstGeom>
          <a:noFill/>
        </p:spPr>
        <p:txBody>
          <a:bodyPr wrap="none" rtlCol="0">
            <a:spAutoFit/>
          </a:bodyPr>
          <a:lstStyle/>
          <a:p>
            <a:pPr>
              <a:buNone/>
            </a:pPr>
            <a:r>
              <a:rPr lang="en-US" dirty="0"/>
              <a:t>?</a:t>
            </a:r>
          </a:p>
          <a:p>
            <a:pPr>
              <a:buNone/>
            </a:pPr>
            <a:r>
              <a:rPr lang="en-US" dirty="0"/>
              <a:t>?</a:t>
            </a:r>
          </a:p>
          <a:p>
            <a:pPr>
              <a:buNone/>
            </a:pPr>
            <a:r>
              <a:rPr lang="en-US" dirty="0"/>
              <a:t>?</a:t>
            </a:r>
          </a:p>
          <a:p>
            <a:pPr>
              <a:buNone/>
            </a:pPr>
            <a:r>
              <a:rPr lang="en-US" dirty="0"/>
              <a:t>?</a:t>
            </a:r>
          </a:p>
          <a:p>
            <a:pPr>
              <a:buNone/>
            </a:pPr>
            <a:r>
              <a:rPr lang="en-US" dirty="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lstStyle/>
          <a:p>
            <a:pPr eaLnBrk="1" hangingPunct="1"/>
            <a:r>
              <a:rPr lang="en-US" sz="3600" dirty="0"/>
              <a:t>Potential traders face two problems:</a:t>
            </a:r>
          </a:p>
        </p:txBody>
      </p:sp>
      <p:sp>
        <p:nvSpPr>
          <p:cNvPr id="95235" name="Rectangle 3"/>
          <p:cNvSpPr>
            <a:spLocks noGrp="1" noChangeArrowheads="1"/>
          </p:cNvSpPr>
          <p:nvPr>
            <p:ph type="body" idx="4294967295"/>
          </p:nvPr>
        </p:nvSpPr>
        <p:spPr>
          <a:xfrm>
            <a:off x="609600" y="1676400"/>
            <a:ext cx="8077200" cy="4419600"/>
          </a:xfrm>
        </p:spPr>
        <p:txBody>
          <a:bodyPr/>
          <a:lstStyle/>
          <a:p>
            <a:pPr eaLnBrk="1" hangingPunct="1">
              <a:lnSpc>
                <a:spcPct val="90000"/>
              </a:lnSpc>
            </a:pPr>
            <a:r>
              <a:rPr lang="en-US" dirty="0">
                <a:solidFill>
                  <a:schemeClr val="bg1">
                    <a:lumMod val="50000"/>
                    <a:lumOff val="50000"/>
                  </a:schemeClr>
                </a:solidFill>
              </a:rPr>
              <a:t>Finding out the efficient exchange </a:t>
            </a:r>
            <a:br>
              <a:rPr lang="en-US" dirty="0">
                <a:solidFill>
                  <a:schemeClr val="bg1">
                    <a:lumMod val="50000"/>
                    <a:lumOff val="50000"/>
                  </a:schemeClr>
                </a:solidFill>
              </a:rPr>
            </a:br>
            <a:r>
              <a:rPr lang="en-US" dirty="0">
                <a:solidFill>
                  <a:schemeClr val="bg1">
                    <a:lumMod val="50000"/>
                    <a:lumOff val="50000"/>
                  </a:schemeClr>
                </a:solidFill>
              </a:rPr>
              <a:t>(production—“size of pie”: information</a:t>
            </a:r>
            <a:r>
              <a:rPr lang="en-US" dirty="0">
                <a:solidFill>
                  <a:schemeClr val="bg1">
                    <a:lumMod val="50000"/>
                    <a:lumOff val="50000"/>
                  </a:schemeClr>
                </a:solidFill>
                <a:sym typeface="Wingdings" pitchFamily="2" charset="2"/>
              </a:rPr>
              <a:t>)</a:t>
            </a:r>
            <a:endParaRPr lang="en-US" dirty="0">
              <a:solidFill>
                <a:schemeClr val="bg1">
                  <a:lumMod val="50000"/>
                  <a:lumOff val="50000"/>
                </a:schemeClr>
              </a:solidFill>
            </a:endParaRPr>
          </a:p>
          <a:p>
            <a:pPr lvl="1" eaLnBrk="1" hangingPunct="1">
              <a:lnSpc>
                <a:spcPct val="90000"/>
              </a:lnSpc>
            </a:pPr>
            <a:r>
              <a:rPr lang="en-US" dirty="0">
                <a:solidFill>
                  <a:schemeClr val="bg1">
                    <a:lumMod val="50000"/>
                    <a:lumOff val="50000"/>
                  </a:schemeClr>
                </a:solidFill>
              </a:rPr>
              <a:t>How to find the optimal trade in any contingency? </a:t>
            </a:r>
            <a:r>
              <a:rPr lang="en-US" dirty="0">
                <a:solidFill>
                  <a:schemeClr val="bg1">
                    <a:lumMod val="50000"/>
                    <a:lumOff val="50000"/>
                  </a:schemeClr>
                </a:solidFill>
                <a:sym typeface="Wingdings" panose="05000000000000000000" pitchFamily="2" charset="2"/>
              </a:rPr>
              <a:t> </a:t>
            </a:r>
            <a:r>
              <a:rPr lang="en-US" dirty="0">
                <a:solidFill>
                  <a:schemeClr val="bg1">
                    <a:lumMod val="50000"/>
                    <a:lumOff val="50000"/>
                  </a:schemeClr>
                </a:solidFill>
              </a:rPr>
              <a:t>How to contract so many contingencies? Ex.:</a:t>
            </a:r>
          </a:p>
          <a:p>
            <a:pPr lvl="2" eaLnBrk="1" hangingPunct="1">
              <a:lnSpc>
                <a:spcPct val="90000"/>
              </a:lnSpc>
            </a:pPr>
            <a:r>
              <a:rPr lang="en-US" dirty="0">
                <a:solidFill>
                  <a:schemeClr val="bg1">
                    <a:lumMod val="50000"/>
                    <a:lumOff val="50000"/>
                  </a:schemeClr>
                </a:solidFill>
              </a:rPr>
              <a:t>When? 	Ex ante, ex post (relational contract)</a:t>
            </a:r>
          </a:p>
          <a:p>
            <a:pPr lvl="2" eaLnBrk="1" hangingPunct="1">
              <a:lnSpc>
                <a:spcPct val="90000"/>
              </a:lnSpc>
            </a:pPr>
            <a:r>
              <a:rPr lang="en-US" dirty="0">
                <a:solidFill>
                  <a:schemeClr val="bg1">
                    <a:lumMod val="50000"/>
                    <a:lumOff val="50000"/>
                  </a:schemeClr>
                </a:solidFill>
              </a:rPr>
              <a:t>How? 	Contract clauses &amp; legal rules</a:t>
            </a:r>
          </a:p>
          <a:p>
            <a:pPr lvl="2" eaLnBrk="1" hangingPunct="1">
              <a:lnSpc>
                <a:spcPct val="90000"/>
              </a:lnSpc>
            </a:pPr>
            <a:r>
              <a:rPr lang="en-US" dirty="0">
                <a:solidFill>
                  <a:schemeClr val="bg1">
                    <a:lumMod val="50000"/>
                    <a:lumOff val="50000"/>
                  </a:schemeClr>
                </a:solidFill>
              </a:rPr>
              <a:t>By whom? 	One party, all parties, third parties</a:t>
            </a:r>
          </a:p>
          <a:p>
            <a:pPr lvl="2" eaLnBrk="1" hangingPunct="1">
              <a:lnSpc>
                <a:spcPct val="90000"/>
              </a:lnSpc>
            </a:pPr>
            <a:endParaRPr lang="en-US" dirty="0"/>
          </a:p>
          <a:p>
            <a:pPr eaLnBrk="1" hangingPunct="1">
              <a:lnSpc>
                <a:spcPct val="90000"/>
              </a:lnSpc>
            </a:pPr>
            <a:r>
              <a:rPr lang="en-US" dirty="0"/>
              <a:t>Enforcing the agreement </a:t>
            </a:r>
            <a:br>
              <a:rPr lang="en-US" dirty="0"/>
            </a:br>
            <a:r>
              <a:rPr lang="en-US" dirty="0"/>
              <a:t>(</a:t>
            </a:r>
            <a:r>
              <a:rPr lang="en-US" dirty="0">
                <a:solidFill>
                  <a:schemeClr val="accent1">
                    <a:lumMod val="60000"/>
                    <a:lumOff val="40000"/>
                  </a:schemeClr>
                </a:solidFill>
              </a:rPr>
              <a:t>distribution</a:t>
            </a:r>
            <a:r>
              <a:rPr lang="en-US" dirty="0"/>
              <a:t>—“splitting the pie”: </a:t>
            </a:r>
            <a:r>
              <a:rPr lang="en-US" dirty="0">
                <a:solidFill>
                  <a:srgbClr val="FF0000"/>
                </a:solidFill>
              </a:rPr>
              <a:t>enforcement</a:t>
            </a:r>
            <a:r>
              <a:rPr lang="en-US" dirty="0"/>
              <a:t>) </a:t>
            </a:r>
          </a:p>
          <a:p>
            <a:pPr lvl="1" eaLnBrk="1" hangingPunct="1">
              <a:lnSpc>
                <a:spcPct val="90000"/>
              </a:lnSpc>
            </a:pPr>
            <a:r>
              <a:rPr lang="en-US" dirty="0"/>
              <a:t>How? = By whom? One/parties (future trade), 3</a:t>
            </a:r>
            <a:r>
              <a:rPr lang="en-US" baseline="30000" dirty="0"/>
              <a:t>rd</a:t>
            </a:r>
            <a:r>
              <a:rPr lang="en-US" dirty="0"/>
              <a:t> party (judge), other market participants (reputation)</a:t>
            </a:r>
          </a:p>
        </p:txBody>
      </p:sp>
    </p:spTree>
    <p:extLst>
      <p:ext uri="{BB962C8B-B14F-4D97-AF65-F5344CB8AC3E}">
        <p14:creationId xmlns:p14="http://schemas.microsoft.com/office/powerpoint/2010/main" val="3018492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5800" y="838200"/>
            <a:ext cx="7772400" cy="1143000"/>
          </a:xfrm>
        </p:spPr>
        <p:txBody>
          <a:bodyPr/>
          <a:lstStyle/>
          <a:p>
            <a:r>
              <a:rPr lang="en-US" kern="0" dirty="0">
                <a:solidFill>
                  <a:schemeClr val="tx2"/>
                </a:solidFill>
                <a:latin typeface="+mj-lt"/>
                <a:ea typeface="+mj-ea"/>
                <a:cs typeface="+mj-cs"/>
              </a:rPr>
              <a:t>Problem #2: Enforcement</a:t>
            </a:r>
            <a:br>
              <a:rPr lang="en-US" sz="4000" kern="0" dirty="0">
                <a:solidFill>
                  <a:schemeClr val="tx2"/>
                </a:solidFill>
                <a:latin typeface="+mj-lt"/>
                <a:ea typeface="+mj-ea"/>
                <a:cs typeface="+mj-cs"/>
              </a:rPr>
            </a:br>
            <a:r>
              <a:rPr lang="en-US" sz="2800" noProof="0" dirty="0"/>
              <a:t>Deferred</a:t>
            </a:r>
            <a:r>
              <a:rPr lang="en-US" sz="2800" dirty="0"/>
              <a:t> and asynchronous </a:t>
            </a:r>
            <a:r>
              <a:rPr lang="en-US" sz="2800" noProof="0" dirty="0"/>
              <a:t>performances</a:t>
            </a:r>
            <a:endParaRPr lang="en-US" sz="3200" noProof="0" dirty="0"/>
          </a:p>
        </p:txBody>
      </p:sp>
      <p:sp>
        <p:nvSpPr>
          <p:cNvPr id="3" name="2 Marcador de contenido"/>
          <p:cNvSpPr>
            <a:spLocks noGrp="1"/>
          </p:cNvSpPr>
          <p:nvPr>
            <p:ph idx="1"/>
          </p:nvPr>
        </p:nvSpPr>
        <p:spPr/>
        <p:txBody>
          <a:bodyPr/>
          <a:lstStyle/>
          <a:p>
            <a:endParaRPr lang="en-US" dirty="0"/>
          </a:p>
        </p:txBody>
      </p:sp>
      <p:graphicFrame>
        <p:nvGraphicFramePr>
          <p:cNvPr id="5" name="Group 11"/>
          <p:cNvGraphicFramePr>
            <a:graphicFrameLocks/>
          </p:cNvGraphicFramePr>
          <p:nvPr>
            <p:extLst>
              <p:ext uri="{D42A27DB-BD31-4B8C-83A1-F6EECF244321}">
                <p14:modId xmlns:p14="http://schemas.microsoft.com/office/powerpoint/2010/main" val="3172128115"/>
              </p:ext>
            </p:extLst>
          </p:nvPr>
        </p:nvGraphicFramePr>
        <p:xfrm>
          <a:off x="381000" y="3600450"/>
          <a:ext cx="8763000" cy="1505582"/>
        </p:xfrm>
        <a:graphic>
          <a:graphicData uri="http://schemas.openxmlformats.org/drawingml/2006/table">
            <a:tbl>
              <a:tblPr/>
              <a:tblGrid>
                <a:gridCol w="2921000">
                  <a:extLst>
                    <a:ext uri="{9D8B030D-6E8A-4147-A177-3AD203B41FA5}">
                      <a16:colId xmlns:a16="http://schemas.microsoft.com/office/drawing/2014/main" val="20000"/>
                    </a:ext>
                  </a:extLst>
                </a:gridCol>
                <a:gridCol w="2921000">
                  <a:extLst>
                    <a:ext uri="{9D8B030D-6E8A-4147-A177-3AD203B41FA5}">
                      <a16:colId xmlns:a16="http://schemas.microsoft.com/office/drawing/2014/main" val="20001"/>
                    </a:ext>
                  </a:extLst>
                </a:gridCol>
                <a:gridCol w="2921000">
                  <a:extLst>
                    <a:ext uri="{9D8B030D-6E8A-4147-A177-3AD203B41FA5}">
                      <a16:colId xmlns:a16="http://schemas.microsoft.com/office/drawing/2014/main" val="20002"/>
                    </a:ext>
                  </a:extLst>
                </a:gridCol>
              </a:tblGrid>
              <a:tr h="1504950">
                <a:tc>
                  <a:txBody>
                    <a:bodyPr/>
                    <a:lstStyle/>
                    <a:p>
                      <a:pPr marL="0" marR="0" lvl="0" indent="0" algn="ctr" defTabSz="914400" rtl="0" eaLnBrk="1" fontAlgn="base" latinLnBrk="0" hangingPunct="1">
                        <a:lnSpc>
                          <a:spcPct val="100000"/>
                        </a:lnSpc>
                        <a:spcBef>
                          <a:spcPct val="20000"/>
                        </a:spcBef>
                        <a:spcAft>
                          <a:spcPct val="0"/>
                        </a:spcAft>
                        <a:buClr>
                          <a:srgbClr val="CC3300"/>
                        </a:buClr>
                        <a:buSzPct val="150000"/>
                        <a:buFontTx/>
                        <a:buNone/>
                        <a:tabLst/>
                      </a:pPr>
                      <a:r>
                        <a:rPr kumimoji="0" lang="en-US" sz="3200" b="0" i="0" u="none" strike="noStrike" cap="none" normalizeH="0" baseline="0" noProof="0" dirty="0">
                          <a:ln>
                            <a:noFill/>
                          </a:ln>
                          <a:solidFill>
                            <a:schemeClr val="tx1"/>
                          </a:solidFill>
                          <a:effectLst/>
                          <a:latin typeface="Arial" pitchFamily="34" charset="0"/>
                          <a:ea typeface="MS PGothic" pitchFamily="34" charset="-128"/>
                        </a:rPr>
                        <a:t>Contractual commitment</a:t>
                      </a:r>
                      <a:endParaRPr kumimoji="0" lang="en-US" sz="3200" b="0" i="1" u="none" strike="noStrike" cap="none" normalizeH="0" baseline="0" noProof="0" dirty="0">
                        <a:ln>
                          <a:noFill/>
                        </a:ln>
                        <a:solidFill>
                          <a:schemeClr val="tx1"/>
                        </a:solidFill>
                        <a:effectLst/>
                        <a:latin typeface="Arial" pitchFamily="34" charset="0"/>
                        <a:ea typeface="MS PGothic" pitchFamily="34" charset="-128"/>
                      </a:endParaRPr>
                    </a:p>
                    <a:p>
                      <a:pPr marL="0" marR="0" lvl="0" indent="0" algn="ctr" defTabSz="914400" rtl="0" eaLnBrk="1" fontAlgn="base" latinLnBrk="0" hangingPunct="1">
                        <a:lnSpc>
                          <a:spcPct val="100000"/>
                        </a:lnSpc>
                        <a:spcBef>
                          <a:spcPct val="20000"/>
                        </a:spcBef>
                        <a:spcAft>
                          <a:spcPct val="0"/>
                        </a:spcAft>
                        <a:buClr>
                          <a:srgbClr val="CC3300"/>
                        </a:buClr>
                        <a:buSzPct val="150000"/>
                        <a:buFontTx/>
                        <a:buNone/>
                        <a:tabLst/>
                      </a:pPr>
                      <a:r>
                        <a:rPr kumimoji="0" lang="es-ES" sz="2400" b="0" i="0" u="none" strike="noStrike" cap="none" normalizeH="0" baseline="0" dirty="0">
                          <a:ln>
                            <a:noFill/>
                          </a:ln>
                          <a:solidFill>
                            <a:schemeClr val="tx1"/>
                          </a:solidFill>
                          <a:effectLst/>
                          <a:latin typeface="Arial" pitchFamily="34" charset="0"/>
                          <a:ea typeface="MS PGothic" pitchFamily="34" charset="-128"/>
                        </a:rPr>
                        <a:t>Ex ante</a:t>
                      </a:r>
                    </a:p>
                  </a:txBody>
                  <a:tcPr marT="45655" marB="45655"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CC3300"/>
                        </a:buClr>
                        <a:buSzPct val="150000"/>
                        <a:buFontTx/>
                        <a:buNone/>
                        <a:tabLst/>
                      </a:pPr>
                      <a:r>
                        <a:rPr kumimoji="0" lang="es-ES" sz="3200" b="0" i="0" u="none" strike="noStrike" cap="none" normalizeH="0" baseline="0" dirty="0">
                          <a:ln>
                            <a:noFill/>
                          </a:ln>
                          <a:solidFill>
                            <a:schemeClr val="tx1"/>
                          </a:solidFill>
                          <a:effectLst/>
                          <a:latin typeface="Arial" pitchFamily="34" charset="0"/>
                          <a:ea typeface="MS PGothic" pitchFamily="34" charset="-128"/>
                        </a:rPr>
                        <a:t>Performance </a:t>
                      </a:r>
                      <a:r>
                        <a:rPr kumimoji="0" lang="es-ES" sz="3200" b="0" i="0" u="none" strike="noStrike" cap="none" normalizeH="0" baseline="0" dirty="0" err="1">
                          <a:ln>
                            <a:noFill/>
                          </a:ln>
                          <a:solidFill>
                            <a:schemeClr val="tx1"/>
                          </a:solidFill>
                          <a:effectLst/>
                          <a:latin typeface="Arial" pitchFamily="34" charset="0"/>
                          <a:ea typeface="MS PGothic" pitchFamily="34" charset="-128"/>
                        </a:rPr>
                        <a:t>by</a:t>
                      </a:r>
                      <a:r>
                        <a:rPr kumimoji="0" lang="es-ES" sz="3200" b="0" i="0" u="none" strike="noStrike" cap="none" normalizeH="0" baseline="0" dirty="0">
                          <a:ln>
                            <a:noFill/>
                          </a:ln>
                          <a:solidFill>
                            <a:schemeClr val="tx1"/>
                          </a:solidFill>
                          <a:effectLst/>
                          <a:latin typeface="Arial" pitchFamily="34" charset="0"/>
                          <a:ea typeface="MS PGothic" pitchFamily="34" charset="-128"/>
                        </a:rPr>
                        <a:t> </a:t>
                      </a:r>
                      <a:r>
                        <a:rPr kumimoji="0" lang="es-ES" sz="3200" b="0" i="0" u="none" strike="noStrike" cap="none" normalizeH="0" baseline="0" dirty="0" err="1">
                          <a:ln>
                            <a:noFill/>
                          </a:ln>
                          <a:solidFill>
                            <a:schemeClr val="tx1"/>
                          </a:solidFill>
                          <a:effectLst/>
                          <a:latin typeface="Arial" pitchFamily="34" charset="0"/>
                          <a:ea typeface="MS PGothic" pitchFamily="34" charset="-128"/>
                        </a:rPr>
                        <a:t>party</a:t>
                      </a:r>
                      <a:r>
                        <a:rPr kumimoji="0" lang="es-ES" sz="3200" b="0" i="0" u="none" strike="noStrike" cap="none" normalizeH="0" baseline="0" dirty="0">
                          <a:ln>
                            <a:noFill/>
                          </a:ln>
                          <a:solidFill>
                            <a:schemeClr val="tx1"/>
                          </a:solidFill>
                          <a:effectLst/>
                          <a:latin typeface="Arial" pitchFamily="34" charset="0"/>
                          <a:ea typeface="MS PGothic" pitchFamily="34" charset="-128"/>
                        </a:rPr>
                        <a:t> A</a:t>
                      </a:r>
                    </a:p>
                    <a:p>
                      <a:pPr marL="0" marR="0" lvl="0" indent="0" algn="ctr" defTabSz="914400" rtl="0" eaLnBrk="1" fontAlgn="base" latinLnBrk="0" hangingPunct="1">
                        <a:lnSpc>
                          <a:spcPct val="100000"/>
                        </a:lnSpc>
                        <a:spcBef>
                          <a:spcPct val="20000"/>
                        </a:spcBef>
                        <a:spcAft>
                          <a:spcPct val="0"/>
                        </a:spcAft>
                        <a:buClr>
                          <a:srgbClr val="CC3300"/>
                        </a:buClr>
                        <a:buSzPct val="150000"/>
                        <a:buFontTx/>
                        <a:buNone/>
                        <a:tabLst/>
                      </a:pPr>
                      <a:r>
                        <a:rPr kumimoji="0" lang="en-US" sz="2400" b="0" i="0" u="none" strike="noStrike" cap="none" normalizeH="0" baseline="0" noProof="0" dirty="0">
                          <a:ln>
                            <a:noFill/>
                          </a:ln>
                          <a:solidFill>
                            <a:schemeClr val="tx1"/>
                          </a:solidFill>
                          <a:effectLst/>
                          <a:latin typeface="Arial" pitchFamily="34" charset="0"/>
                          <a:ea typeface="MS PGothic" pitchFamily="34" charset="-128"/>
                        </a:rPr>
                        <a:t>Ex post</a:t>
                      </a:r>
                    </a:p>
                  </a:txBody>
                  <a:tcPr marT="45655" marB="45655"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CC3300"/>
                        </a:buClr>
                        <a:buSzPct val="150000"/>
                        <a:buFontTx/>
                        <a:buNone/>
                        <a:tabLst/>
                      </a:pPr>
                      <a:r>
                        <a:rPr kumimoji="0" lang="es-ES" sz="3200" b="0" i="0" u="none" strike="noStrike" cap="none" normalizeH="0" baseline="0" dirty="0">
                          <a:ln>
                            <a:noFill/>
                          </a:ln>
                          <a:solidFill>
                            <a:schemeClr val="tx1"/>
                          </a:solidFill>
                          <a:effectLst/>
                          <a:latin typeface="Arial" pitchFamily="34" charset="0"/>
                          <a:ea typeface="MS PGothic" pitchFamily="34" charset="-128"/>
                        </a:rPr>
                        <a:t>Performance </a:t>
                      </a:r>
                      <a:r>
                        <a:rPr kumimoji="0" lang="es-ES" sz="3200" b="0" i="0" u="none" strike="noStrike" cap="none" normalizeH="0" baseline="0" dirty="0" err="1">
                          <a:ln>
                            <a:noFill/>
                          </a:ln>
                          <a:solidFill>
                            <a:schemeClr val="tx1"/>
                          </a:solidFill>
                          <a:effectLst/>
                          <a:latin typeface="Arial" pitchFamily="34" charset="0"/>
                          <a:ea typeface="MS PGothic" pitchFamily="34" charset="-128"/>
                        </a:rPr>
                        <a:t>by</a:t>
                      </a:r>
                      <a:r>
                        <a:rPr kumimoji="0" lang="es-ES" sz="3200" b="0" i="0" u="none" strike="noStrike" cap="none" normalizeH="0" baseline="0" dirty="0">
                          <a:ln>
                            <a:noFill/>
                          </a:ln>
                          <a:solidFill>
                            <a:schemeClr val="tx1"/>
                          </a:solidFill>
                          <a:effectLst/>
                          <a:latin typeface="Arial" pitchFamily="34" charset="0"/>
                          <a:ea typeface="MS PGothic" pitchFamily="34" charset="-128"/>
                        </a:rPr>
                        <a:t> </a:t>
                      </a:r>
                      <a:r>
                        <a:rPr kumimoji="0" lang="es-ES" sz="3200" b="0" i="0" u="none" strike="noStrike" cap="none" normalizeH="0" baseline="0" dirty="0" err="1">
                          <a:ln>
                            <a:noFill/>
                          </a:ln>
                          <a:solidFill>
                            <a:schemeClr val="tx1"/>
                          </a:solidFill>
                          <a:effectLst/>
                          <a:latin typeface="Arial" pitchFamily="34" charset="0"/>
                          <a:ea typeface="MS PGothic" pitchFamily="34" charset="-128"/>
                        </a:rPr>
                        <a:t>party</a:t>
                      </a:r>
                      <a:r>
                        <a:rPr kumimoji="0" lang="es-ES" sz="3200" b="0" i="0" u="none" strike="noStrike" cap="none" normalizeH="0" baseline="0" dirty="0">
                          <a:ln>
                            <a:noFill/>
                          </a:ln>
                          <a:solidFill>
                            <a:schemeClr val="tx1"/>
                          </a:solidFill>
                          <a:effectLst/>
                          <a:latin typeface="Arial" pitchFamily="34" charset="0"/>
                          <a:ea typeface="MS PGothic" pitchFamily="34" charset="-128"/>
                        </a:rPr>
                        <a:t> B</a:t>
                      </a:r>
                    </a:p>
                    <a:p>
                      <a:pPr marL="0" marR="0" lvl="0" indent="0" algn="ctr" defTabSz="914400" rtl="0" eaLnBrk="1" fontAlgn="base" latinLnBrk="0" hangingPunct="1">
                        <a:lnSpc>
                          <a:spcPct val="100000"/>
                        </a:lnSpc>
                        <a:spcBef>
                          <a:spcPct val="20000"/>
                        </a:spcBef>
                        <a:spcAft>
                          <a:spcPct val="0"/>
                        </a:spcAft>
                        <a:buClr>
                          <a:srgbClr val="CC3300"/>
                        </a:buClr>
                        <a:buSzPct val="150000"/>
                        <a:buFontTx/>
                        <a:buNone/>
                        <a:tabLst/>
                      </a:pPr>
                      <a:r>
                        <a:rPr kumimoji="0" lang="en-US" sz="2400" b="0" i="0" u="none" strike="noStrike" cap="none" normalizeH="0" baseline="0" noProof="0" dirty="0">
                          <a:ln>
                            <a:noFill/>
                          </a:ln>
                          <a:solidFill>
                            <a:schemeClr val="tx1"/>
                          </a:solidFill>
                          <a:effectLst/>
                          <a:latin typeface="Arial" pitchFamily="34" charset="0"/>
                          <a:ea typeface="MS PGothic" pitchFamily="34" charset="-128"/>
                        </a:rPr>
                        <a:t>Ex post</a:t>
                      </a:r>
                    </a:p>
                  </a:txBody>
                  <a:tcPr marT="45655" marB="45655" horzOverflow="overflow">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6" name="Line 13"/>
          <p:cNvSpPr>
            <a:spLocks noChangeShapeType="1"/>
          </p:cNvSpPr>
          <p:nvPr/>
        </p:nvSpPr>
        <p:spPr bwMode="auto">
          <a:xfrm>
            <a:off x="1676400" y="3311525"/>
            <a:ext cx="5867400" cy="0"/>
          </a:xfrm>
          <a:prstGeom prst="line">
            <a:avLst/>
          </a:prstGeom>
          <a:noFill/>
          <a:ln w="76200">
            <a:solidFill>
              <a:schemeClr val="tx1"/>
            </a:solidFill>
            <a:round/>
            <a:headEnd type="oval" w="med" len="med"/>
            <a:tailEnd type="oval" w="med" len="med"/>
          </a:ln>
        </p:spPr>
        <p:txBody>
          <a:bodyPr/>
          <a:lstStyle/>
          <a:p>
            <a:endParaRPr lang="en-US"/>
          </a:p>
        </p:txBody>
      </p:sp>
      <p:sp>
        <p:nvSpPr>
          <p:cNvPr id="8" name="7 Elipse"/>
          <p:cNvSpPr/>
          <p:nvPr/>
        </p:nvSpPr>
        <p:spPr>
          <a:xfrm>
            <a:off x="4572000" y="3200400"/>
            <a:ext cx="228600"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609600" y="2057400"/>
          <a:ext cx="7848600" cy="3733800"/>
        </p:xfrm>
        <a:graphic>
          <a:graphicData uri="http://schemas.openxmlformats.org/drawingml/2006/table">
            <a:tbl>
              <a:tblPr/>
              <a:tblGrid>
                <a:gridCol w="18288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2971800">
                  <a:extLst>
                    <a:ext uri="{9D8B030D-6E8A-4147-A177-3AD203B41FA5}">
                      <a16:colId xmlns:a16="http://schemas.microsoft.com/office/drawing/2014/main" val="20002"/>
                    </a:ext>
                  </a:extLst>
                </a:gridCol>
              </a:tblGrid>
              <a:tr h="1244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2400" b="1" i="0" u="none" strike="noStrike" cap="none" normalizeH="0" baseline="0">
                        <a:ln>
                          <a:noFill/>
                        </a:ln>
                        <a:solidFill>
                          <a:schemeClr val="tx1"/>
                        </a:solidFill>
                        <a:effectLst/>
                        <a:latin typeface="Arial" charset="0"/>
                        <a:cs typeface="Times New Roman" pitchFamily="18" charset="0"/>
                      </a:endParaRPr>
                    </a:p>
                  </a:txBody>
                  <a:tcPr marL="7620" marR="7620" marT="762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Arial" charset="0"/>
                          <a:ea typeface="SimSun" pitchFamily="2" charset="-122"/>
                          <a:cs typeface="Times New Roman" pitchFamily="18" charset="0"/>
                        </a:rPr>
                        <a:t>Private ordering</a:t>
                      </a:r>
                      <a:br>
                        <a:rPr kumimoji="0" lang="en-US" sz="2400" b="1" i="0" u="none" strike="noStrike" cap="none" normalizeH="0" baseline="0">
                          <a:ln>
                            <a:noFill/>
                          </a:ln>
                          <a:solidFill>
                            <a:schemeClr val="tx1"/>
                          </a:solidFill>
                          <a:effectLst/>
                          <a:latin typeface="Arial" charset="0"/>
                          <a:ea typeface="SimSun" pitchFamily="2" charset="-122"/>
                          <a:cs typeface="Times New Roman" pitchFamily="18" charset="0"/>
                        </a:rPr>
                      </a:br>
                      <a:r>
                        <a:rPr kumimoji="0" lang="en-US" sz="2400" b="1" i="0" u="none" strike="noStrike" cap="none" normalizeH="0" baseline="0">
                          <a:ln>
                            <a:noFill/>
                          </a:ln>
                          <a:solidFill>
                            <a:schemeClr val="tx1"/>
                          </a:solidFill>
                          <a:effectLst/>
                          <a:latin typeface="Arial" charset="0"/>
                          <a:ea typeface="SimSun" pitchFamily="2" charset="-122"/>
                          <a:cs typeface="Times New Roman" pitchFamily="18" charset="0"/>
                        </a:rPr>
                        <a:t>(parties) </a:t>
                      </a:r>
                      <a:endParaRPr kumimoji="0" lang="es-ES" sz="2400" b="1" i="0" u="none" strike="noStrike" cap="none" normalizeH="0" baseline="0">
                        <a:ln>
                          <a:noFill/>
                        </a:ln>
                        <a:solidFill>
                          <a:schemeClr val="tx1"/>
                        </a:solidFill>
                        <a:effectLst/>
                        <a:latin typeface="Arial" charset="0"/>
                        <a:ea typeface="SimSun" pitchFamily="2" charset="-122"/>
                        <a:cs typeface="Times New Roman" pitchFamily="18" charset="0"/>
                      </a:endParaRPr>
                    </a:p>
                  </a:txBody>
                  <a:tcPr marL="7620" marR="7620" marT="762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Arial" charset="0"/>
                          <a:ea typeface="SimSun" pitchFamily="2" charset="-122"/>
                          <a:cs typeface="Times New Roman" pitchFamily="18" charset="0"/>
                        </a:rPr>
                        <a:t>Public ordering</a:t>
                      </a:r>
                      <a:br>
                        <a:rPr kumimoji="0" lang="en-US" sz="2400" b="1" i="0" u="none" strike="noStrike" cap="none" normalizeH="0" baseline="0">
                          <a:ln>
                            <a:noFill/>
                          </a:ln>
                          <a:solidFill>
                            <a:schemeClr val="tx1"/>
                          </a:solidFill>
                          <a:effectLst/>
                          <a:latin typeface="Arial" charset="0"/>
                          <a:ea typeface="SimSun" pitchFamily="2" charset="-122"/>
                          <a:cs typeface="Times New Roman" pitchFamily="18" charset="0"/>
                        </a:rPr>
                      </a:br>
                      <a:r>
                        <a:rPr kumimoji="0" lang="en-US" sz="2400" b="1" i="0" u="none" strike="noStrike" cap="none" normalizeH="0" baseline="0">
                          <a:ln>
                            <a:noFill/>
                          </a:ln>
                          <a:solidFill>
                            <a:schemeClr val="tx1"/>
                          </a:solidFill>
                          <a:effectLst/>
                          <a:latin typeface="Arial" charset="0"/>
                          <a:ea typeface="SimSun" pitchFamily="2" charset="-122"/>
                          <a:cs typeface="Times New Roman" pitchFamily="18" charset="0"/>
                        </a:rPr>
                        <a:t>(3</a:t>
                      </a:r>
                      <a:r>
                        <a:rPr kumimoji="0" lang="en-US" sz="2400" b="1" i="0" u="none" strike="noStrike" cap="none" normalizeH="0" baseline="30000">
                          <a:ln>
                            <a:noFill/>
                          </a:ln>
                          <a:solidFill>
                            <a:schemeClr val="tx1"/>
                          </a:solidFill>
                          <a:effectLst/>
                          <a:latin typeface="Arial" charset="0"/>
                          <a:ea typeface="SimSun" pitchFamily="2" charset="-122"/>
                          <a:cs typeface="Times New Roman" pitchFamily="18" charset="0"/>
                        </a:rPr>
                        <a:t>rd</a:t>
                      </a:r>
                      <a:r>
                        <a:rPr kumimoji="0" lang="en-US" sz="2400" b="1" i="0" u="none" strike="noStrike" cap="none" normalizeH="0" baseline="0">
                          <a:ln>
                            <a:noFill/>
                          </a:ln>
                          <a:solidFill>
                            <a:schemeClr val="tx1"/>
                          </a:solidFill>
                          <a:effectLst/>
                          <a:latin typeface="Arial" charset="0"/>
                          <a:ea typeface="SimSun" pitchFamily="2" charset="-122"/>
                          <a:cs typeface="Times New Roman" pitchFamily="18" charset="0"/>
                        </a:rPr>
                        <a:t> parties) </a:t>
                      </a:r>
                      <a:endParaRPr kumimoji="0" lang="es-ES" sz="2400" b="1" i="0" u="none" strike="noStrike" cap="none" normalizeH="0" baseline="0">
                        <a:ln>
                          <a:noFill/>
                        </a:ln>
                        <a:solidFill>
                          <a:schemeClr val="tx1"/>
                        </a:solidFill>
                        <a:effectLst/>
                        <a:latin typeface="Arial" charset="0"/>
                        <a:ea typeface="SimSun" pitchFamily="2" charset="-122"/>
                        <a:cs typeface="Times New Roman" pitchFamily="18" charset="0"/>
                      </a:endParaRPr>
                    </a:p>
                  </a:txBody>
                  <a:tcPr marL="7620" marR="7620" marT="762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44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400" b="0" i="0" u="none" strike="noStrike" cap="none" normalizeH="0" baseline="0">
                          <a:ln>
                            <a:noFill/>
                          </a:ln>
                          <a:solidFill>
                            <a:schemeClr val="tx1"/>
                          </a:solidFill>
                          <a:effectLst/>
                          <a:latin typeface="Arial" charset="0"/>
                          <a:ea typeface="SimSun" pitchFamily="2" charset="-122"/>
                          <a:cs typeface="Times New Roman" pitchFamily="18" charset="0"/>
                        </a:rPr>
                        <a:t>Ex ante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a:ln>
                            <a:noFill/>
                          </a:ln>
                          <a:solidFill>
                            <a:schemeClr val="tx1"/>
                          </a:solidFill>
                          <a:effectLst/>
                          <a:latin typeface="Arial" charset="0"/>
                          <a:ea typeface="SimSun" pitchFamily="2" charset="-122"/>
                          <a:cs typeface="Times New Roman" pitchFamily="18" charset="0"/>
                        </a:rPr>
                        <a:t>(contracting)</a:t>
                      </a:r>
                    </a:p>
                  </a:txBody>
                  <a:tcPr marL="7620" marR="7620" marT="762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SimSun" pitchFamily="2" charset="-122"/>
                          <a:cs typeface="Times New Roman" pitchFamily="18" charset="0"/>
                        </a:rPr>
                        <a:t>Explicit contracts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SimSun" pitchFamily="2" charset="-122"/>
                          <a:cs typeface="Times New Roman" pitchFamily="18" charset="0"/>
                        </a:rPr>
                        <a:t>Standard-form contracts</a:t>
                      </a:r>
                      <a:endParaRPr kumimoji="0" lang="es-ES" sz="2800" b="0" i="0" u="none" strike="noStrike" cap="none" normalizeH="0" baseline="0">
                        <a:ln>
                          <a:noFill/>
                        </a:ln>
                        <a:solidFill>
                          <a:schemeClr val="tx1"/>
                        </a:solidFill>
                        <a:effectLst/>
                        <a:latin typeface="Arial" charset="0"/>
                        <a:ea typeface="SimSun" pitchFamily="2" charset="-122"/>
                        <a:cs typeface="Times New Roman" pitchFamily="18" charset="0"/>
                      </a:endParaRPr>
                    </a:p>
                  </a:txBody>
                  <a:tcPr marL="7620" marR="7620" marT="762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SimSun" pitchFamily="2" charset="-122"/>
                          <a:cs typeface="Times New Roman" pitchFamily="18" charset="0"/>
                        </a:rPr>
                        <a:t>Law &amp; Legislation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SimSun" pitchFamily="2" charset="-122"/>
                          <a:cs typeface="Times New Roman" pitchFamily="18" charset="0"/>
                        </a:rPr>
                        <a:t>Default &amp; mandatory rules</a:t>
                      </a:r>
                      <a:endParaRPr kumimoji="0" lang="es-ES" sz="1800" b="0" i="0" u="none" strike="noStrike" cap="none" normalizeH="0" baseline="0">
                        <a:ln>
                          <a:noFill/>
                        </a:ln>
                        <a:solidFill>
                          <a:schemeClr val="tx1"/>
                        </a:solidFill>
                        <a:effectLst/>
                        <a:latin typeface="Arial" charset="0"/>
                        <a:ea typeface="SimSun" pitchFamily="2" charset="-122"/>
                        <a:cs typeface="Times New Roman" pitchFamily="18" charset="0"/>
                      </a:endParaRPr>
                    </a:p>
                  </a:txBody>
                  <a:tcPr marL="7620" marR="7620" marT="762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44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400" b="0" i="0" u="none" strike="noStrike" cap="none" normalizeH="0" baseline="0" dirty="0">
                          <a:ln>
                            <a:noFill/>
                          </a:ln>
                          <a:solidFill>
                            <a:schemeClr val="tx1"/>
                          </a:solidFill>
                          <a:effectLst/>
                          <a:latin typeface="Arial" charset="0"/>
                          <a:ea typeface="SimSun" pitchFamily="2" charset="-122"/>
                          <a:cs typeface="Times New Roman" pitchFamily="18" charset="0"/>
                        </a:rPr>
                        <a:t>Ex post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dirty="0">
                          <a:ln>
                            <a:noFill/>
                          </a:ln>
                          <a:solidFill>
                            <a:schemeClr val="tx1"/>
                          </a:solidFill>
                          <a:effectLst/>
                          <a:latin typeface="Arial" charset="0"/>
                          <a:ea typeface="SimSun" pitchFamily="2" charset="-122"/>
                          <a:cs typeface="Times New Roman" pitchFamily="18" charset="0"/>
                        </a:rPr>
                        <a:t>(</a:t>
                      </a:r>
                      <a:r>
                        <a:rPr kumimoji="0" lang="es-ES" sz="1800" b="0" i="0" u="none" strike="noStrike" cap="none" normalizeH="0" baseline="0" dirty="0" err="1">
                          <a:ln>
                            <a:noFill/>
                          </a:ln>
                          <a:solidFill>
                            <a:schemeClr val="tx1"/>
                          </a:solidFill>
                          <a:effectLst/>
                          <a:latin typeface="Arial" charset="0"/>
                          <a:ea typeface="SimSun" pitchFamily="2" charset="-122"/>
                          <a:cs typeface="Times New Roman" pitchFamily="18" charset="0"/>
                        </a:rPr>
                        <a:t>defining</a:t>
                      </a:r>
                      <a:r>
                        <a:rPr kumimoji="0" lang="es-ES" sz="1800" b="0" i="0" u="none" strike="noStrike" cap="none" normalizeH="0" baseline="0" dirty="0">
                          <a:ln>
                            <a:noFill/>
                          </a:ln>
                          <a:solidFill>
                            <a:schemeClr val="tx1"/>
                          </a:solidFill>
                          <a:effectLst/>
                          <a:latin typeface="Arial" charset="0"/>
                          <a:ea typeface="SimSun" pitchFamily="2" charset="-122"/>
                          <a:cs typeface="Times New Roman" pitchFamily="18" charset="0"/>
                        </a:rPr>
                        <a:t> </a:t>
                      </a:r>
                      <a:r>
                        <a:rPr kumimoji="0" lang="es-ES" sz="1800" b="0" i="0" u="none" strike="noStrike" cap="none" normalizeH="0" baseline="0" dirty="0" err="1">
                          <a:ln>
                            <a:noFill/>
                          </a:ln>
                          <a:solidFill>
                            <a:schemeClr val="tx1"/>
                          </a:solidFill>
                          <a:effectLst/>
                          <a:latin typeface="Arial" charset="0"/>
                          <a:ea typeface="SimSun" pitchFamily="2" charset="-122"/>
                          <a:cs typeface="Times New Roman" pitchFamily="18" charset="0"/>
                        </a:rPr>
                        <a:t>trade</a:t>
                      </a:r>
                      <a:r>
                        <a:rPr kumimoji="0" lang="es-ES" sz="1800" b="0" i="0" u="none" strike="noStrike" cap="none" normalizeH="0" baseline="0" dirty="0">
                          <a:ln>
                            <a:noFill/>
                          </a:ln>
                          <a:solidFill>
                            <a:schemeClr val="tx1"/>
                          </a:solidFill>
                          <a:effectLst/>
                          <a:latin typeface="Arial" charset="0"/>
                          <a:ea typeface="SimSun" pitchFamily="2" charset="-122"/>
                          <a:cs typeface="Times New Roman" pitchFamily="18" charset="0"/>
                        </a:rPr>
                        <a:t> &amp; performance)</a:t>
                      </a:r>
                    </a:p>
                  </a:txBody>
                  <a:tcPr marL="7620" marR="7620" marT="762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SimSun" pitchFamily="2" charset="-122"/>
                          <a:cs typeface="Times New Roman" pitchFamily="18" charset="0"/>
                        </a:rPr>
                        <a:t>Relational contracts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SimSun" pitchFamily="2" charset="-122"/>
                          <a:cs typeface="Times New Roman" pitchFamily="18" charset="0"/>
                        </a:rPr>
                        <a:t>E.g., labor, corporation</a:t>
                      </a:r>
                      <a:endParaRPr kumimoji="0" lang="es-ES" sz="3200" b="0" i="0" u="none" strike="noStrike" cap="none" normalizeH="0" baseline="0">
                        <a:ln>
                          <a:noFill/>
                        </a:ln>
                        <a:solidFill>
                          <a:schemeClr val="tx1"/>
                        </a:solidFill>
                        <a:effectLst/>
                        <a:latin typeface="Arial" charset="0"/>
                        <a:ea typeface="SimSun" pitchFamily="2" charset="-122"/>
                        <a:cs typeface="Times New Roman" pitchFamily="18" charset="0"/>
                      </a:endParaRPr>
                    </a:p>
                  </a:txBody>
                  <a:tcPr marL="7620" marR="7620" marT="762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SimSun" pitchFamily="2" charset="-122"/>
                          <a:cs typeface="Times New Roman" pitchFamily="18" charset="0"/>
                        </a:rPr>
                        <a:t>Courts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SimSun" pitchFamily="2" charset="-122"/>
                          <a:cs typeface="Times New Roman" pitchFamily="18" charset="0"/>
                        </a:rPr>
                        <a:t>Counterfactual hypothesis</a:t>
                      </a:r>
                      <a:endParaRPr kumimoji="0" lang="es-ES" sz="2400" b="0" i="0" u="none" strike="noStrike" cap="none" normalizeH="0" baseline="0" dirty="0">
                        <a:ln>
                          <a:noFill/>
                        </a:ln>
                        <a:solidFill>
                          <a:schemeClr val="tx1"/>
                        </a:solidFill>
                        <a:effectLst/>
                        <a:latin typeface="Arial" charset="0"/>
                        <a:ea typeface="SimSun" pitchFamily="2" charset="-122"/>
                        <a:cs typeface="Times New Roman" pitchFamily="18" charset="0"/>
                      </a:endParaRPr>
                    </a:p>
                  </a:txBody>
                  <a:tcPr marL="7620" marR="7620" marT="762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cxnSp>
        <p:nvCxnSpPr>
          <p:cNvPr id="6" name="5 Conector recto de flecha"/>
          <p:cNvCxnSpPr/>
          <p:nvPr/>
        </p:nvCxnSpPr>
        <p:spPr>
          <a:xfrm>
            <a:off x="2438400" y="2057400"/>
            <a:ext cx="6019800" cy="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8" name="7 Conector recto de flecha"/>
          <p:cNvCxnSpPr/>
          <p:nvPr/>
        </p:nvCxnSpPr>
        <p:spPr>
          <a:xfrm>
            <a:off x="609600" y="3276600"/>
            <a:ext cx="0" cy="259080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
        <p:nvSpPr>
          <p:cNvPr id="11" name="10 CuadroTexto"/>
          <p:cNvSpPr txBox="1"/>
          <p:nvPr/>
        </p:nvSpPr>
        <p:spPr>
          <a:xfrm>
            <a:off x="3505200" y="1600200"/>
            <a:ext cx="3925113" cy="369332"/>
          </a:xfrm>
          <a:prstGeom prst="rect">
            <a:avLst/>
          </a:prstGeom>
          <a:noFill/>
        </p:spPr>
        <p:txBody>
          <a:bodyPr wrap="none">
            <a:spAutoFit/>
          </a:bodyPr>
          <a:lstStyle/>
          <a:p>
            <a:pPr>
              <a:buFontTx/>
              <a:buNone/>
              <a:defRPr/>
            </a:pPr>
            <a:r>
              <a:rPr lang="en-US" sz="1800" dirty="0">
                <a:solidFill>
                  <a:schemeClr val="accent1">
                    <a:lumMod val="60000"/>
                    <a:lumOff val="40000"/>
                  </a:schemeClr>
                </a:solidFill>
              </a:rPr>
              <a:t>Worst information, better incentives?</a:t>
            </a:r>
          </a:p>
        </p:txBody>
      </p:sp>
      <p:sp>
        <p:nvSpPr>
          <p:cNvPr id="19480" name="11 Título"/>
          <p:cNvSpPr>
            <a:spLocks noGrp="1"/>
          </p:cNvSpPr>
          <p:nvPr>
            <p:ph type="title"/>
          </p:nvPr>
        </p:nvSpPr>
        <p:spPr>
          <a:xfrm>
            <a:off x="685800" y="304800"/>
            <a:ext cx="7772400" cy="1143000"/>
          </a:xfrm>
        </p:spPr>
        <p:txBody>
          <a:bodyPr/>
          <a:lstStyle/>
          <a:p>
            <a:r>
              <a:rPr lang="en-US" dirty="0"/>
              <a:t>A map of contractual solutions with examples</a:t>
            </a:r>
          </a:p>
        </p:txBody>
      </p:sp>
      <p:sp>
        <p:nvSpPr>
          <p:cNvPr id="13" name="12 CuadroTexto"/>
          <p:cNvSpPr txBox="1"/>
          <p:nvPr/>
        </p:nvSpPr>
        <p:spPr>
          <a:xfrm rot="-5400000">
            <a:off x="-1690673" y="4252397"/>
            <a:ext cx="3903633" cy="369332"/>
          </a:xfrm>
          <a:prstGeom prst="rect">
            <a:avLst/>
          </a:prstGeom>
          <a:noFill/>
        </p:spPr>
        <p:txBody>
          <a:bodyPr wrap="none">
            <a:spAutoFit/>
          </a:bodyPr>
          <a:lstStyle/>
          <a:p>
            <a:pPr>
              <a:buFontTx/>
              <a:buNone/>
              <a:defRPr/>
            </a:pPr>
            <a:r>
              <a:rPr lang="en-US" sz="1800" dirty="0">
                <a:solidFill>
                  <a:schemeClr val="accent1">
                    <a:lumMod val="60000"/>
                    <a:lumOff val="40000"/>
                  </a:schemeClr>
                </a:solidFill>
              </a:rPr>
              <a:t>Better information, worst incentives?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6BBE1B-CCC1-4E22-8848-B387923AA073}"/>
              </a:ext>
            </a:extLst>
          </p:cNvPr>
          <p:cNvSpPr>
            <a:spLocks noGrp="1"/>
          </p:cNvSpPr>
          <p:nvPr>
            <p:ph type="title"/>
          </p:nvPr>
        </p:nvSpPr>
        <p:spPr/>
        <p:txBody>
          <a:bodyPr/>
          <a:lstStyle/>
          <a:p>
            <a:r>
              <a:rPr lang="en-US" dirty="0"/>
              <a:t>Outline</a:t>
            </a:r>
          </a:p>
        </p:txBody>
      </p:sp>
      <p:sp>
        <p:nvSpPr>
          <p:cNvPr id="3" name="Marcador de contenido 2">
            <a:extLst>
              <a:ext uri="{FF2B5EF4-FFF2-40B4-BE49-F238E27FC236}">
                <a16:creationId xmlns:a16="http://schemas.microsoft.com/office/drawing/2014/main" id="{20DFEAAC-D950-4599-AD3F-43D85056D08E}"/>
              </a:ext>
            </a:extLst>
          </p:cNvPr>
          <p:cNvSpPr>
            <a:spLocks noGrp="1"/>
          </p:cNvSpPr>
          <p:nvPr>
            <p:ph idx="1"/>
          </p:nvPr>
        </p:nvSpPr>
        <p:spPr/>
        <p:txBody>
          <a:bodyPr/>
          <a:lstStyle/>
          <a:p>
            <a:r>
              <a:rPr lang="en-US" dirty="0"/>
              <a:t>Contractual problem (1)</a:t>
            </a:r>
          </a:p>
          <a:p>
            <a:r>
              <a:rPr lang="en-US" dirty="0"/>
              <a:t>Solutions</a:t>
            </a:r>
          </a:p>
          <a:p>
            <a:pPr lvl="1"/>
            <a:r>
              <a:rPr lang="en-US" dirty="0"/>
              <a:t>Private “ordering”</a:t>
            </a:r>
          </a:p>
          <a:p>
            <a:pPr lvl="2"/>
            <a:r>
              <a:rPr lang="en-US" dirty="0">
                <a:solidFill>
                  <a:srgbClr val="FF0000"/>
                </a:solidFill>
              </a:rPr>
              <a:t>basics (2)</a:t>
            </a:r>
          </a:p>
          <a:p>
            <a:pPr lvl="2"/>
            <a:r>
              <a:rPr lang="en-US" dirty="0"/>
              <a:t>cases (3)</a:t>
            </a:r>
          </a:p>
          <a:p>
            <a:pPr lvl="1"/>
            <a:r>
              <a:rPr lang="en-US" dirty="0"/>
              <a:t>Public “ordering”</a:t>
            </a:r>
          </a:p>
          <a:p>
            <a:pPr lvl="2"/>
            <a:r>
              <a:rPr lang="en-US" dirty="0"/>
              <a:t>law &amp; legislation (4)</a:t>
            </a:r>
          </a:p>
          <a:p>
            <a:pPr lvl="2"/>
            <a:r>
              <a:rPr lang="en-US" dirty="0"/>
              <a:t>judges (5)</a:t>
            </a:r>
          </a:p>
          <a:p>
            <a:r>
              <a:rPr lang="en-US" dirty="0"/>
              <a:t>Interactions (6)</a:t>
            </a:r>
          </a:p>
          <a:p>
            <a:r>
              <a:rPr lang="en-US" dirty="0"/>
              <a:t>Values &amp; institutions. The case of Spain (7)</a:t>
            </a:r>
          </a:p>
          <a:p>
            <a:endParaRPr lang="en-US" dirty="0"/>
          </a:p>
        </p:txBody>
      </p:sp>
    </p:spTree>
    <p:extLst>
      <p:ext uri="{BB962C8B-B14F-4D97-AF65-F5344CB8AC3E}">
        <p14:creationId xmlns:p14="http://schemas.microsoft.com/office/powerpoint/2010/main" val="16244006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ol 4"/>
          <p:cNvSpPr>
            <a:spLocks noGrp="1"/>
          </p:cNvSpPr>
          <p:nvPr>
            <p:ph type="ctrTitle"/>
          </p:nvPr>
        </p:nvSpPr>
        <p:spPr/>
        <p:txBody>
          <a:bodyPr/>
          <a:lstStyle/>
          <a:p>
            <a:r>
              <a:rPr lang="es-ES" dirty="0"/>
              <a:t>2. </a:t>
            </a:r>
            <a:r>
              <a:rPr lang="es-ES" dirty="0" err="1"/>
              <a:t>Private</a:t>
            </a:r>
            <a:r>
              <a:rPr lang="es-ES" dirty="0"/>
              <a:t> </a:t>
            </a:r>
            <a:r>
              <a:rPr lang="es-ES" dirty="0" err="1"/>
              <a:t>ordering</a:t>
            </a:r>
            <a:r>
              <a:rPr lang="es-ES" dirty="0"/>
              <a:t>: </a:t>
            </a:r>
            <a:br>
              <a:rPr lang="es-ES" dirty="0"/>
            </a:br>
            <a:r>
              <a:rPr lang="es-ES" dirty="0" err="1"/>
              <a:t>Basics</a:t>
            </a:r>
            <a:endParaRPr lang="es-ES" dirty="0"/>
          </a:p>
        </p:txBody>
      </p:sp>
      <p:sp>
        <p:nvSpPr>
          <p:cNvPr id="6" name="Subtítol 5"/>
          <p:cNvSpPr>
            <a:spLocks noGrp="1"/>
          </p:cNvSpPr>
          <p:nvPr>
            <p:ph type="subTitle" idx="1"/>
          </p:nvPr>
        </p:nvSpPr>
        <p:spPr/>
        <p:txBody>
          <a:bodyPr/>
          <a:lstStyle/>
          <a:p>
            <a:endParaRPr lang="es-ES"/>
          </a:p>
        </p:txBody>
      </p:sp>
    </p:spTree>
    <p:extLst>
      <p:ext uri="{BB962C8B-B14F-4D97-AF65-F5344CB8AC3E}">
        <p14:creationId xmlns:p14="http://schemas.microsoft.com/office/powerpoint/2010/main" val="7161330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Título"/>
          <p:cNvSpPr>
            <a:spLocks noGrp="1"/>
          </p:cNvSpPr>
          <p:nvPr>
            <p:ph type="title"/>
          </p:nvPr>
        </p:nvSpPr>
        <p:spPr/>
        <p:txBody>
          <a:bodyPr/>
          <a:lstStyle/>
          <a:p>
            <a:r>
              <a:rPr lang="en-US" sz="3600" dirty="0"/>
              <a:t>a) Multiple roles of contract clauses</a:t>
            </a:r>
          </a:p>
        </p:txBody>
      </p:sp>
      <p:sp>
        <p:nvSpPr>
          <p:cNvPr id="20483" name="2 Marcador de contenido"/>
          <p:cNvSpPr>
            <a:spLocks noGrp="1"/>
          </p:cNvSpPr>
          <p:nvPr>
            <p:ph idx="1"/>
          </p:nvPr>
        </p:nvSpPr>
        <p:spPr/>
        <p:txBody>
          <a:bodyPr/>
          <a:lstStyle/>
          <a:p>
            <a:r>
              <a:rPr lang="en-US" dirty="0"/>
              <a:t>More than merely </a:t>
            </a:r>
            <a:r>
              <a:rPr lang="en-US" u="sng" dirty="0"/>
              <a:t>defining the content of exchange</a:t>
            </a:r>
            <a:r>
              <a:rPr lang="en-US" dirty="0"/>
              <a:t>,</a:t>
            </a:r>
          </a:p>
          <a:p>
            <a:pPr lvl="1"/>
            <a:r>
              <a:rPr lang="en-US" u="sng" dirty="0"/>
              <a:t>introducing incentives </a:t>
            </a:r>
            <a:r>
              <a:rPr lang="en-US" dirty="0"/>
              <a:t>(</a:t>
            </a:r>
            <a:r>
              <a:rPr lang="en-US" dirty="0">
                <a:sym typeface="Wingdings" pitchFamily="2" charset="2"/>
              </a:rPr>
              <a:t> max. surplus)</a:t>
            </a:r>
            <a:endParaRPr lang="en-US" dirty="0"/>
          </a:p>
          <a:p>
            <a:pPr lvl="1"/>
            <a:r>
              <a:rPr lang="en-US" u="sng" dirty="0"/>
              <a:t>dividing the surplus</a:t>
            </a:r>
          </a:p>
          <a:p>
            <a:r>
              <a:rPr lang="en-US" dirty="0"/>
              <a:t>Example: wage clause in a simple agency model:</a:t>
            </a:r>
          </a:p>
          <a:p>
            <a:pPr algn="ctr">
              <a:buFontTx/>
              <a:buNone/>
            </a:pPr>
            <a:r>
              <a:rPr lang="en-US" i="1" dirty="0">
                <a:solidFill>
                  <a:schemeClr val="accent1">
                    <a:lumMod val="60000"/>
                    <a:lumOff val="40000"/>
                  </a:schemeClr>
                </a:solidFill>
              </a:rPr>
              <a:t>Wage = </a:t>
            </a:r>
            <a:r>
              <a:rPr lang="el-GR" i="1" dirty="0">
                <a:solidFill>
                  <a:schemeClr val="accent1">
                    <a:lumMod val="60000"/>
                    <a:lumOff val="40000"/>
                  </a:schemeClr>
                </a:solidFill>
              </a:rPr>
              <a:t>α</a:t>
            </a:r>
            <a:r>
              <a:rPr lang="en-US" i="1" dirty="0">
                <a:solidFill>
                  <a:schemeClr val="accent1">
                    <a:lumMod val="60000"/>
                    <a:lumOff val="40000"/>
                  </a:schemeClr>
                </a:solidFill>
              </a:rPr>
              <a:t> + </a:t>
            </a:r>
            <a:r>
              <a:rPr lang="el-GR" i="1" dirty="0">
                <a:solidFill>
                  <a:schemeClr val="accent1">
                    <a:lumMod val="60000"/>
                    <a:lumOff val="40000"/>
                  </a:schemeClr>
                </a:solidFill>
              </a:rPr>
              <a:t>β</a:t>
            </a:r>
            <a:r>
              <a:rPr lang="en-US" i="1" dirty="0">
                <a:solidFill>
                  <a:schemeClr val="accent1">
                    <a:lumMod val="60000"/>
                    <a:lumOff val="40000"/>
                  </a:schemeClr>
                </a:solidFill>
              </a:rPr>
              <a:t> * Performance</a:t>
            </a:r>
          </a:p>
          <a:p>
            <a:pPr lvl="1"/>
            <a:r>
              <a:rPr lang="el-GR" i="1" dirty="0"/>
              <a:t>β </a:t>
            </a:r>
            <a:r>
              <a:rPr lang="en-US" dirty="0"/>
              <a:t>motivates surplus</a:t>
            </a:r>
          </a:p>
          <a:p>
            <a:pPr lvl="1"/>
            <a:r>
              <a:rPr lang="el-GR" i="1" dirty="0"/>
              <a:t>α</a:t>
            </a:r>
            <a:r>
              <a:rPr lang="en-US" i="1" dirty="0"/>
              <a:t> </a:t>
            </a:r>
            <a:r>
              <a:rPr lang="en-US" dirty="0"/>
              <a:t>redistributes surplus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p:cNvCxnSpPr/>
          <p:nvPr/>
        </p:nvCxnSpPr>
        <p:spPr>
          <a:xfrm>
            <a:off x="990600" y="5105400"/>
            <a:ext cx="70866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 name="5 Conector recto"/>
          <p:cNvCxnSpPr/>
          <p:nvPr/>
        </p:nvCxnSpPr>
        <p:spPr>
          <a:xfrm flipV="1">
            <a:off x="1143000" y="1219200"/>
            <a:ext cx="0" cy="40386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flipV="1">
            <a:off x="1143000" y="1905000"/>
            <a:ext cx="4876800" cy="320040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flipV="1">
            <a:off x="1143000" y="3124200"/>
            <a:ext cx="5486400" cy="12192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21511" name="13 CuadroTexto"/>
          <p:cNvSpPr txBox="1">
            <a:spLocks noChangeArrowheads="1"/>
          </p:cNvSpPr>
          <p:nvPr/>
        </p:nvSpPr>
        <p:spPr bwMode="auto">
          <a:xfrm>
            <a:off x="5867400" y="5181600"/>
            <a:ext cx="2244725" cy="523875"/>
          </a:xfrm>
          <a:prstGeom prst="rect">
            <a:avLst/>
          </a:prstGeom>
          <a:noFill/>
          <a:ln w="9525">
            <a:noFill/>
            <a:miter lim="800000"/>
            <a:headEnd/>
            <a:tailEnd/>
          </a:ln>
        </p:spPr>
        <p:txBody>
          <a:bodyPr wrap="none">
            <a:spAutoFit/>
          </a:bodyPr>
          <a:lstStyle/>
          <a:p>
            <a:pPr>
              <a:buFontTx/>
              <a:buNone/>
            </a:pPr>
            <a:r>
              <a:rPr lang="en-US"/>
              <a:t>Performance</a:t>
            </a:r>
          </a:p>
        </p:txBody>
      </p:sp>
      <p:sp>
        <p:nvSpPr>
          <p:cNvPr id="21512" name="14 CuadroTexto"/>
          <p:cNvSpPr txBox="1">
            <a:spLocks noChangeArrowheads="1"/>
          </p:cNvSpPr>
          <p:nvPr/>
        </p:nvSpPr>
        <p:spPr bwMode="auto">
          <a:xfrm>
            <a:off x="1143000" y="1219200"/>
            <a:ext cx="385763" cy="523875"/>
          </a:xfrm>
          <a:prstGeom prst="rect">
            <a:avLst/>
          </a:prstGeom>
          <a:noFill/>
          <a:ln w="9525">
            <a:noFill/>
            <a:miter lim="800000"/>
            <a:headEnd/>
            <a:tailEnd/>
          </a:ln>
        </p:spPr>
        <p:txBody>
          <a:bodyPr wrap="none">
            <a:spAutoFit/>
          </a:bodyPr>
          <a:lstStyle/>
          <a:p>
            <a:pPr>
              <a:buFontTx/>
              <a:buNone/>
            </a:pPr>
            <a:r>
              <a:rPr lang="en-US"/>
              <a:t>€</a:t>
            </a:r>
          </a:p>
        </p:txBody>
      </p:sp>
      <p:sp>
        <p:nvSpPr>
          <p:cNvPr id="12" name="16 CuadroTexto"/>
          <p:cNvSpPr txBox="1">
            <a:spLocks noChangeArrowheads="1"/>
          </p:cNvSpPr>
          <p:nvPr/>
        </p:nvSpPr>
        <p:spPr bwMode="auto">
          <a:xfrm>
            <a:off x="5181600" y="1295400"/>
            <a:ext cx="3598036" cy="523220"/>
          </a:xfrm>
          <a:prstGeom prst="rect">
            <a:avLst/>
          </a:prstGeom>
          <a:noFill/>
          <a:ln w="9525">
            <a:noFill/>
            <a:miter lim="800000"/>
            <a:headEnd/>
            <a:tailEnd/>
          </a:ln>
        </p:spPr>
        <p:txBody>
          <a:bodyPr wrap="none">
            <a:spAutoFit/>
          </a:bodyPr>
          <a:lstStyle/>
          <a:p>
            <a:pPr>
              <a:buFontTx/>
              <a:buNone/>
            </a:pPr>
            <a:r>
              <a:rPr lang="en-US" dirty="0">
                <a:solidFill>
                  <a:srgbClr val="00B0F0"/>
                </a:solidFill>
              </a:rPr>
              <a:t>Value of performance</a:t>
            </a:r>
          </a:p>
        </p:txBody>
      </p:sp>
      <p:sp>
        <p:nvSpPr>
          <p:cNvPr id="13" name="15 CuadroTexto"/>
          <p:cNvSpPr txBox="1">
            <a:spLocks noChangeArrowheads="1"/>
          </p:cNvSpPr>
          <p:nvPr/>
        </p:nvSpPr>
        <p:spPr bwMode="auto">
          <a:xfrm>
            <a:off x="5867400" y="2895600"/>
            <a:ext cx="2819400" cy="954107"/>
          </a:xfrm>
          <a:prstGeom prst="rect">
            <a:avLst/>
          </a:prstGeom>
          <a:noFill/>
          <a:ln w="9525">
            <a:noFill/>
            <a:miter lim="800000"/>
            <a:headEnd/>
            <a:tailEnd/>
          </a:ln>
        </p:spPr>
        <p:txBody>
          <a:bodyPr>
            <a:spAutoFit/>
          </a:bodyPr>
          <a:lstStyle/>
          <a:p>
            <a:pPr algn="r">
              <a:buFontTx/>
              <a:buNone/>
            </a:pPr>
            <a:r>
              <a:rPr lang="en-US" dirty="0">
                <a:solidFill>
                  <a:srgbClr val="FFFF00"/>
                </a:solidFill>
              </a:rPr>
              <a:t>Wage = </a:t>
            </a:r>
            <a:r>
              <a:rPr lang="el-GR" dirty="0">
                <a:solidFill>
                  <a:srgbClr val="FFFF00"/>
                </a:solidFill>
              </a:rPr>
              <a:t>α</a:t>
            </a:r>
            <a:r>
              <a:rPr lang="en-US" dirty="0">
                <a:solidFill>
                  <a:srgbClr val="FFFF00"/>
                </a:solidFill>
              </a:rPr>
              <a:t> + </a:t>
            </a:r>
            <a:br>
              <a:rPr lang="en-US" dirty="0">
                <a:solidFill>
                  <a:srgbClr val="FFFF00"/>
                </a:solidFill>
              </a:rPr>
            </a:br>
            <a:r>
              <a:rPr lang="en-US" dirty="0">
                <a:solidFill>
                  <a:srgbClr val="FFFF00"/>
                </a:solidFill>
              </a:rPr>
              <a:t>ß * Performance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p:cNvCxnSpPr/>
          <p:nvPr/>
        </p:nvCxnSpPr>
        <p:spPr>
          <a:xfrm>
            <a:off x="990600" y="5105400"/>
            <a:ext cx="70866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 name="5 Conector recto"/>
          <p:cNvCxnSpPr/>
          <p:nvPr/>
        </p:nvCxnSpPr>
        <p:spPr>
          <a:xfrm flipV="1">
            <a:off x="1143000" y="1219200"/>
            <a:ext cx="0" cy="40386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flipV="1">
            <a:off x="1143000" y="1905000"/>
            <a:ext cx="4876800" cy="320040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flipV="1">
            <a:off x="1143000" y="3124200"/>
            <a:ext cx="5486400" cy="12192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22535" name="13 CuadroTexto"/>
          <p:cNvSpPr txBox="1">
            <a:spLocks noChangeArrowheads="1"/>
          </p:cNvSpPr>
          <p:nvPr/>
        </p:nvSpPr>
        <p:spPr bwMode="auto">
          <a:xfrm>
            <a:off x="5867400" y="5181600"/>
            <a:ext cx="2244725" cy="523875"/>
          </a:xfrm>
          <a:prstGeom prst="rect">
            <a:avLst/>
          </a:prstGeom>
          <a:noFill/>
          <a:ln w="9525">
            <a:noFill/>
            <a:miter lim="800000"/>
            <a:headEnd/>
            <a:tailEnd/>
          </a:ln>
        </p:spPr>
        <p:txBody>
          <a:bodyPr wrap="none">
            <a:spAutoFit/>
          </a:bodyPr>
          <a:lstStyle/>
          <a:p>
            <a:pPr>
              <a:buFontTx/>
              <a:buNone/>
            </a:pPr>
            <a:r>
              <a:rPr lang="en-US"/>
              <a:t>Performance</a:t>
            </a:r>
          </a:p>
        </p:txBody>
      </p:sp>
      <p:sp>
        <p:nvSpPr>
          <p:cNvPr id="22536" name="14 CuadroTexto"/>
          <p:cNvSpPr txBox="1">
            <a:spLocks noChangeArrowheads="1"/>
          </p:cNvSpPr>
          <p:nvPr/>
        </p:nvSpPr>
        <p:spPr bwMode="auto">
          <a:xfrm>
            <a:off x="1143000" y="1219200"/>
            <a:ext cx="385763" cy="523875"/>
          </a:xfrm>
          <a:prstGeom prst="rect">
            <a:avLst/>
          </a:prstGeom>
          <a:noFill/>
          <a:ln w="9525">
            <a:noFill/>
            <a:miter lim="800000"/>
            <a:headEnd/>
            <a:tailEnd/>
          </a:ln>
        </p:spPr>
        <p:txBody>
          <a:bodyPr wrap="none">
            <a:spAutoFit/>
          </a:bodyPr>
          <a:lstStyle/>
          <a:p>
            <a:pPr>
              <a:buFontTx/>
              <a:buNone/>
            </a:pPr>
            <a:r>
              <a:rPr lang="en-US"/>
              <a:t>€</a:t>
            </a:r>
          </a:p>
        </p:txBody>
      </p:sp>
      <p:cxnSp>
        <p:nvCxnSpPr>
          <p:cNvPr id="19" name="18 Conector recto"/>
          <p:cNvCxnSpPr/>
          <p:nvPr/>
        </p:nvCxnSpPr>
        <p:spPr>
          <a:xfrm>
            <a:off x="5257800" y="2438400"/>
            <a:ext cx="0" cy="2667000"/>
          </a:xfrm>
          <a:prstGeom prst="line">
            <a:avLst/>
          </a:prstGeom>
          <a:ln w="57150">
            <a:prstDash val="sysDash"/>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3" name="16 CuadroTexto"/>
          <p:cNvSpPr txBox="1">
            <a:spLocks noChangeArrowheads="1"/>
          </p:cNvSpPr>
          <p:nvPr/>
        </p:nvSpPr>
        <p:spPr bwMode="auto">
          <a:xfrm>
            <a:off x="5181600" y="1295400"/>
            <a:ext cx="3598036" cy="523220"/>
          </a:xfrm>
          <a:prstGeom prst="rect">
            <a:avLst/>
          </a:prstGeom>
          <a:noFill/>
          <a:ln w="9525">
            <a:noFill/>
            <a:miter lim="800000"/>
            <a:headEnd/>
            <a:tailEnd/>
          </a:ln>
        </p:spPr>
        <p:txBody>
          <a:bodyPr wrap="none">
            <a:spAutoFit/>
          </a:bodyPr>
          <a:lstStyle/>
          <a:p>
            <a:pPr>
              <a:buFontTx/>
              <a:buNone/>
            </a:pPr>
            <a:r>
              <a:rPr lang="en-US" dirty="0">
                <a:solidFill>
                  <a:srgbClr val="00B0F0"/>
                </a:solidFill>
              </a:rPr>
              <a:t>Value of performance</a:t>
            </a:r>
          </a:p>
        </p:txBody>
      </p:sp>
      <p:sp>
        <p:nvSpPr>
          <p:cNvPr id="14" name="15 CuadroTexto"/>
          <p:cNvSpPr txBox="1">
            <a:spLocks noChangeArrowheads="1"/>
          </p:cNvSpPr>
          <p:nvPr/>
        </p:nvSpPr>
        <p:spPr bwMode="auto">
          <a:xfrm>
            <a:off x="5867400" y="2895600"/>
            <a:ext cx="2819400" cy="954107"/>
          </a:xfrm>
          <a:prstGeom prst="rect">
            <a:avLst/>
          </a:prstGeom>
          <a:noFill/>
          <a:ln w="9525">
            <a:noFill/>
            <a:miter lim="800000"/>
            <a:headEnd/>
            <a:tailEnd/>
          </a:ln>
        </p:spPr>
        <p:txBody>
          <a:bodyPr>
            <a:spAutoFit/>
          </a:bodyPr>
          <a:lstStyle/>
          <a:p>
            <a:pPr algn="r">
              <a:buFontTx/>
              <a:buNone/>
            </a:pPr>
            <a:r>
              <a:rPr lang="en-US" dirty="0">
                <a:solidFill>
                  <a:srgbClr val="FFFF00"/>
                </a:solidFill>
              </a:rPr>
              <a:t>Wage = </a:t>
            </a:r>
            <a:r>
              <a:rPr lang="el-GR" dirty="0">
                <a:solidFill>
                  <a:srgbClr val="FFFF00"/>
                </a:solidFill>
              </a:rPr>
              <a:t>α</a:t>
            </a:r>
            <a:r>
              <a:rPr lang="en-US" dirty="0">
                <a:solidFill>
                  <a:srgbClr val="FFFF00"/>
                </a:solidFill>
              </a:rPr>
              <a:t> + </a:t>
            </a:r>
            <a:br>
              <a:rPr lang="en-US" dirty="0">
                <a:solidFill>
                  <a:srgbClr val="FFFF00"/>
                </a:solidFill>
              </a:rPr>
            </a:br>
            <a:r>
              <a:rPr lang="en-US" dirty="0">
                <a:solidFill>
                  <a:srgbClr val="FFFF00"/>
                </a:solidFill>
              </a:rPr>
              <a:t>ß * Performance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p:cNvCxnSpPr/>
          <p:nvPr/>
        </p:nvCxnSpPr>
        <p:spPr>
          <a:xfrm>
            <a:off x="990600" y="5105400"/>
            <a:ext cx="70866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 name="5 Conector recto"/>
          <p:cNvCxnSpPr/>
          <p:nvPr/>
        </p:nvCxnSpPr>
        <p:spPr>
          <a:xfrm flipV="1">
            <a:off x="1143000" y="1219200"/>
            <a:ext cx="0" cy="40386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flipV="1">
            <a:off x="1143000" y="1905000"/>
            <a:ext cx="4876800" cy="320040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flipV="1">
            <a:off x="1143000" y="3124200"/>
            <a:ext cx="5486400" cy="12192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23559" name="13 CuadroTexto"/>
          <p:cNvSpPr txBox="1">
            <a:spLocks noChangeArrowheads="1"/>
          </p:cNvSpPr>
          <p:nvPr/>
        </p:nvSpPr>
        <p:spPr bwMode="auto">
          <a:xfrm>
            <a:off x="5867400" y="5181600"/>
            <a:ext cx="2244725" cy="523875"/>
          </a:xfrm>
          <a:prstGeom prst="rect">
            <a:avLst/>
          </a:prstGeom>
          <a:noFill/>
          <a:ln w="9525">
            <a:noFill/>
            <a:miter lim="800000"/>
            <a:headEnd/>
            <a:tailEnd/>
          </a:ln>
        </p:spPr>
        <p:txBody>
          <a:bodyPr wrap="none">
            <a:spAutoFit/>
          </a:bodyPr>
          <a:lstStyle/>
          <a:p>
            <a:pPr>
              <a:buFontTx/>
              <a:buNone/>
            </a:pPr>
            <a:r>
              <a:rPr lang="en-US"/>
              <a:t>Performance</a:t>
            </a:r>
          </a:p>
        </p:txBody>
      </p:sp>
      <p:sp>
        <p:nvSpPr>
          <p:cNvPr id="23560" name="14 CuadroTexto"/>
          <p:cNvSpPr txBox="1">
            <a:spLocks noChangeArrowheads="1"/>
          </p:cNvSpPr>
          <p:nvPr/>
        </p:nvSpPr>
        <p:spPr bwMode="auto">
          <a:xfrm>
            <a:off x="1143000" y="1219200"/>
            <a:ext cx="385763" cy="523875"/>
          </a:xfrm>
          <a:prstGeom prst="rect">
            <a:avLst/>
          </a:prstGeom>
          <a:noFill/>
          <a:ln w="9525">
            <a:noFill/>
            <a:miter lim="800000"/>
            <a:headEnd/>
            <a:tailEnd/>
          </a:ln>
        </p:spPr>
        <p:txBody>
          <a:bodyPr wrap="none">
            <a:spAutoFit/>
          </a:bodyPr>
          <a:lstStyle/>
          <a:p>
            <a:pPr>
              <a:buFontTx/>
              <a:buNone/>
            </a:pPr>
            <a:r>
              <a:rPr lang="en-US"/>
              <a:t>€</a:t>
            </a:r>
          </a:p>
        </p:txBody>
      </p:sp>
      <p:sp>
        <p:nvSpPr>
          <p:cNvPr id="23561" name="15 CuadroTexto"/>
          <p:cNvSpPr txBox="1">
            <a:spLocks noChangeArrowheads="1"/>
          </p:cNvSpPr>
          <p:nvPr/>
        </p:nvSpPr>
        <p:spPr bwMode="auto">
          <a:xfrm>
            <a:off x="5867400" y="2895600"/>
            <a:ext cx="2819400" cy="954107"/>
          </a:xfrm>
          <a:prstGeom prst="rect">
            <a:avLst/>
          </a:prstGeom>
          <a:noFill/>
          <a:ln w="9525">
            <a:noFill/>
            <a:miter lim="800000"/>
            <a:headEnd/>
            <a:tailEnd/>
          </a:ln>
        </p:spPr>
        <p:txBody>
          <a:bodyPr>
            <a:spAutoFit/>
          </a:bodyPr>
          <a:lstStyle/>
          <a:p>
            <a:pPr algn="r">
              <a:buFontTx/>
              <a:buNone/>
            </a:pPr>
            <a:r>
              <a:rPr lang="en-US" dirty="0">
                <a:solidFill>
                  <a:srgbClr val="FFFF00"/>
                </a:solidFill>
              </a:rPr>
              <a:t>Wage = </a:t>
            </a:r>
            <a:r>
              <a:rPr lang="el-GR" dirty="0">
                <a:solidFill>
                  <a:srgbClr val="FFFF00"/>
                </a:solidFill>
              </a:rPr>
              <a:t>α</a:t>
            </a:r>
            <a:r>
              <a:rPr lang="en-US" dirty="0">
                <a:solidFill>
                  <a:srgbClr val="FFFF00"/>
                </a:solidFill>
              </a:rPr>
              <a:t> + </a:t>
            </a:r>
            <a:br>
              <a:rPr lang="en-US" dirty="0">
                <a:solidFill>
                  <a:srgbClr val="FFFF00"/>
                </a:solidFill>
              </a:rPr>
            </a:br>
            <a:r>
              <a:rPr lang="en-US" dirty="0">
                <a:solidFill>
                  <a:srgbClr val="FFFF00"/>
                </a:solidFill>
              </a:rPr>
              <a:t>ß * Performance</a:t>
            </a:r>
          </a:p>
        </p:txBody>
      </p:sp>
      <p:sp>
        <p:nvSpPr>
          <p:cNvPr id="23562" name="16 CuadroTexto"/>
          <p:cNvSpPr txBox="1">
            <a:spLocks noChangeArrowheads="1"/>
          </p:cNvSpPr>
          <p:nvPr/>
        </p:nvSpPr>
        <p:spPr bwMode="auto">
          <a:xfrm>
            <a:off x="5181600" y="1295400"/>
            <a:ext cx="3598036" cy="523220"/>
          </a:xfrm>
          <a:prstGeom prst="rect">
            <a:avLst/>
          </a:prstGeom>
          <a:noFill/>
          <a:ln w="9525">
            <a:noFill/>
            <a:miter lim="800000"/>
            <a:headEnd/>
            <a:tailEnd/>
          </a:ln>
        </p:spPr>
        <p:txBody>
          <a:bodyPr wrap="none">
            <a:spAutoFit/>
          </a:bodyPr>
          <a:lstStyle/>
          <a:p>
            <a:pPr>
              <a:buFontTx/>
              <a:buNone/>
            </a:pPr>
            <a:r>
              <a:rPr lang="en-US" dirty="0">
                <a:solidFill>
                  <a:srgbClr val="00B0F0"/>
                </a:solidFill>
              </a:rPr>
              <a:t>Value of performance</a:t>
            </a:r>
          </a:p>
        </p:txBody>
      </p:sp>
      <p:cxnSp>
        <p:nvCxnSpPr>
          <p:cNvPr id="19" name="18 Conector recto"/>
          <p:cNvCxnSpPr/>
          <p:nvPr/>
        </p:nvCxnSpPr>
        <p:spPr>
          <a:xfrm>
            <a:off x="5257800" y="3429000"/>
            <a:ext cx="0" cy="1676400"/>
          </a:xfrm>
          <a:prstGeom prst="line">
            <a:avLst/>
          </a:prstGeom>
          <a:ln w="57150">
            <a:solidFill>
              <a:srgbClr val="FFFF00"/>
            </a:solidFill>
            <a:prstDash val="sysDash"/>
            <a:headEnd type="arrow" w="med" len="med"/>
            <a:tailEnd type="arrow" w="med" len="med"/>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5B4F786-741F-45D9-B75B-8A9FFD2CEB80}"/>
              </a:ext>
            </a:extLst>
          </p:cNvPr>
          <p:cNvSpPr>
            <a:spLocks noGrp="1" noChangeArrowheads="1"/>
          </p:cNvSpPr>
          <p:nvPr>
            <p:ph type="title"/>
          </p:nvPr>
        </p:nvSpPr>
        <p:spPr/>
        <p:txBody>
          <a:bodyPr/>
          <a:lstStyle/>
          <a:p>
            <a:r>
              <a:rPr lang="en-US" altLang="es-ES" sz="3200" dirty="0"/>
              <a:t>Previously…</a:t>
            </a:r>
            <a:br>
              <a:rPr lang="en-US" altLang="es-ES" dirty="0"/>
            </a:br>
            <a:r>
              <a:rPr lang="en-US" altLang="es-ES" sz="3600" dirty="0"/>
              <a:t>Both market &amp; politics “fail”</a:t>
            </a:r>
            <a:endParaRPr lang="en-US" altLang="en-US" dirty="0"/>
          </a:p>
        </p:txBody>
      </p:sp>
      <p:sp>
        <p:nvSpPr>
          <p:cNvPr id="9219" name="Rectangle 3">
            <a:extLst>
              <a:ext uri="{FF2B5EF4-FFF2-40B4-BE49-F238E27FC236}">
                <a16:creationId xmlns:a16="http://schemas.microsoft.com/office/drawing/2014/main" id="{1962FAA6-88D8-4406-AB5D-ADA7009AE21C}"/>
              </a:ext>
            </a:extLst>
          </p:cNvPr>
          <p:cNvSpPr>
            <a:spLocks noGrp="1" noChangeArrowheads="1"/>
          </p:cNvSpPr>
          <p:nvPr>
            <p:ph idx="1"/>
          </p:nvPr>
        </p:nvSpPr>
        <p:spPr>
          <a:xfrm>
            <a:off x="76200" y="1981200"/>
            <a:ext cx="9067800" cy="4267200"/>
          </a:xfrm>
        </p:spPr>
        <p:txBody>
          <a:bodyPr/>
          <a:lstStyle/>
          <a:p>
            <a:pPr eaLnBrk="1" hangingPunct="1">
              <a:lnSpc>
                <a:spcPts val="3000"/>
              </a:lnSpc>
              <a:buFontTx/>
              <a:buNone/>
            </a:pPr>
            <a:r>
              <a:rPr lang="es-ES_tradnl" altLang="en-US" sz="3200" b="1" dirty="0">
                <a:latin typeface="Arial Narrow" panose="020B0606020202030204" pitchFamily="34" charset="0"/>
              </a:rPr>
              <a:t>			</a:t>
            </a:r>
            <a:r>
              <a:rPr lang="en-US" altLang="en-US" i="1" dirty="0">
                <a:latin typeface="Arial Narrow" panose="020B0606020202030204" pitchFamily="34" charset="0"/>
              </a:rPr>
              <a:t>Rationality	</a:t>
            </a:r>
            <a:r>
              <a:rPr lang="en-US" altLang="en-US" i="1" dirty="0">
                <a:latin typeface="Arial Narrow" panose="020B0606020202030204" pitchFamily="34" charset="0"/>
                <a:sym typeface="Wingdings" panose="05000000000000000000" pitchFamily="2" charset="2"/>
              </a:rPr>
              <a:t>	Individual		Collective</a:t>
            </a:r>
          </a:p>
          <a:p>
            <a:pPr eaLnBrk="1" hangingPunct="1">
              <a:lnSpc>
                <a:spcPts val="3000"/>
              </a:lnSpc>
              <a:spcBef>
                <a:spcPct val="0"/>
              </a:spcBef>
              <a:buFontTx/>
              <a:buNone/>
            </a:pPr>
            <a:r>
              <a:rPr lang="en-US" altLang="en-US" i="1" dirty="0">
                <a:latin typeface="Arial Narrow" panose="020B0606020202030204" pitchFamily="34" charset="0"/>
                <a:sym typeface="Wingdings" panose="05000000000000000000" pitchFamily="2" charset="2"/>
              </a:rPr>
              <a:t>			&amp; information		optimum		optimum</a:t>
            </a:r>
          </a:p>
          <a:p>
            <a:pPr eaLnBrk="1" hangingPunct="1"/>
            <a:r>
              <a:rPr lang="en-US" altLang="en-US" dirty="0">
                <a:latin typeface="Arial Narrow" panose="020B0606020202030204" pitchFamily="34" charset="0"/>
                <a:sym typeface="Wingdings" panose="05000000000000000000" pitchFamily="2" charset="2"/>
              </a:rPr>
              <a:t>Market 		</a:t>
            </a:r>
            <a:r>
              <a:rPr lang="en-US" altLang="en-US" dirty="0">
                <a:solidFill>
                  <a:srgbClr val="FF0000"/>
                </a:solidFill>
                <a:latin typeface="Arial Narrow" panose="020B0606020202030204" pitchFamily="34" charset="0"/>
                <a:sym typeface="Wingdings" panose="05000000000000000000" pitchFamily="2" charset="2"/>
              </a:rPr>
              <a:t>- incapacity		- externalities					- info. deficit		- public goods</a:t>
            </a:r>
            <a:br>
              <a:rPr lang="en-US" altLang="en-US" dirty="0">
                <a:solidFill>
                  <a:srgbClr val="FF0000"/>
                </a:solidFill>
                <a:latin typeface="Arial Narrow" panose="020B0606020202030204" pitchFamily="34" charset="0"/>
                <a:sym typeface="Wingdings" panose="05000000000000000000" pitchFamily="2" charset="2"/>
              </a:rPr>
            </a:br>
            <a:r>
              <a:rPr lang="en-US" altLang="en-US" dirty="0">
                <a:solidFill>
                  <a:srgbClr val="FF0000"/>
                </a:solidFill>
                <a:latin typeface="Arial Narrow" panose="020B0606020202030204" pitchFamily="34" charset="0"/>
                <a:sym typeface="Wingdings" panose="05000000000000000000" pitchFamily="2" charset="2"/>
              </a:rPr>
              <a:t>			- asymmetry, etc.	- monopoly, etc.</a:t>
            </a:r>
          </a:p>
          <a:p>
            <a:pPr eaLnBrk="1" hangingPunct="1"/>
            <a:r>
              <a:rPr lang="en-US" altLang="en-US" dirty="0">
                <a:latin typeface="Arial Narrow" panose="020B0606020202030204" pitchFamily="34" charset="0"/>
                <a:sym typeface="Wingdings" panose="05000000000000000000" pitchFamily="2" charset="2"/>
              </a:rPr>
              <a:t>Politics		</a:t>
            </a:r>
            <a:r>
              <a:rPr lang="en-US" altLang="en-US" dirty="0">
                <a:solidFill>
                  <a:srgbClr val="00B0F0"/>
                </a:solidFill>
                <a:latin typeface="Arial Narrow" panose="020B0606020202030204" pitchFamily="34" charset="0"/>
                <a:sym typeface="Wingdings" panose="05000000000000000000" pitchFamily="2" charset="2"/>
              </a:rPr>
              <a:t>- emotions		- bwn political entities</a:t>
            </a:r>
            <a:br>
              <a:rPr lang="en-US" altLang="en-US" dirty="0">
                <a:solidFill>
                  <a:srgbClr val="00B0F0"/>
                </a:solidFill>
                <a:latin typeface="Arial Narrow" panose="020B0606020202030204" pitchFamily="34" charset="0"/>
                <a:sym typeface="Wingdings" panose="05000000000000000000" pitchFamily="2" charset="2"/>
              </a:rPr>
            </a:br>
            <a:r>
              <a:rPr lang="en-US" altLang="en-US" dirty="0">
                <a:solidFill>
                  <a:srgbClr val="00B0F0"/>
                </a:solidFill>
                <a:latin typeface="Arial Narrow" panose="020B0606020202030204" pitchFamily="34" charset="0"/>
                <a:sym typeface="Wingdings" panose="05000000000000000000" pitchFamily="2" charset="2"/>
              </a:rPr>
              <a:t>			- herding 		- “expressive” voting</a:t>
            </a:r>
            <a:br>
              <a:rPr lang="en-US" altLang="en-US" dirty="0">
                <a:solidFill>
                  <a:srgbClr val="00B0F0"/>
                </a:solidFill>
                <a:latin typeface="Arial Narrow" panose="020B0606020202030204" pitchFamily="34" charset="0"/>
                <a:sym typeface="Wingdings" panose="05000000000000000000" pitchFamily="2" charset="2"/>
              </a:rPr>
            </a:br>
            <a:r>
              <a:rPr lang="en-US" altLang="en-US" dirty="0">
                <a:solidFill>
                  <a:srgbClr val="00B0F0"/>
                </a:solidFill>
                <a:latin typeface="Arial Narrow" panose="020B0606020202030204" pitchFamily="34" charset="0"/>
                <a:sym typeface="Wingdings" panose="05000000000000000000" pitchFamily="2" charset="2"/>
              </a:rPr>
              <a:t>			- agency, etc.		- of parties, media, etc.</a:t>
            </a:r>
          </a:p>
        </p:txBody>
      </p:sp>
    </p:spTree>
    <p:extLst>
      <p:ext uri="{BB962C8B-B14F-4D97-AF65-F5344CB8AC3E}">
        <p14:creationId xmlns:p14="http://schemas.microsoft.com/office/powerpoint/2010/main" val="22467714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3 Conector recto"/>
          <p:cNvCxnSpPr/>
          <p:nvPr/>
        </p:nvCxnSpPr>
        <p:spPr>
          <a:xfrm>
            <a:off x="990600" y="5105400"/>
            <a:ext cx="70866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 name="5 Conector recto"/>
          <p:cNvCxnSpPr/>
          <p:nvPr/>
        </p:nvCxnSpPr>
        <p:spPr>
          <a:xfrm flipV="1">
            <a:off x="1143000" y="1219200"/>
            <a:ext cx="0" cy="40386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flipV="1">
            <a:off x="1143000" y="1905000"/>
            <a:ext cx="4876800" cy="320040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flipV="1">
            <a:off x="1143000" y="3124200"/>
            <a:ext cx="5486400" cy="121920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24583" name="13 CuadroTexto"/>
          <p:cNvSpPr txBox="1">
            <a:spLocks noChangeArrowheads="1"/>
          </p:cNvSpPr>
          <p:nvPr/>
        </p:nvSpPr>
        <p:spPr bwMode="auto">
          <a:xfrm>
            <a:off x="5867400" y="5181600"/>
            <a:ext cx="2244725" cy="523875"/>
          </a:xfrm>
          <a:prstGeom prst="rect">
            <a:avLst/>
          </a:prstGeom>
          <a:noFill/>
          <a:ln w="9525">
            <a:noFill/>
            <a:miter lim="800000"/>
            <a:headEnd/>
            <a:tailEnd/>
          </a:ln>
        </p:spPr>
        <p:txBody>
          <a:bodyPr wrap="none">
            <a:spAutoFit/>
          </a:bodyPr>
          <a:lstStyle/>
          <a:p>
            <a:pPr>
              <a:buFontTx/>
              <a:buNone/>
            </a:pPr>
            <a:r>
              <a:rPr lang="en-US"/>
              <a:t>Performance</a:t>
            </a:r>
          </a:p>
        </p:txBody>
      </p:sp>
      <p:sp>
        <p:nvSpPr>
          <p:cNvPr id="24584" name="14 CuadroTexto"/>
          <p:cNvSpPr txBox="1">
            <a:spLocks noChangeArrowheads="1"/>
          </p:cNvSpPr>
          <p:nvPr/>
        </p:nvSpPr>
        <p:spPr bwMode="auto">
          <a:xfrm>
            <a:off x="1143000" y="1219200"/>
            <a:ext cx="385763" cy="523875"/>
          </a:xfrm>
          <a:prstGeom prst="rect">
            <a:avLst/>
          </a:prstGeom>
          <a:noFill/>
          <a:ln w="9525">
            <a:noFill/>
            <a:miter lim="800000"/>
            <a:headEnd/>
            <a:tailEnd/>
          </a:ln>
        </p:spPr>
        <p:txBody>
          <a:bodyPr wrap="none">
            <a:spAutoFit/>
          </a:bodyPr>
          <a:lstStyle/>
          <a:p>
            <a:pPr>
              <a:buFontTx/>
              <a:buNone/>
            </a:pPr>
            <a:r>
              <a:rPr lang="en-US"/>
              <a:t>€</a:t>
            </a:r>
          </a:p>
        </p:txBody>
      </p:sp>
      <p:cxnSp>
        <p:nvCxnSpPr>
          <p:cNvPr id="19" name="18 Conector recto"/>
          <p:cNvCxnSpPr/>
          <p:nvPr/>
        </p:nvCxnSpPr>
        <p:spPr>
          <a:xfrm>
            <a:off x="5257800" y="3429000"/>
            <a:ext cx="0" cy="1676400"/>
          </a:xfrm>
          <a:prstGeom prst="line">
            <a:avLst/>
          </a:prstGeom>
          <a:ln w="57150">
            <a:solidFill>
              <a:schemeClr val="tx2">
                <a:lumMod val="75000"/>
              </a:schemeClr>
            </a:solidFill>
            <a:prstDash val="sysDash"/>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5257800" y="2438400"/>
            <a:ext cx="0" cy="990600"/>
          </a:xfrm>
          <a:prstGeom prst="line">
            <a:avLst/>
          </a:prstGeom>
          <a:ln w="57150">
            <a:solidFill>
              <a:srgbClr val="00B0F0"/>
            </a:solidFill>
            <a:prstDash val="sysDash"/>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4" name="16 CuadroTexto"/>
          <p:cNvSpPr txBox="1">
            <a:spLocks noChangeArrowheads="1"/>
          </p:cNvSpPr>
          <p:nvPr/>
        </p:nvSpPr>
        <p:spPr bwMode="auto">
          <a:xfrm>
            <a:off x="5181600" y="1295400"/>
            <a:ext cx="3598036" cy="523220"/>
          </a:xfrm>
          <a:prstGeom prst="rect">
            <a:avLst/>
          </a:prstGeom>
          <a:noFill/>
          <a:ln w="9525">
            <a:noFill/>
            <a:miter lim="800000"/>
            <a:headEnd/>
            <a:tailEnd/>
          </a:ln>
        </p:spPr>
        <p:txBody>
          <a:bodyPr wrap="none">
            <a:spAutoFit/>
          </a:bodyPr>
          <a:lstStyle/>
          <a:p>
            <a:pPr>
              <a:buFontTx/>
              <a:buNone/>
            </a:pPr>
            <a:r>
              <a:rPr lang="en-US" dirty="0">
                <a:solidFill>
                  <a:srgbClr val="00B0F0"/>
                </a:solidFill>
              </a:rPr>
              <a:t>Value of performance</a:t>
            </a:r>
          </a:p>
        </p:txBody>
      </p:sp>
      <p:sp>
        <p:nvSpPr>
          <p:cNvPr id="15" name="15 CuadroTexto"/>
          <p:cNvSpPr txBox="1">
            <a:spLocks noChangeArrowheads="1"/>
          </p:cNvSpPr>
          <p:nvPr/>
        </p:nvSpPr>
        <p:spPr bwMode="auto">
          <a:xfrm>
            <a:off x="5867400" y="2895600"/>
            <a:ext cx="2819400" cy="954107"/>
          </a:xfrm>
          <a:prstGeom prst="rect">
            <a:avLst/>
          </a:prstGeom>
          <a:noFill/>
          <a:ln w="9525">
            <a:noFill/>
            <a:miter lim="800000"/>
            <a:headEnd/>
            <a:tailEnd/>
          </a:ln>
        </p:spPr>
        <p:txBody>
          <a:bodyPr>
            <a:spAutoFit/>
          </a:bodyPr>
          <a:lstStyle/>
          <a:p>
            <a:pPr algn="r">
              <a:buFontTx/>
              <a:buNone/>
            </a:pPr>
            <a:r>
              <a:rPr lang="en-US" dirty="0">
                <a:solidFill>
                  <a:srgbClr val="FFFF00"/>
                </a:solidFill>
              </a:rPr>
              <a:t>Wage = </a:t>
            </a:r>
            <a:r>
              <a:rPr lang="el-GR" dirty="0">
                <a:solidFill>
                  <a:srgbClr val="FFFF00"/>
                </a:solidFill>
              </a:rPr>
              <a:t>α</a:t>
            </a:r>
            <a:r>
              <a:rPr lang="en-US" dirty="0">
                <a:solidFill>
                  <a:srgbClr val="FFFF00"/>
                </a:solidFill>
              </a:rPr>
              <a:t> + </a:t>
            </a:r>
            <a:br>
              <a:rPr lang="en-US" dirty="0">
                <a:solidFill>
                  <a:srgbClr val="FFFF00"/>
                </a:solidFill>
              </a:rPr>
            </a:br>
            <a:r>
              <a:rPr lang="en-US" dirty="0">
                <a:solidFill>
                  <a:srgbClr val="FFFF00"/>
                </a:solidFill>
              </a:rPr>
              <a:t>ß * Performance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a:extLst>
              <a:ext uri="{FF2B5EF4-FFF2-40B4-BE49-F238E27FC236}">
                <a16:creationId xmlns:a16="http://schemas.microsoft.com/office/drawing/2014/main" id="{3FC864D2-1CB0-4DDE-8EAE-9E73E8B114FA}"/>
              </a:ext>
            </a:extLst>
          </p:cNvPr>
          <p:cNvSpPr>
            <a:spLocks noGrp="1"/>
          </p:cNvSpPr>
          <p:nvPr>
            <p:ph type="title"/>
          </p:nvPr>
        </p:nvSpPr>
        <p:spPr/>
        <p:txBody>
          <a:bodyPr/>
          <a:lstStyle/>
          <a:p>
            <a:r>
              <a:rPr lang="en-US" dirty="0"/>
              <a:t>Inter-clause adjustments</a:t>
            </a:r>
            <a:br>
              <a:rPr lang="en-US" dirty="0"/>
            </a:br>
            <a:r>
              <a:rPr lang="en-US" sz="2800" dirty="0"/>
              <a:t>Ex., COVID vaccines (Jan. 21)</a:t>
            </a:r>
            <a:endParaRPr lang="en-US" dirty="0"/>
          </a:p>
        </p:txBody>
      </p:sp>
      <p:sp>
        <p:nvSpPr>
          <p:cNvPr id="4" name="Marcador de contenido 3">
            <a:extLst>
              <a:ext uri="{FF2B5EF4-FFF2-40B4-BE49-F238E27FC236}">
                <a16:creationId xmlns:a16="http://schemas.microsoft.com/office/drawing/2014/main" id="{EDEE0CD2-7B67-4304-ACE5-55D5B34CE9C7}"/>
              </a:ext>
            </a:extLst>
          </p:cNvPr>
          <p:cNvSpPr>
            <a:spLocks noGrp="1"/>
          </p:cNvSpPr>
          <p:nvPr>
            <p:ph sz="half" idx="1"/>
          </p:nvPr>
        </p:nvSpPr>
        <p:spPr>
          <a:xfrm>
            <a:off x="685800" y="1981200"/>
            <a:ext cx="3657601" cy="4267200"/>
          </a:xfrm>
        </p:spPr>
        <p:txBody>
          <a:bodyPr/>
          <a:lstStyle/>
          <a:p>
            <a:r>
              <a:rPr lang="en-US" sz="1800" dirty="0"/>
              <a:t>“</a:t>
            </a:r>
            <a:r>
              <a:rPr lang="en-US" altLang="en-US" sz="1800" dirty="0"/>
              <a:t>The EU ... pushed the </a:t>
            </a:r>
            <a:r>
              <a:rPr lang="en-US" altLang="en-US" sz="1800" b="1" dirty="0"/>
              <a:t>price</a:t>
            </a:r>
            <a:r>
              <a:rPr lang="en-US" altLang="en-US" sz="1800" dirty="0"/>
              <a:t> a lot in the negotiations with AstraZeneca but, however, did not set specific </a:t>
            </a:r>
            <a:r>
              <a:rPr lang="en-US" altLang="en-US" sz="1800" b="1" dirty="0"/>
              <a:t>deadlines</a:t>
            </a:r>
            <a:r>
              <a:rPr lang="en-US" altLang="en-US" sz="1800" dirty="0"/>
              <a:t> for receiving the vials</a:t>
            </a:r>
            <a:r>
              <a:rPr lang="en-US" sz="1800" dirty="0"/>
              <a:t>” (</a:t>
            </a:r>
            <a:r>
              <a:rPr lang="en-US" sz="1800" i="1" dirty="0">
                <a:hlinkClick r:id="rId2"/>
              </a:rPr>
              <a:t>Libertad Digital</a:t>
            </a:r>
            <a:r>
              <a:rPr lang="en-US" sz="1800" dirty="0"/>
              <a:t>)</a:t>
            </a:r>
          </a:p>
          <a:p>
            <a:r>
              <a:rPr lang="en-US" sz="1800" dirty="0"/>
              <a:t>“Even after a contract has been concluded with the EU, the manufacturers still have an interest in marketing their vaccines on the world market in the best possible way” (</a:t>
            </a:r>
            <a:r>
              <a:rPr lang="en-US" sz="1800" dirty="0">
                <a:hlinkClick r:id="rId3"/>
              </a:rPr>
              <a:t>European Commission</a:t>
            </a:r>
            <a:r>
              <a:rPr lang="en-US" sz="1800" dirty="0"/>
              <a:t>)</a:t>
            </a:r>
          </a:p>
          <a:p>
            <a:endParaRPr lang="en-US" dirty="0"/>
          </a:p>
        </p:txBody>
      </p:sp>
      <p:pic>
        <p:nvPicPr>
          <p:cNvPr id="1030" name="Picture 6" descr="Imagen">
            <a:extLst>
              <a:ext uri="{FF2B5EF4-FFF2-40B4-BE49-F238E27FC236}">
                <a16:creationId xmlns:a16="http://schemas.microsoft.com/office/drawing/2014/main" id="{B3A536BE-E20E-484F-871E-0D656D547678}"/>
              </a:ext>
            </a:extLst>
          </p:cNvPr>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4953000" y="3124200"/>
            <a:ext cx="3810000" cy="2543211"/>
          </a:xfrm>
          <a:prstGeom prst="rect">
            <a:avLst/>
          </a:prstGeom>
          <a:noFill/>
          <a:extLst>
            <a:ext uri="{909E8E84-426E-40DD-AFC4-6F175D3DCCD1}">
              <a14:hiddenFill xmlns:a14="http://schemas.microsoft.com/office/drawing/2010/main">
                <a:solidFill>
                  <a:srgbClr val="FFFFFF"/>
                </a:solidFill>
              </a14:hiddenFill>
            </a:ext>
          </a:extLst>
        </p:spPr>
      </p:pic>
      <p:sp>
        <p:nvSpPr>
          <p:cNvPr id="19" name="Marcador de contenido 3">
            <a:extLst>
              <a:ext uri="{FF2B5EF4-FFF2-40B4-BE49-F238E27FC236}">
                <a16:creationId xmlns:a16="http://schemas.microsoft.com/office/drawing/2014/main" id="{CD4A1C84-F7FE-45E6-B930-DFAA47F5BB20}"/>
              </a:ext>
            </a:extLst>
          </p:cNvPr>
          <p:cNvSpPr txBox="1">
            <a:spLocks/>
          </p:cNvSpPr>
          <p:nvPr/>
        </p:nvSpPr>
        <p:spPr bwMode="auto">
          <a:xfrm>
            <a:off x="4876800" y="2009811"/>
            <a:ext cx="38100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CC3300"/>
              </a:buClr>
              <a:buSzPct val="15000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400">
                <a:solidFill>
                  <a:schemeClr val="tx1"/>
                </a:solidFill>
                <a:latin typeface="+mn-lt"/>
              </a:defRPr>
            </a:lvl2pPr>
            <a:lvl3pPr marL="1143000" indent="-228600" algn="l" rtl="0" eaLnBrk="0" fontAlgn="base" hangingPunct="0">
              <a:spcBef>
                <a:spcPct val="20000"/>
              </a:spcBef>
              <a:spcAft>
                <a:spcPct val="0"/>
              </a:spcAft>
              <a:buSzPct val="135000"/>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r>
              <a:rPr lang="en-US" sz="1800" kern="0" dirty="0"/>
              <a:t>Europe was paying less than USA for many coronavirus vaccines (</a:t>
            </a:r>
            <a:r>
              <a:rPr lang="en-US" sz="1800" i="1" kern="0" dirty="0">
                <a:hlinkClick r:id="rId5"/>
              </a:rPr>
              <a:t>Washington Post</a:t>
            </a:r>
            <a:r>
              <a:rPr lang="en-US" sz="1800" kern="0" dirty="0"/>
              <a:t>)</a:t>
            </a:r>
          </a:p>
        </p:txBody>
      </p:sp>
    </p:spTree>
    <p:extLst>
      <p:ext uri="{BB962C8B-B14F-4D97-AF65-F5344CB8AC3E}">
        <p14:creationId xmlns:p14="http://schemas.microsoft.com/office/powerpoint/2010/main" val="21841959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3 Título"/>
          <p:cNvSpPr>
            <a:spLocks noGrp="1"/>
          </p:cNvSpPr>
          <p:nvPr>
            <p:ph type="title"/>
          </p:nvPr>
        </p:nvSpPr>
        <p:spPr/>
        <p:txBody>
          <a:bodyPr/>
          <a:lstStyle/>
          <a:p>
            <a:r>
              <a:rPr lang="en-US" dirty="0"/>
              <a:t>b) What are the parties’ goals? </a:t>
            </a:r>
            <a:endParaRPr lang="es-ES" dirty="0"/>
          </a:p>
        </p:txBody>
      </p:sp>
      <p:sp>
        <p:nvSpPr>
          <p:cNvPr id="25603" name="2 Marcador de texto"/>
          <p:cNvSpPr>
            <a:spLocks noGrp="1"/>
          </p:cNvSpPr>
          <p:nvPr>
            <p:ph idx="1"/>
          </p:nvPr>
        </p:nvSpPr>
        <p:spPr/>
        <p:txBody>
          <a:bodyPr/>
          <a:lstStyle/>
          <a:p>
            <a:r>
              <a:rPr lang="en-US" dirty="0"/>
              <a:t>The question is ambiguous : </a:t>
            </a:r>
            <a:r>
              <a:rPr lang="en-US" i="1" dirty="0"/>
              <a:t>when?</a:t>
            </a:r>
          </a:p>
          <a:p>
            <a:r>
              <a:rPr lang="en-US" dirty="0"/>
              <a:t>Key: their goals change, because</a:t>
            </a:r>
          </a:p>
          <a:p>
            <a:pPr lvl="1"/>
            <a:r>
              <a:rPr lang="en-US" dirty="0"/>
              <a:t>ex ante, focus on efficiency if parties are rational</a:t>
            </a:r>
          </a:p>
          <a:p>
            <a:pPr lvl="2"/>
            <a:r>
              <a:rPr lang="en-US" dirty="0"/>
              <a:t>efficiency = optimizing “the pie”</a:t>
            </a:r>
          </a:p>
          <a:p>
            <a:pPr lvl="1"/>
            <a:r>
              <a:rPr lang="en-US" dirty="0"/>
              <a:t>ex post, focus on distribution (if final move)</a:t>
            </a:r>
            <a:endParaRPr lang="es-ES" dirty="0"/>
          </a:p>
          <a:p>
            <a:pPr lvl="2"/>
            <a:r>
              <a:rPr lang="en-US" dirty="0"/>
              <a:t>distribution = getting “a bigger share of the pie”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5603">
                                            <p:txEl>
                                              <p:pRg st="0" end="0"/>
                                            </p:txEl>
                                          </p:spTgt>
                                        </p:tgtEl>
                                        <p:attrNameLst>
                                          <p:attrName>ppt_c</p:attrName>
                                        </p:attrNameLst>
                                      </p:cBhvr>
                                      <p:to>
                                        <a:schemeClr val="bg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5603">
                                            <p:txEl>
                                              <p:pRg st="1" end="1"/>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60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5603">
                                            <p:txEl>
                                              <p:pRg st="2" end="2"/>
                                            </p:txEl>
                                          </p:spTgt>
                                        </p:tgtEl>
                                        <p:attrNameLst>
                                          <p:attrName>ppt_c</p:attrName>
                                        </p:attrNameLst>
                                      </p:cBhvr>
                                      <p:to>
                                        <a:schemeClr val="bg2"/>
                                      </p:to>
                                    </p:animClr>
                                  </p:subTnLst>
                                </p:cTn>
                              </p:par>
                              <p:par>
                                <p:cTn id="15" presetID="1" presetClass="entr" presetSubtype="0" fill="hold" grpId="0" nodeType="withEffect">
                                  <p:stCondLst>
                                    <p:cond delay="0"/>
                                  </p:stCondLst>
                                  <p:childTnLst>
                                    <p:set>
                                      <p:cBhvr>
                                        <p:cTn id="16" dur="1" fill="hold">
                                          <p:stCondLst>
                                            <p:cond delay="0"/>
                                          </p:stCondLst>
                                        </p:cTn>
                                        <p:tgtEl>
                                          <p:spTgt spid="2560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5603">
                                            <p:txEl>
                                              <p:pRg st="3" end="3"/>
                                            </p:txEl>
                                          </p:spTgt>
                                        </p:tgtEl>
                                        <p:attrNameLst>
                                          <p:attrName>ppt_c</p:attrName>
                                        </p:attrNameLst>
                                      </p:cBhvr>
                                      <p:to>
                                        <a:schemeClr val="bg2"/>
                                      </p:to>
                                    </p:animClr>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560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25603">
                                            <p:txEl>
                                              <p:pRg st="4" end="4"/>
                                            </p:txEl>
                                          </p:spTgt>
                                        </p:tgtEl>
                                        <p:attrNameLst>
                                          <p:attrName>ppt_c</p:attrName>
                                        </p:attrNameLst>
                                      </p:cBhvr>
                                      <p:to>
                                        <a:schemeClr val="bg2"/>
                                      </p:to>
                                    </p:animClr>
                                  </p:subTnLst>
                                </p:cTn>
                              </p:par>
                              <p:par>
                                <p:cTn id="21" presetID="1" presetClass="entr" presetSubtype="0" fill="hold" grpId="0" nodeType="withEffect">
                                  <p:stCondLst>
                                    <p:cond delay="0"/>
                                  </p:stCondLst>
                                  <p:childTnLst>
                                    <p:set>
                                      <p:cBhvr>
                                        <p:cTn id="22" dur="1" fill="hold">
                                          <p:stCondLst>
                                            <p:cond delay="0"/>
                                          </p:stCondLst>
                                        </p:cTn>
                                        <p:tgtEl>
                                          <p:spTgt spid="2560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25603">
                                            <p:txEl>
                                              <p:pRg st="5" end="5"/>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bldLvl="2"/>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Título"/>
          <p:cNvSpPr>
            <a:spLocks noGrp="1"/>
          </p:cNvSpPr>
          <p:nvPr>
            <p:ph type="title"/>
          </p:nvPr>
        </p:nvSpPr>
        <p:spPr/>
        <p:txBody>
          <a:bodyPr/>
          <a:lstStyle/>
          <a:p>
            <a:r>
              <a:rPr lang="en-US" dirty="0"/>
              <a:t>Example of a change in parties’ goals: inflation in residential rent</a:t>
            </a:r>
          </a:p>
        </p:txBody>
      </p:sp>
      <p:sp>
        <p:nvSpPr>
          <p:cNvPr id="3" name="2 Marcador de contenido"/>
          <p:cNvSpPr>
            <a:spLocks noGrp="1"/>
          </p:cNvSpPr>
          <p:nvPr>
            <p:ph idx="1"/>
          </p:nvPr>
        </p:nvSpPr>
        <p:spPr/>
        <p:txBody>
          <a:bodyPr>
            <a:normAutofit/>
          </a:bodyPr>
          <a:lstStyle/>
          <a:p>
            <a:pPr>
              <a:defRPr/>
            </a:pPr>
            <a:r>
              <a:rPr lang="en-US" dirty="0"/>
              <a:t>Imagine renting a house after zero inflation for decades </a:t>
            </a:r>
            <a:r>
              <a:rPr lang="en-US" dirty="0">
                <a:sym typeface="Wingdings" pitchFamily="2" charset="2"/>
              </a:rPr>
              <a:t> </a:t>
            </a:r>
            <a:r>
              <a:rPr lang="en-US" dirty="0"/>
              <a:t>Ex ante, do not feel any need to contract for inflation adjustment</a:t>
            </a:r>
          </a:p>
          <a:p>
            <a:pPr>
              <a:defRPr/>
            </a:pPr>
            <a:r>
              <a:rPr lang="en-US" dirty="0"/>
              <a:t>Ex post, unexpected inflation </a:t>
            </a:r>
            <a:r>
              <a:rPr lang="en-US" dirty="0">
                <a:sym typeface="Wingdings" pitchFamily="2" charset="2"/>
              </a:rPr>
              <a:t> </a:t>
            </a:r>
            <a:r>
              <a:rPr lang="en-US" dirty="0"/>
              <a:t>conflict</a:t>
            </a:r>
          </a:p>
          <a:p>
            <a:pPr lvl="1">
              <a:defRPr/>
            </a:pPr>
            <a:r>
              <a:rPr lang="en-US" dirty="0"/>
              <a:t>lessor wants adjusting rent for inflation</a:t>
            </a:r>
          </a:p>
          <a:p>
            <a:pPr lvl="1">
              <a:defRPr/>
            </a:pPr>
            <a:r>
              <a:rPr lang="en-US" dirty="0"/>
              <a:t>lessee wants to keep paying nominal rent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ol 4"/>
          <p:cNvSpPr>
            <a:spLocks noGrp="1"/>
          </p:cNvSpPr>
          <p:nvPr>
            <p:ph type="ctrTitle"/>
          </p:nvPr>
        </p:nvSpPr>
        <p:spPr/>
        <p:txBody>
          <a:bodyPr/>
          <a:lstStyle/>
          <a:p>
            <a:r>
              <a:rPr lang="es-ES" dirty="0"/>
              <a:t>3. </a:t>
            </a:r>
            <a:r>
              <a:rPr lang="es-ES" dirty="0" err="1"/>
              <a:t>Private</a:t>
            </a:r>
            <a:r>
              <a:rPr lang="es-ES" dirty="0"/>
              <a:t> </a:t>
            </a:r>
            <a:r>
              <a:rPr lang="es-ES" dirty="0" err="1"/>
              <a:t>ordering</a:t>
            </a:r>
            <a:r>
              <a:rPr lang="es-ES" dirty="0"/>
              <a:t>: </a:t>
            </a:r>
            <a:br>
              <a:rPr lang="es-ES" dirty="0"/>
            </a:br>
            <a:r>
              <a:rPr lang="es-ES" dirty="0"/>
              <a:t>Cases</a:t>
            </a:r>
          </a:p>
        </p:txBody>
      </p:sp>
      <p:sp>
        <p:nvSpPr>
          <p:cNvPr id="6" name="Subtítol 5"/>
          <p:cNvSpPr>
            <a:spLocks noGrp="1"/>
          </p:cNvSpPr>
          <p:nvPr>
            <p:ph type="subTitle" idx="1"/>
          </p:nvPr>
        </p:nvSpPr>
        <p:spPr/>
        <p:txBody>
          <a:bodyPr/>
          <a:lstStyle/>
          <a:p>
            <a:endParaRPr lang="es-ES"/>
          </a:p>
        </p:txBody>
      </p:sp>
    </p:spTree>
    <p:extLst>
      <p:ext uri="{BB962C8B-B14F-4D97-AF65-F5344CB8AC3E}">
        <p14:creationId xmlns:p14="http://schemas.microsoft.com/office/powerpoint/2010/main" val="3983067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4 Título"/>
          <p:cNvSpPr>
            <a:spLocks noGrp="1"/>
          </p:cNvSpPr>
          <p:nvPr>
            <p:ph type="title"/>
          </p:nvPr>
        </p:nvSpPr>
        <p:spPr/>
        <p:txBody>
          <a:bodyPr/>
          <a:lstStyle/>
          <a:p>
            <a:r>
              <a:rPr lang="en-US" dirty="0"/>
              <a:t>A map of contractual solutions with examples</a:t>
            </a:r>
          </a:p>
        </p:txBody>
      </p:sp>
      <p:graphicFrame>
        <p:nvGraphicFramePr>
          <p:cNvPr id="4" name="3 Tabla"/>
          <p:cNvGraphicFramePr>
            <a:graphicFrameLocks noGrp="1"/>
          </p:cNvGraphicFramePr>
          <p:nvPr/>
        </p:nvGraphicFramePr>
        <p:xfrm>
          <a:off x="609600" y="2057400"/>
          <a:ext cx="7848600" cy="3733800"/>
        </p:xfrm>
        <a:graphic>
          <a:graphicData uri="http://schemas.openxmlformats.org/drawingml/2006/table">
            <a:tbl>
              <a:tblPr/>
              <a:tblGrid>
                <a:gridCol w="18288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2971800">
                  <a:extLst>
                    <a:ext uri="{9D8B030D-6E8A-4147-A177-3AD203B41FA5}">
                      <a16:colId xmlns:a16="http://schemas.microsoft.com/office/drawing/2014/main" val="20002"/>
                    </a:ext>
                  </a:extLst>
                </a:gridCol>
              </a:tblGrid>
              <a:tr h="1244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2400" b="1" i="0" u="none" strike="noStrike" cap="none" normalizeH="0" baseline="0">
                        <a:ln>
                          <a:noFill/>
                        </a:ln>
                        <a:solidFill>
                          <a:schemeClr val="tx1"/>
                        </a:solidFill>
                        <a:effectLst/>
                        <a:latin typeface="Arial" charset="0"/>
                        <a:cs typeface="Times New Roman" pitchFamily="18" charset="0"/>
                      </a:endParaRPr>
                    </a:p>
                  </a:txBody>
                  <a:tcPr marL="7620" marR="7620" marT="762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Arial" charset="0"/>
                          <a:ea typeface="SimSun" pitchFamily="2" charset="-122"/>
                          <a:cs typeface="Times New Roman" pitchFamily="18" charset="0"/>
                        </a:rPr>
                        <a:t>Private ordering</a:t>
                      </a:r>
                      <a:br>
                        <a:rPr kumimoji="0" lang="en-US" sz="2400" b="1" i="0" u="none" strike="noStrike" cap="none" normalizeH="0" baseline="0">
                          <a:ln>
                            <a:noFill/>
                          </a:ln>
                          <a:solidFill>
                            <a:schemeClr val="tx1"/>
                          </a:solidFill>
                          <a:effectLst/>
                          <a:latin typeface="Arial" charset="0"/>
                          <a:ea typeface="SimSun" pitchFamily="2" charset="-122"/>
                          <a:cs typeface="Times New Roman" pitchFamily="18" charset="0"/>
                        </a:rPr>
                      </a:br>
                      <a:r>
                        <a:rPr kumimoji="0" lang="en-US" sz="2400" b="1" i="0" u="none" strike="noStrike" cap="none" normalizeH="0" baseline="0">
                          <a:ln>
                            <a:noFill/>
                          </a:ln>
                          <a:solidFill>
                            <a:schemeClr val="tx1"/>
                          </a:solidFill>
                          <a:effectLst/>
                          <a:latin typeface="Arial" charset="0"/>
                          <a:ea typeface="SimSun" pitchFamily="2" charset="-122"/>
                          <a:cs typeface="Times New Roman" pitchFamily="18" charset="0"/>
                        </a:rPr>
                        <a:t>(parties) </a:t>
                      </a:r>
                      <a:endParaRPr kumimoji="0" lang="es-ES" sz="2400" b="1" i="0" u="none" strike="noStrike" cap="none" normalizeH="0" baseline="0">
                        <a:ln>
                          <a:noFill/>
                        </a:ln>
                        <a:solidFill>
                          <a:schemeClr val="tx1"/>
                        </a:solidFill>
                        <a:effectLst/>
                        <a:latin typeface="Arial" charset="0"/>
                        <a:ea typeface="SimSun" pitchFamily="2" charset="-122"/>
                        <a:cs typeface="Times New Roman" pitchFamily="18" charset="0"/>
                      </a:endParaRPr>
                    </a:p>
                  </a:txBody>
                  <a:tcPr marL="7620" marR="7620" marT="762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Arial" charset="0"/>
                          <a:ea typeface="SimSun" pitchFamily="2" charset="-122"/>
                          <a:cs typeface="Times New Roman" pitchFamily="18" charset="0"/>
                        </a:rPr>
                        <a:t>Public ordering</a:t>
                      </a:r>
                      <a:br>
                        <a:rPr kumimoji="0" lang="en-US" sz="2400" b="1" i="0" u="none" strike="noStrike" cap="none" normalizeH="0" baseline="0">
                          <a:ln>
                            <a:noFill/>
                          </a:ln>
                          <a:solidFill>
                            <a:schemeClr val="tx1"/>
                          </a:solidFill>
                          <a:effectLst/>
                          <a:latin typeface="Arial" charset="0"/>
                          <a:ea typeface="SimSun" pitchFamily="2" charset="-122"/>
                          <a:cs typeface="Times New Roman" pitchFamily="18" charset="0"/>
                        </a:rPr>
                      </a:br>
                      <a:r>
                        <a:rPr kumimoji="0" lang="en-US" sz="2400" b="1" i="0" u="none" strike="noStrike" cap="none" normalizeH="0" baseline="0">
                          <a:ln>
                            <a:noFill/>
                          </a:ln>
                          <a:solidFill>
                            <a:schemeClr val="tx1"/>
                          </a:solidFill>
                          <a:effectLst/>
                          <a:latin typeface="Arial" charset="0"/>
                          <a:ea typeface="SimSun" pitchFamily="2" charset="-122"/>
                          <a:cs typeface="Times New Roman" pitchFamily="18" charset="0"/>
                        </a:rPr>
                        <a:t>(3</a:t>
                      </a:r>
                      <a:r>
                        <a:rPr kumimoji="0" lang="en-US" sz="2400" b="1" i="0" u="none" strike="noStrike" cap="none" normalizeH="0" baseline="30000">
                          <a:ln>
                            <a:noFill/>
                          </a:ln>
                          <a:solidFill>
                            <a:schemeClr val="tx1"/>
                          </a:solidFill>
                          <a:effectLst/>
                          <a:latin typeface="Arial" charset="0"/>
                          <a:ea typeface="SimSun" pitchFamily="2" charset="-122"/>
                          <a:cs typeface="Times New Roman" pitchFamily="18" charset="0"/>
                        </a:rPr>
                        <a:t>rd</a:t>
                      </a:r>
                      <a:r>
                        <a:rPr kumimoji="0" lang="en-US" sz="2400" b="1" i="0" u="none" strike="noStrike" cap="none" normalizeH="0" baseline="0">
                          <a:ln>
                            <a:noFill/>
                          </a:ln>
                          <a:solidFill>
                            <a:schemeClr val="tx1"/>
                          </a:solidFill>
                          <a:effectLst/>
                          <a:latin typeface="Arial" charset="0"/>
                          <a:ea typeface="SimSun" pitchFamily="2" charset="-122"/>
                          <a:cs typeface="Times New Roman" pitchFamily="18" charset="0"/>
                        </a:rPr>
                        <a:t> parties) </a:t>
                      </a:r>
                      <a:endParaRPr kumimoji="0" lang="es-ES" sz="2400" b="1" i="0" u="none" strike="noStrike" cap="none" normalizeH="0" baseline="0">
                        <a:ln>
                          <a:noFill/>
                        </a:ln>
                        <a:solidFill>
                          <a:schemeClr val="tx1"/>
                        </a:solidFill>
                        <a:effectLst/>
                        <a:latin typeface="Arial" charset="0"/>
                        <a:ea typeface="SimSun" pitchFamily="2" charset="-122"/>
                        <a:cs typeface="Times New Roman" pitchFamily="18" charset="0"/>
                      </a:endParaRPr>
                    </a:p>
                  </a:txBody>
                  <a:tcPr marL="7620" marR="7620" marT="762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44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400" b="0" i="0" u="none" strike="noStrike" cap="none" normalizeH="0" baseline="0" dirty="0">
                          <a:ln>
                            <a:noFill/>
                          </a:ln>
                          <a:solidFill>
                            <a:schemeClr val="tx1"/>
                          </a:solidFill>
                          <a:effectLst/>
                          <a:latin typeface="Arial" charset="0"/>
                          <a:ea typeface="SimSun" pitchFamily="2" charset="-122"/>
                          <a:cs typeface="Times New Roman" pitchFamily="18" charset="0"/>
                        </a:rPr>
                        <a:t>Ex ante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dirty="0">
                          <a:ln>
                            <a:noFill/>
                          </a:ln>
                          <a:solidFill>
                            <a:schemeClr val="tx1"/>
                          </a:solidFill>
                          <a:effectLst/>
                          <a:latin typeface="Arial" charset="0"/>
                          <a:ea typeface="SimSun" pitchFamily="2" charset="-122"/>
                          <a:cs typeface="Times New Roman" pitchFamily="18" charset="0"/>
                        </a:rPr>
                        <a:t>(</a:t>
                      </a:r>
                      <a:r>
                        <a:rPr kumimoji="0" lang="es-ES" sz="1800" b="0" i="0" u="none" strike="noStrike" cap="none" normalizeH="0" baseline="0" dirty="0" err="1">
                          <a:ln>
                            <a:noFill/>
                          </a:ln>
                          <a:solidFill>
                            <a:schemeClr val="tx1"/>
                          </a:solidFill>
                          <a:effectLst/>
                          <a:latin typeface="Arial" charset="0"/>
                          <a:ea typeface="SimSun" pitchFamily="2" charset="-122"/>
                          <a:cs typeface="Times New Roman" pitchFamily="18" charset="0"/>
                        </a:rPr>
                        <a:t>contracting</a:t>
                      </a:r>
                      <a:r>
                        <a:rPr kumimoji="0" lang="es-ES" sz="1800" b="0" i="0" u="none" strike="noStrike" cap="none" normalizeH="0" baseline="0" dirty="0">
                          <a:ln>
                            <a:noFill/>
                          </a:ln>
                          <a:solidFill>
                            <a:schemeClr val="tx1"/>
                          </a:solidFill>
                          <a:effectLst/>
                          <a:latin typeface="Arial" charset="0"/>
                          <a:ea typeface="SimSun" pitchFamily="2" charset="-122"/>
                          <a:cs typeface="Times New Roman" pitchFamily="18" charset="0"/>
                        </a:rPr>
                        <a:t>)</a:t>
                      </a:r>
                    </a:p>
                  </a:txBody>
                  <a:tcPr marL="7620" marR="7620" marT="762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SimSun" pitchFamily="2" charset="-122"/>
                          <a:cs typeface="Times New Roman" pitchFamily="18" charset="0"/>
                        </a:rPr>
                        <a:t>Explicit contracts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Arial" charset="0"/>
                          <a:ea typeface="SimSun" pitchFamily="2" charset="-122"/>
                          <a:cs typeface="Times New Roman" pitchFamily="18" charset="0"/>
                        </a:rPr>
                        <a:t>Standard-form contracts</a:t>
                      </a:r>
                      <a:endParaRPr kumimoji="0" lang="es-ES" sz="2800" b="0" i="0" u="none" strike="noStrike" cap="none" normalizeH="0" baseline="0" dirty="0">
                        <a:ln>
                          <a:noFill/>
                        </a:ln>
                        <a:solidFill>
                          <a:srgbClr val="FF0000"/>
                        </a:solidFill>
                        <a:effectLst/>
                        <a:latin typeface="Arial" charset="0"/>
                        <a:ea typeface="SimSun" pitchFamily="2" charset="-122"/>
                        <a:cs typeface="Times New Roman" pitchFamily="18" charset="0"/>
                      </a:endParaRPr>
                    </a:p>
                  </a:txBody>
                  <a:tcPr marL="7620" marR="7620" marT="762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SimSun" pitchFamily="2" charset="-122"/>
                          <a:cs typeface="Times New Roman" pitchFamily="18" charset="0"/>
                        </a:rPr>
                        <a:t>Law &amp; Legislation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SimSun" pitchFamily="2" charset="-122"/>
                          <a:cs typeface="Times New Roman" pitchFamily="18" charset="0"/>
                        </a:rPr>
                        <a:t>Default &amp; mandatory rules</a:t>
                      </a:r>
                      <a:endParaRPr kumimoji="0" lang="es-ES" sz="1800" b="0" i="0" u="none" strike="noStrike" cap="none" normalizeH="0" baseline="0">
                        <a:ln>
                          <a:noFill/>
                        </a:ln>
                        <a:solidFill>
                          <a:schemeClr val="tx1"/>
                        </a:solidFill>
                        <a:effectLst/>
                        <a:latin typeface="Arial" charset="0"/>
                        <a:ea typeface="SimSun" pitchFamily="2" charset="-122"/>
                        <a:cs typeface="Times New Roman" pitchFamily="18" charset="0"/>
                      </a:endParaRPr>
                    </a:p>
                  </a:txBody>
                  <a:tcPr marL="7620" marR="7620" marT="762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44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400" b="0" i="0" u="none" strike="noStrike" cap="none" normalizeH="0" baseline="0" dirty="0">
                          <a:ln>
                            <a:noFill/>
                          </a:ln>
                          <a:solidFill>
                            <a:schemeClr val="tx1"/>
                          </a:solidFill>
                          <a:effectLst/>
                          <a:latin typeface="Arial" charset="0"/>
                          <a:ea typeface="SimSun" pitchFamily="2" charset="-122"/>
                          <a:cs typeface="Times New Roman" pitchFamily="18" charset="0"/>
                        </a:rPr>
                        <a:t>Ex post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dirty="0">
                          <a:ln>
                            <a:noFill/>
                          </a:ln>
                          <a:solidFill>
                            <a:schemeClr val="tx1"/>
                          </a:solidFill>
                          <a:effectLst/>
                          <a:latin typeface="Arial" charset="0"/>
                          <a:ea typeface="SimSun" pitchFamily="2" charset="-122"/>
                          <a:cs typeface="Times New Roman" pitchFamily="18" charset="0"/>
                        </a:rPr>
                        <a:t>(</a:t>
                      </a:r>
                      <a:r>
                        <a:rPr kumimoji="0" lang="es-ES" sz="1800" b="0" i="0" u="none" strike="noStrike" cap="none" normalizeH="0" baseline="0" dirty="0" err="1">
                          <a:ln>
                            <a:noFill/>
                          </a:ln>
                          <a:solidFill>
                            <a:schemeClr val="tx1"/>
                          </a:solidFill>
                          <a:effectLst/>
                          <a:latin typeface="Arial" charset="0"/>
                          <a:ea typeface="SimSun" pitchFamily="2" charset="-122"/>
                          <a:cs typeface="Times New Roman" pitchFamily="18" charset="0"/>
                        </a:rPr>
                        <a:t>defining</a:t>
                      </a:r>
                      <a:r>
                        <a:rPr kumimoji="0" lang="es-ES" sz="1800" b="0" i="0" u="none" strike="noStrike" cap="none" normalizeH="0" baseline="0" dirty="0">
                          <a:ln>
                            <a:noFill/>
                          </a:ln>
                          <a:solidFill>
                            <a:schemeClr val="tx1"/>
                          </a:solidFill>
                          <a:effectLst/>
                          <a:latin typeface="Arial" charset="0"/>
                          <a:ea typeface="SimSun" pitchFamily="2" charset="-122"/>
                          <a:cs typeface="Times New Roman" pitchFamily="18" charset="0"/>
                        </a:rPr>
                        <a:t> </a:t>
                      </a:r>
                      <a:r>
                        <a:rPr kumimoji="0" lang="es-ES" sz="1800" b="0" i="0" u="none" strike="noStrike" cap="none" normalizeH="0" baseline="0" dirty="0" err="1">
                          <a:ln>
                            <a:noFill/>
                          </a:ln>
                          <a:solidFill>
                            <a:schemeClr val="tx1"/>
                          </a:solidFill>
                          <a:effectLst/>
                          <a:latin typeface="Arial" charset="0"/>
                          <a:ea typeface="SimSun" pitchFamily="2" charset="-122"/>
                          <a:cs typeface="Times New Roman" pitchFamily="18" charset="0"/>
                        </a:rPr>
                        <a:t>trade</a:t>
                      </a:r>
                      <a:r>
                        <a:rPr kumimoji="0" lang="es-ES" sz="1800" b="0" i="0" u="none" strike="noStrike" cap="none" normalizeH="0" baseline="0" dirty="0">
                          <a:ln>
                            <a:noFill/>
                          </a:ln>
                          <a:solidFill>
                            <a:schemeClr val="tx1"/>
                          </a:solidFill>
                          <a:effectLst/>
                          <a:latin typeface="Arial" charset="0"/>
                          <a:ea typeface="SimSun" pitchFamily="2" charset="-122"/>
                          <a:cs typeface="Times New Roman" pitchFamily="18" charset="0"/>
                        </a:rPr>
                        <a:t> &amp; performance)</a:t>
                      </a:r>
                      <a:endParaRPr kumimoji="0" lang="es-ES" sz="2400" b="0" i="0" u="none" strike="noStrike" cap="none" normalizeH="0" baseline="0" dirty="0">
                        <a:ln>
                          <a:noFill/>
                        </a:ln>
                        <a:solidFill>
                          <a:schemeClr val="tx1"/>
                        </a:solidFill>
                        <a:effectLst/>
                        <a:latin typeface="Arial" charset="0"/>
                        <a:ea typeface="SimSun" pitchFamily="2" charset="-122"/>
                        <a:cs typeface="Times New Roman" pitchFamily="18" charset="0"/>
                      </a:endParaRPr>
                    </a:p>
                  </a:txBody>
                  <a:tcPr marL="7620" marR="7620" marT="762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SimSun" pitchFamily="2" charset="-122"/>
                          <a:cs typeface="Times New Roman" pitchFamily="18" charset="0"/>
                        </a:rPr>
                        <a:t>Relational contracts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SimSun" pitchFamily="2" charset="-122"/>
                          <a:cs typeface="Times New Roman" pitchFamily="18" charset="0"/>
                        </a:rPr>
                        <a:t>E.g., labor, corporation</a:t>
                      </a:r>
                      <a:endParaRPr kumimoji="0" lang="es-ES" sz="3200" b="0" i="0" u="none" strike="noStrike" cap="none" normalizeH="0" baseline="0">
                        <a:ln>
                          <a:noFill/>
                        </a:ln>
                        <a:solidFill>
                          <a:schemeClr val="tx1"/>
                        </a:solidFill>
                        <a:effectLst/>
                        <a:latin typeface="Arial" charset="0"/>
                        <a:ea typeface="SimSun" pitchFamily="2" charset="-122"/>
                        <a:cs typeface="Times New Roman" pitchFamily="18" charset="0"/>
                      </a:endParaRPr>
                    </a:p>
                  </a:txBody>
                  <a:tcPr marL="7620" marR="7620" marT="762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SimSun" pitchFamily="2" charset="-122"/>
                          <a:cs typeface="Times New Roman" pitchFamily="18" charset="0"/>
                        </a:rPr>
                        <a:t>Courts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SimSun" pitchFamily="2" charset="-122"/>
                          <a:cs typeface="Times New Roman" pitchFamily="18" charset="0"/>
                        </a:rPr>
                        <a:t>Counterfactual hypothesis</a:t>
                      </a:r>
                      <a:endParaRPr kumimoji="0" lang="es-ES" sz="2400" b="0" i="0" u="none" strike="noStrike" cap="none" normalizeH="0" baseline="0" dirty="0">
                        <a:ln>
                          <a:noFill/>
                        </a:ln>
                        <a:solidFill>
                          <a:schemeClr val="tx1"/>
                        </a:solidFill>
                        <a:effectLst/>
                        <a:latin typeface="Arial" charset="0"/>
                        <a:ea typeface="SimSun" pitchFamily="2" charset="-122"/>
                        <a:cs typeface="Times New Roman" pitchFamily="18" charset="0"/>
                      </a:endParaRPr>
                    </a:p>
                  </a:txBody>
                  <a:tcPr marL="7620" marR="7620" marT="762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5452029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Título"/>
          <p:cNvSpPr>
            <a:spLocks noGrp="1"/>
          </p:cNvSpPr>
          <p:nvPr>
            <p:ph type="title"/>
          </p:nvPr>
        </p:nvSpPr>
        <p:spPr>
          <a:xfrm>
            <a:off x="685800" y="304800"/>
            <a:ext cx="7772400" cy="1143000"/>
          </a:xfrm>
        </p:spPr>
        <p:txBody>
          <a:bodyPr/>
          <a:lstStyle/>
          <a:p>
            <a:r>
              <a:rPr lang="en-US" sz="3200"/>
              <a:t>Standard-form contracts (</a:t>
            </a:r>
            <a:r>
              <a:rPr lang="es-ES" sz="3200" i="1"/>
              <a:t>condiciones generales</a:t>
            </a:r>
            <a:r>
              <a:rPr lang="en-US" sz="3200"/>
              <a:t>) written by the big party</a:t>
            </a:r>
          </a:p>
        </p:txBody>
      </p:sp>
      <p:sp>
        <p:nvSpPr>
          <p:cNvPr id="32771" name="2 Marcador de contenido"/>
          <p:cNvSpPr>
            <a:spLocks noGrp="1"/>
          </p:cNvSpPr>
          <p:nvPr>
            <p:ph idx="1"/>
          </p:nvPr>
        </p:nvSpPr>
        <p:spPr>
          <a:xfrm>
            <a:off x="533400" y="1600200"/>
            <a:ext cx="8382000" cy="4572000"/>
          </a:xfrm>
        </p:spPr>
        <p:txBody>
          <a:bodyPr/>
          <a:lstStyle/>
          <a:p>
            <a:pPr>
              <a:lnSpc>
                <a:spcPct val="80000"/>
              </a:lnSpc>
            </a:pPr>
            <a:r>
              <a:rPr lang="en-US" sz="2600" dirty="0"/>
              <a:t>Tradeoff: partiality vs. specialization—e.g</a:t>
            </a:r>
            <a:r>
              <a:rPr lang="en-US" sz="2600"/>
              <a:t>., knowhow</a:t>
            </a:r>
            <a:endParaRPr lang="en-US" sz="2600" dirty="0"/>
          </a:p>
          <a:p>
            <a:pPr>
              <a:lnSpc>
                <a:spcPct val="80000"/>
              </a:lnSpc>
            </a:pPr>
            <a:r>
              <a:rPr lang="en-US" sz="2600" dirty="0"/>
              <a:t>Role of competition</a:t>
            </a:r>
          </a:p>
          <a:p>
            <a:pPr lvl="1">
              <a:lnSpc>
                <a:spcPct val="80000"/>
              </a:lnSpc>
            </a:pPr>
            <a:r>
              <a:rPr lang="en-US" sz="2200" dirty="0"/>
              <a:t>Even for “non-salient” clauses? Over time? </a:t>
            </a:r>
          </a:p>
          <a:p>
            <a:pPr lvl="1">
              <a:lnSpc>
                <a:spcPct val="80000"/>
              </a:lnSpc>
            </a:pPr>
            <a:r>
              <a:rPr lang="en-US" sz="2200" dirty="0"/>
              <a:t>Does it improve with regulation? At what cost? </a:t>
            </a:r>
          </a:p>
          <a:p>
            <a:pPr>
              <a:lnSpc>
                <a:spcPct val="80000"/>
              </a:lnSpc>
            </a:pPr>
            <a:r>
              <a:rPr lang="en-US" sz="2600" dirty="0"/>
              <a:t>Will a monopolist draft inefficient clauses?</a:t>
            </a:r>
          </a:p>
          <a:p>
            <a:pPr lvl="1">
              <a:lnSpc>
                <a:spcPct val="80000"/>
              </a:lnSpc>
            </a:pPr>
            <a:r>
              <a:rPr lang="en-US" sz="2200" dirty="0"/>
              <a:t>Not if he can extract rents otherwise (remember </a:t>
            </a:r>
            <a:r>
              <a:rPr lang="en-US" sz="2200" i="1" dirty="0"/>
              <a:t>α</a:t>
            </a:r>
            <a:r>
              <a:rPr lang="en-US" sz="2200" dirty="0"/>
              <a:t>)</a:t>
            </a:r>
          </a:p>
          <a:p>
            <a:pPr lvl="1">
              <a:lnSpc>
                <a:spcPct val="80000"/>
              </a:lnSpc>
            </a:pPr>
            <a:r>
              <a:rPr lang="en-US" sz="2200" dirty="0"/>
              <a:t>Yes if need to increase its control over pricing: </a:t>
            </a:r>
          </a:p>
          <a:p>
            <a:pPr lvl="2">
              <a:lnSpc>
                <a:spcPct val="80000"/>
              </a:lnSpc>
            </a:pPr>
            <a:r>
              <a:rPr lang="en-US" sz="1900" dirty="0"/>
              <a:t>imagine buyers willing to pay higher price prefer strong warranty </a:t>
            </a:r>
            <a:r>
              <a:rPr lang="en-US" sz="1900" dirty="0">
                <a:sym typeface="Wingdings" pitchFamily="2" charset="2"/>
              </a:rPr>
              <a:t></a:t>
            </a:r>
            <a:r>
              <a:rPr lang="en-US" sz="1900" dirty="0"/>
              <a:t> monopolist may offer 2 contracts with high (low) price and strong (weak) warranty (“tie in”)</a:t>
            </a:r>
          </a:p>
          <a:p>
            <a:pPr>
              <a:lnSpc>
                <a:spcPct val="80000"/>
              </a:lnSpc>
            </a:pPr>
            <a:r>
              <a:rPr lang="en-US" sz="2600" dirty="0"/>
              <a:t>What about </a:t>
            </a:r>
            <a:r>
              <a:rPr lang="en-US" sz="2600" i="1" dirty="0"/>
              <a:t>uniform clauses </a:t>
            </a:r>
            <a:r>
              <a:rPr lang="en-US" sz="2600" dirty="0"/>
              <a:t>in an industry?</a:t>
            </a:r>
          </a:p>
          <a:p>
            <a:pPr lvl="1">
              <a:lnSpc>
                <a:spcPct val="80000"/>
              </a:lnSpc>
            </a:pPr>
            <a:r>
              <a:rPr lang="en-US" sz="2200" dirty="0"/>
              <a:t>Is it driven by collusion or by identical circumstances and price competition in selling the optimal product? </a:t>
            </a:r>
          </a:p>
          <a:p>
            <a:pPr lvl="1">
              <a:lnSpc>
                <a:spcPct val="80000"/>
              </a:lnSpc>
            </a:pPr>
            <a:endParaRPr lang="es-ES" sz="22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4665C0-AB2D-34EE-6D7A-1B8F07DA8CE9}"/>
              </a:ext>
            </a:extLst>
          </p:cNvPr>
          <p:cNvSpPr>
            <a:spLocks noGrp="1"/>
          </p:cNvSpPr>
          <p:nvPr>
            <p:ph type="title"/>
          </p:nvPr>
        </p:nvSpPr>
        <p:spPr/>
        <p:txBody>
          <a:bodyPr/>
          <a:lstStyle/>
          <a:p>
            <a:r>
              <a:rPr lang="en-AU" dirty="0"/>
              <a:t>Competition helps</a:t>
            </a:r>
          </a:p>
        </p:txBody>
      </p:sp>
      <p:sp>
        <p:nvSpPr>
          <p:cNvPr id="3" name="Marcador de contenido 2">
            <a:extLst>
              <a:ext uri="{FF2B5EF4-FFF2-40B4-BE49-F238E27FC236}">
                <a16:creationId xmlns:a16="http://schemas.microsoft.com/office/drawing/2014/main" id="{C33410EF-D090-2174-60A8-7FA31DBDAD1E}"/>
              </a:ext>
            </a:extLst>
          </p:cNvPr>
          <p:cNvSpPr>
            <a:spLocks noGrp="1"/>
          </p:cNvSpPr>
          <p:nvPr>
            <p:ph idx="1"/>
          </p:nvPr>
        </p:nvSpPr>
        <p:spPr/>
        <p:txBody>
          <a:bodyPr/>
          <a:lstStyle/>
          <a:p>
            <a:endParaRPr lang="es-ES"/>
          </a:p>
        </p:txBody>
      </p:sp>
      <p:pic>
        <p:nvPicPr>
          <p:cNvPr id="6" name="Imagen 5">
            <a:extLst>
              <a:ext uri="{FF2B5EF4-FFF2-40B4-BE49-F238E27FC236}">
                <a16:creationId xmlns:a16="http://schemas.microsoft.com/office/drawing/2014/main" id="{7F25E34A-7044-4FFB-B391-8314D48291E8}"/>
              </a:ext>
            </a:extLst>
          </p:cNvPr>
          <p:cNvPicPr>
            <a:picLocks noChangeAspect="1"/>
          </p:cNvPicPr>
          <p:nvPr/>
        </p:nvPicPr>
        <p:blipFill rotWithShape="1">
          <a:blip r:embed="rId2"/>
          <a:srcRect t="17117" b="-18449"/>
          <a:stretch/>
        </p:blipFill>
        <p:spPr>
          <a:xfrm>
            <a:off x="9525" y="2052000"/>
            <a:ext cx="9144000" cy="5508000"/>
          </a:xfrm>
          <a:prstGeom prst="rect">
            <a:avLst/>
          </a:prstGeom>
        </p:spPr>
      </p:pic>
      <p:sp>
        <p:nvSpPr>
          <p:cNvPr id="7" name="Rectángulo 6">
            <a:extLst>
              <a:ext uri="{FF2B5EF4-FFF2-40B4-BE49-F238E27FC236}">
                <a16:creationId xmlns:a16="http://schemas.microsoft.com/office/drawing/2014/main" id="{DC532331-4F02-48E4-9CAD-2A278B5CC411}"/>
              </a:ext>
            </a:extLst>
          </p:cNvPr>
          <p:cNvSpPr/>
          <p:nvPr/>
        </p:nvSpPr>
        <p:spPr>
          <a:xfrm>
            <a:off x="457200" y="4038600"/>
            <a:ext cx="5943600" cy="3048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376485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47E2AA-1B01-48BB-94A7-12DE692BA8B7}"/>
              </a:ext>
            </a:extLst>
          </p:cNvPr>
          <p:cNvSpPr>
            <a:spLocks noGrp="1"/>
          </p:cNvSpPr>
          <p:nvPr>
            <p:ph type="title"/>
          </p:nvPr>
        </p:nvSpPr>
        <p:spPr/>
        <p:txBody>
          <a:bodyPr/>
          <a:lstStyle/>
          <a:p>
            <a:r>
              <a:rPr lang="es-ES" dirty="0"/>
              <a:t>Can </a:t>
            </a:r>
            <a:r>
              <a:rPr lang="es-ES" dirty="0" err="1"/>
              <a:t>you</a:t>
            </a:r>
            <a:r>
              <a:rPr lang="es-ES" dirty="0"/>
              <a:t> spot the </a:t>
            </a:r>
            <a:r>
              <a:rPr lang="es-ES" dirty="0" err="1"/>
              <a:t>small</a:t>
            </a:r>
            <a:r>
              <a:rPr lang="es-ES" dirty="0"/>
              <a:t> </a:t>
            </a:r>
            <a:r>
              <a:rPr lang="es-ES" dirty="0" err="1"/>
              <a:t>print</a:t>
            </a:r>
            <a:r>
              <a:rPr lang="es-ES" dirty="0"/>
              <a:t>?</a:t>
            </a:r>
          </a:p>
        </p:txBody>
      </p:sp>
      <p:pic>
        <p:nvPicPr>
          <p:cNvPr id="1028" name="Picture 4" descr="Can You Spot The Fine Print? - ABC News">
            <a:extLst>
              <a:ext uri="{FF2B5EF4-FFF2-40B4-BE49-F238E27FC236}">
                <a16:creationId xmlns:a16="http://schemas.microsoft.com/office/drawing/2014/main" id="{DB674599-000A-47F4-436E-26127D446E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905000"/>
            <a:ext cx="8628693" cy="42433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97195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4 Título"/>
          <p:cNvSpPr>
            <a:spLocks noGrp="1"/>
          </p:cNvSpPr>
          <p:nvPr>
            <p:ph type="title"/>
          </p:nvPr>
        </p:nvSpPr>
        <p:spPr/>
        <p:txBody>
          <a:bodyPr/>
          <a:lstStyle/>
          <a:p>
            <a:r>
              <a:rPr lang="en-US" dirty="0"/>
              <a:t>A map of contractual solutions with examples</a:t>
            </a:r>
          </a:p>
        </p:txBody>
      </p:sp>
      <p:graphicFrame>
        <p:nvGraphicFramePr>
          <p:cNvPr id="4" name="3 Tabla"/>
          <p:cNvGraphicFramePr>
            <a:graphicFrameLocks noGrp="1"/>
          </p:cNvGraphicFramePr>
          <p:nvPr>
            <p:extLst>
              <p:ext uri="{D42A27DB-BD31-4B8C-83A1-F6EECF244321}">
                <p14:modId xmlns:p14="http://schemas.microsoft.com/office/powerpoint/2010/main" val="3590868545"/>
              </p:ext>
            </p:extLst>
          </p:nvPr>
        </p:nvGraphicFramePr>
        <p:xfrm>
          <a:off x="609600" y="2057400"/>
          <a:ext cx="7848600" cy="3733800"/>
        </p:xfrm>
        <a:graphic>
          <a:graphicData uri="http://schemas.openxmlformats.org/drawingml/2006/table">
            <a:tbl>
              <a:tblPr/>
              <a:tblGrid>
                <a:gridCol w="18288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2971800">
                  <a:extLst>
                    <a:ext uri="{9D8B030D-6E8A-4147-A177-3AD203B41FA5}">
                      <a16:colId xmlns:a16="http://schemas.microsoft.com/office/drawing/2014/main" val="20002"/>
                    </a:ext>
                  </a:extLst>
                </a:gridCol>
              </a:tblGrid>
              <a:tr h="1244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2400" b="1" i="0" u="none" strike="noStrike" cap="none" normalizeH="0" baseline="0">
                        <a:ln>
                          <a:noFill/>
                        </a:ln>
                        <a:solidFill>
                          <a:schemeClr val="tx1"/>
                        </a:solidFill>
                        <a:effectLst/>
                        <a:latin typeface="Arial" charset="0"/>
                        <a:cs typeface="Times New Roman" pitchFamily="18" charset="0"/>
                      </a:endParaRPr>
                    </a:p>
                  </a:txBody>
                  <a:tcPr marL="7620" marR="7620" marT="762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Arial" charset="0"/>
                          <a:ea typeface="SimSun" pitchFamily="2" charset="-122"/>
                          <a:cs typeface="Times New Roman" pitchFamily="18" charset="0"/>
                        </a:rPr>
                        <a:t>Private ordering</a:t>
                      </a:r>
                      <a:br>
                        <a:rPr kumimoji="0" lang="en-US" sz="2400" b="1" i="0" u="none" strike="noStrike" cap="none" normalizeH="0" baseline="0">
                          <a:ln>
                            <a:noFill/>
                          </a:ln>
                          <a:solidFill>
                            <a:schemeClr val="tx1"/>
                          </a:solidFill>
                          <a:effectLst/>
                          <a:latin typeface="Arial" charset="0"/>
                          <a:ea typeface="SimSun" pitchFamily="2" charset="-122"/>
                          <a:cs typeface="Times New Roman" pitchFamily="18" charset="0"/>
                        </a:rPr>
                      </a:br>
                      <a:r>
                        <a:rPr kumimoji="0" lang="en-US" sz="2400" b="1" i="0" u="none" strike="noStrike" cap="none" normalizeH="0" baseline="0">
                          <a:ln>
                            <a:noFill/>
                          </a:ln>
                          <a:solidFill>
                            <a:schemeClr val="tx1"/>
                          </a:solidFill>
                          <a:effectLst/>
                          <a:latin typeface="Arial" charset="0"/>
                          <a:ea typeface="SimSun" pitchFamily="2" charset="-122"/>
                          <a:cs typeface="Times New Roman" pitchFamily="18" charset="0"/>
                        </a:rPr>
                        <a:t>(parties) </a:t>
                      </a:r>
                      <a:endParaRPr kumimoji="0" lang="es-ES" sz="2400" b="1" i="0" u="none" strike="noStrike" cap="none" normalizeH="0" baseline="0">
                        <a:ln>
                          <a:noFill/>
                        </a:ln>
                        <a:solidFill>
                          <a:schemeClr val="tx1"/>
                        </a:solidFill>
                        <a:effectLst/>
                        <a:latin typeface="Arial" charset="0"/>
                        <a:ea typeface="SimSun" pitchFamily="2" charset="-122"/>
                        <a:cs typeface="Times New Roman" pitchFamily="18" charset="0"/>
                      </a:endParaRPr>
                    </a:p>
                  </a:txBody>
                  <a:tcPr marL="7620" marR="7620" marT="762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Arial" charset="0"/>
                          <a:ea typeface="SimSun" pitchFamily="2" charset="-122"/>
                          <a:cs typeface="Times New Roman" pitchFamily="18" charset="0"/>
                        </a:rPr>
                        <a:t>Public ordering</a:t>
                      </a:r>
                      <a:br>
                        <a:rPr kumimoji="0" lang="en-US" sz="2400" b="1" i="0" u="none" strike="noStrike" cap="none" normalizeH="0" baseline="0">
                          <a:ln>
                            <a:noFill/>
                          </a:ln>
                          <a:solidFill>
                            <a:schemeClr val="tx1"/>
                          </a:solidFill>
                          <a:effectLst/>
                          <a:latin typeface="Arial" charset="0"/>
                          <a:ea typeface="SimSun" pitchFamily="2" charset="-122"/>
                          <a:cs typeface="Times New Roman" pitchFamily="18" charset="0"/>
                        </a:rPr>
                      </a:br>
                      <a:r>
                        <a:rPr kumimoji="0" lang="en-US" sz="2400" b="1" i="0" u="none" strike="noStrike" cap="none" normalizeH="0" baseline="0">
                          <a:ln>
                            <a:noFill/>
                          </a:ln>
                          <a:solidFill>
                            <a:schemeClr val="tx1"/>
                          </a:solidFill>
                          <a:effectLst/>
                          <a:latin typeface="Arial" charset="0"/>
                          <a:ea typeface="SimSun" pitchFamily="2" charset="-122"/>
                          <a:cs typeface="Times New Roman" pitchFamily="18" charset="0"/>
                        </a:rPr>
                        <a:t>(3</a:t>
                      </a:r>
                      <a:r>
                        <a:rPr kumimoji="0" lang="en-US" sz="2400" b="1" i="0" u="none" strike="noStrike" cap="none" normalizeH="0" baseline="30000">
                          <a:ln>
                            <a:noFill/>
                          </a:ln>
                          <a:solidFill>
                            <a:schemeClr val="tx1"/>
                          </a:solidFill>
                          <a:effectLst/>
                          <a:latin typeface="Arial" charset="0"/>
                          <a:ea typeface="SimSun" pitchFamily="2" charset="-122"/>
                          <a:cs typeface="Times New Roman" pitchFamily="18" charset="0"/>
                        </a:rPr>
                        <a:t>rd</a:t>
                      </a:r>
                      <a:r>
                        <a:rPr kumimoji="0" lang="en-US" sz="2400" b="1" i="0" u="none" strike="noStrike" cap="none" normalizeH="0" baseline="0">
                          <a:ln>
                            <a:noFill/>
                          </a:ln>
                          <a:solidFill>
                            <a:schemeClr val="tx1"/>
                          </a:solidFill>
                          <a:effectLst/>
                          <a:latin typeface="Arial" charset="0"/>
                          <a:ea typeface="SimSun" pitchFamily="2" charset="-122"/>
                          <a:cs typeface="Times New Roman" pitchFamily="18" charset="0"/>
                        </a:rPr>
                        <a:t> parties) </a:t>
                      </a:r>
                      <a:endParaRPr kumimoji="0" lang="es-ES" sz="2400" b="1" i="0" u="none" strike="noStrike" cap="none" normalizeH="0" baseline="0">
                        <a:ln>
                          <a:noFill/>
                        </a:ln>
                        <a:solidFill>
                          <a:schemeClr val="tx1"/>
                        </a:solidFill>
                        <a:effectLst/>
                        <a:latin typeface="Arial" charset="0"/>
                        <a:ea typeface="SimSun" pitchFamily="2" charset="-122"/>
                        <a:cs typeface="Times New Roman" pitchFamily="18" charset="0"/>
                      </a:endParaRPr>
                    </a:p>
                  </a:txBody>
                  <a:tcPr marL="7620" marR="7620" marT="762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44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400" b="0" i="0" u="none" strike="noStrike" cap="none" normalizeH="0" baseline="0" dirty="0">
                          <a:ln>
                            <a:noFill/>
                          </a:ln>
                          <a:solidFill>
                            <a:schemeClr val="tx1"/>
                          </a:solidFill>
                          <a:effectLst/>
                          <a:latin typeface="Arial" charset="0"/>
                          <a:ea typeface="SimSun" pitchFamily="2" charset="-122"/>
                          <a:cs typeface="Times New Roman" pitchFamily="18" charset="0"/>
                        </a:rPr>
                        <a:t>Ex ante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dirty="0">
                          <a:ln>
                            <a:noFill/>
                          </a:ln>
                          <a:solidFill>
                            <a:schemeClr val="tx1"/>
                          </a:solidFill>
                          <a:effectLst/>
                          <a:latin typeface="Arial" charset="0"/>
                          <a:ea typeface="SimSun" pitchFamily="2" charset="-122"/>
                          <a:cs typeface="Times New Roman" pitchFamily="18" charset="0"/>
                        </a:rPr>
                        <a:t>(</a:t>
                      </a:r>
                      <a:r>
                        <a:rPr kumimoji="0" lang="es-ES" sz="1800" b="0" i="0" u="none" strike="noStrike" cap="none" normalizeH="0" baseline="0" dirty="0" err="1">
                          <a:ln>
                            <a:noFill/>
                          </a:ln>
                          <a:solidFill>
                            <a:schemeClr val="tx1"/>
                          </a:solidFill>
                          <a:effectLst/>
                          <a:latin typeface="Arial" charset="0"/>
                          <a:ea typeface="SimSun" pitchFamily="2" charset="-122"/>
                          <a:cs typeface="Times New Roman" pitchFamily="18" charset="0"/>
                        </a:rPr>
                        <a:t>contracting</a:t>
                      </a:r>
                      <a:r>
                        <a:rPr kumimoji="0" lang="es-ES" sz="1800" b="0" i="0" u="none" strike="noStrike" cap="none" normalizeH="0" baseline="0" dirty="0">
                          <a:ln>
                            <a:noFill/>
                          </a:ln>
                          <a:solidFill>
                            <a:schemeClr val="tx1"/>
                          </a:solidFill>
                          <a:effectLst/>
                          <a:latin typeface="Arial" charset="0"/>
                          <a:ea typeface="SimSun" pitchFamily="2" charset="-122"/>
                          <a:cs typeface="Times New Roman" pitchFamily="18" charset="0"/>
                        </a:rPr>
                        <a:t>)</a:t>
                      </a:r>
                    </a:p>
                  </a:txBody>
                  <a:tcPr marL="7620" marR="7620" marT="762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SimSun" pitchFamily="2" charset="-122"/>
                          <a:cs typeface="Times New Roman" pitchFamily="18" charset="0"/>
                        </a:rPr>
                        <a:t>Explicit contracts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SimSun" pitchFamily="2" charset="-122"/>
                          <a:cs typeface="Times New Roman" pitchFamily="18" charset="0"/>
                        </a:rPr>
                        <a:t>Standard-form contracts</a:t>
                      </a:r>
                      <a:endParaRPr kumimoji="0" lang="es-ES" sz="2800" b="0" i="0" u="none" strike="noStrike" cap="none" normalizeH="0" baseline="0" dirty="0">
                        <a:ln>
                          <a:noFill/>
                        </a:ln>
                        <a:solidFill>
                          <a:schemeClr val="tx1"/>
                        </a:solidFill>
                        <a:effectLst/>
                        <a:latin typeface="Arial" charset="0"/>
                        <a:ea typeface="SimSun" pitchFamily="2" charset="-122"/>
                        <a:cs typeface="Times New Roman" pitchFamily="18" charset="0"/>
                      </a:endParaRPr>
                    </a:p>
                  </a:txBody>
                  <a:tcPr marL="7620" marR="7620" marT="762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SimSun" pitchFamily="2" charset="-122"/>
                          <a:cs typeface="Times New Roman" pitchFamily="18" charset="0"/>
                        </a:rPr>
                        <a:t>Law &amp; Legislation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SimSun" pitchFamily="2" charset="-122"/>
                          <a:cs typeface="Times New Roman" pitchFamily="18" charset="0"/>
                        </a:rPr>
                        <a:t>Default &amp; mandatory rules</a:t>
                      </a:r>
                      <a:endParaRPr kumimoji="0" lang="es-ES" sz="1800" b="0" i="0" u="none" strike="noStrike" cap="none" normalizeH="0" baseline="0">
                        <a:ln>
                          <a:noFill/>
                        </a:ln>
                        <a:solidFill>
                          <a:schemeClr val="tx1"/>
                        </a:solidFill>
                        <a:effectLst/>
                        <a:latin typeface="Arial" charset="0"/>
                        <a:ea typeface="SimSun" pitchFamily="2" charset="-122"/>
                        <a:cs typeface="Times New Roman" pitchFamily="18" charset="0"/>
                      </a:endParaRPr>
                    </a:p>
                  </a:txBody>
                  <a:tcPr marL="7620" marR="7620" marT="762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44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400" b="0" i="0" u="none" strike="noStrike" cap="none" normalizeH="0" baseline="0" dirty="0">
                          <a:ln>
                            <a:noFill/>
                          </a:ln>
                          <a:solidFill>
                            <a:schemeClr val="tx1"/>
                          </a:solidFill>
                          <a:effectLst/>
                          <a:latin typeface="Arial" charset="0"/>
                          <a:ea typeface="SimSun" pitchFamily="2" charset="-122"/>
                          <a:cs typeface="Times New Roman" pitchFamily="18" charset="0"/>
                        </a:rPr>
                        <a:t>Ex post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dirty="0">
                          <a:ln>
                            <a:noFill/>
                          </a:ln>
                          <a:solidFill>
                            <a:schemeClr val="tx1"/>
                          </a:solidFill>
                          <a:effectLst/>
                          <a:latin typeface="Arial" charset="0"/>
                          <a:ea typeface="SimSun" pitchFamily="2" charset="-122"/>
                          <a:cs typeface="Times New Roman" pitchFamily="18" charset="0"/>
                        </a:rPr>
                        <a:t>(</a:t>
                      </a:r>
                      <a:r>
                        <a:rPr kumimoji="0" lang="es-ES" sz="1800" b="0" i="0" u="none" strike="noStrike" cap="none" normalizeH="0" baseline="0" dirty="0" err="1">
                          <a:ln>
                            <a:noFill/>
                          </a:ln>
                          <a:solidFill>
                            <a:schemeClr val="tx1"/>
                          </a:solidFill>
                          <a:effectLst/>
                          <a:latin typeface="Arial" charset="0"/>
                          <a:ea typeface="SimSun" pitchFamily="2" charset="-122"/>
                          <a:cs typeface="Times New Roman" pitchFamily="18" charset="0"/>
                        </a:rPr>
                        <a:t>defining</a:t>
                      </a:r>
                      <a:r>
                        <a:rPr kumimoji="0" lang="es-ES" sz="1800" b="0" i="0" u="none" strike="noStrike" cap="none" normalizeH="0" baseline="0" dirty="0">
                          <a:ln>
                            <a:noFill/>
                          </a:ln>
                          <a:solidFill>
                            <a:schemeClr val="tx1"/>
                          </a:solidFill>
                          <a:effectLst/>
                          <a:latin typeface="Arial" charset="0"/>
                          <a:ea typeface="SimSun" pitchFamily="2" charset="-122"/>
                          <a:cs typeface="Times New Roman" pitchFamily="18" charset="0"/>
                        </a:rPr>
                        <a:t> </a:t>
                      </a:r>
                      <a:r>
                        <a:rPr kumimoji="0" lang="es-ES" sz="1800" b="0" i="0" u="none" strike="noStrike" cap="none" normalizeH="0" baseline="0" dirty="0" err="1">
                          <a:ln>
                            <a:noFill/>
                          </a:ln>
                          <a:solidFill>
                            <a:schemeClr val="tx1"/>
                          </a:solidFill>
                          <a:effectLst/>
                          <a:latin typeface="Arial" charset="0"/>
                          <a:ea typeface="SimSun" pitchFamily="2" charset="-122"/>
                          <a:cs typeface="Times New Roman" pitchFamily="18" charset="0"/>
                        </a:rPr>
                        <a:t>trade</a:t>
                      </a:r>
                      <a:r>
                        <a:rPr kumimoji="0" lang="es-ES" sz="1800" b="0" i="0" u="none" strike="noStrike" cap="none" normalizeH="0" baseline="0" dirty="0">
                          <a:ln>
                            <a:noFill/>
                          </a:ln>
                          <a:solidFill>
                            <a:schemeClr val="tx1"/>
                          </a:solidFill>
                          <a:effectLst/>
                          <a:latin typeface="Arial" charset="0"/>
                          <a:ea typeface="SimSun" pitchFamily="2" charset="-122"/>
                          <a:cs typeface="Times New Roman" pitchFamily="18" charset="0"/>
                        </a:rPr>
                        <a:t> &amp; performance)</a:t>
                      </a:r>
                      <a:endParaRPr kumimoji="0" lang="es-ES" sz="2400" b="0" i="0" u="none" strike="noStrike" cap="none" normalizeH="0" baseline="0" dirty="0">
                        <a:ln>
                          <a:noFill/>
                        </a:ln>
                        <a:solidFill>
                          <a:schemeClr val="tx1"/>
                        </a:solidFill>
                        <a:effectLst/>
                        <a:latin typeface="Arial" charset="0"/>
                        <a:ea typeface="SimSun" pitchFamily="2" charset="-122"/>
                        <a:cs typeface="Times New Roman" pitchFamily="18" charset="0"/>
                      </a:endParaRPr>
                    </a:p>
                  </a:txBody>
                  <a:tcPr marL="7620" marR="7620" marT="762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FF0000"/>
                          </a:solidFill>
                          <a:effectLst/>
                          <a:latin typeface="Arial" charset="0"/>
                          <a:ea typeface="SimSun" pitchFamily="2" charset="-122"/>
                          <a:cs typeface="Times New Roman" pitchFamily="18" charset="0"/>
                        </a:rPr>
                        <a:t>Relational contracts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SimSun" pitchFamily="2" charset="-122"/>
                          <a:cs typeface="Times New Roman" pitchFamily="18" charset="0"/>
                        </a:rPr>
                        <a:t>E.g., labor, corporation</a:t>
                      </a:r>
                      <a:endParaRPr kumimoji="0" lang="es-ES" sz="3200" b="0" i="0" u="none" strike="noStrike" cap="none" normalizeH="0" baseline="0" dirty="0">
                        <a:ln>
                          <a:noFill/>
                        </a:ln>
                        <a:solidFill>
                          <a:schemeClr val="tx1"/>
                        </a:solidFill>
                        <a:effectLst/>
                        <a:latin typeface="Arial" charset="0"/>
                        <a:ea typeface="SimSun" pitchFamily="2" charset="-122"/>
                        <a:cs typeface="Times New Roman" pitchFamily="18" charset="0"/>
                      </a:endParaRPr>
                    </a:p>
                  </a:txBody>
                  <a:tcPr marL="7620" marR="7620" marT="762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SimSun" pitchFamily="2" charset="-122"/>
                          <a:cs typeface="Times New Roman" pitchFamily="18" charset="0"/>
                        </a:rPr>
                        <a:t>Courts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SimSun" pitchFamily="2" charset="-122"/>
                          <a:cs typeface="Times New Roman" pitchFamily="18" charset="0"/>
                        </a:rPr>
                        <a:t>Counterfactual hypothesis</a:t>
                      </a:r>
                      <a:endParaRPr kumimoji="0" lang="es-ES" sz="2400" b="0" i="0" u="none" strike="noStrike" cap="none" normalizeH="0" baseline="0" dirty="0">
                        <a:ln>
                          <a:noFill/>
                        </a:ln>
                        <a:solidFill>
                          <a:schemeClr val="tx1"/>
                        </a:solidFill>
                        <a:effectLst/>
                        <a:latin typeface="Arial" charset="0"/>
                        <a:ea typeface="SimSun" pitchFamily="2" charset="-122"/>
                        <a:cs typeface="Times New Roman" pitchFamily="18" charset="0"/>
                      </a:endParaRPr>
                    </a:p>
                  </a:txBody>
                  <a:tcPr marL="7620" marR="7620" marT="762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3329533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BD8B1BBB-B7D0-4A1E-A6BB-40D06F6D7054}"/>
              </a:ext>
            </a:extLst>
          </p:cNvPr>
          <p:cNvSpPr>
            <a:spLocks noGrp="1" noChangeArrowheads="1"/>
          </p:cNvSpPr>
          <p:nvPr>
            <p:ph type="title" idx="4294967295"/>
          </p:nvPr>
        </p:nvSpPr>
        <p:spPr>
          <a:xfrm>
            <a:off x="762000" y="381000"/>
            <a:ext cx="7391400" cy="1295400"/>
          </a:xfrm>
        </p:spPr>
        <p:txBody>
          <a:bodyPr/>
          <a:lstStyle/>
          <a:p>
            <a:pPr eaLnBrk="1" hangingPunct="1"/>
            <a:r>
              <a:rPr lang="en-US" altLang="en-US" dirty="0"/>
              <a:t>Previously…</a:t>
            </a:r>
            <a:br>
              <a:rPr lang="en-US" altLang="en-US" dirty="0"/>
            </a:br>
            <a:r>
              <a:rPr lang="en-US" altLang="en-US" sz="2800" dirty="0"/>
              <a:t>3. Interacting &amp; evaluating markets &amp; politics</a:t>
            </a:r>
          </a:p>
        </p:txBody>
      </p:sp>
      <p:sp>
        <p:nvSpPr>
          <p:cNvPr id="646147" name="Rectangle 3">
            <a:extLst>
              <a:ext uri="{FF2B5EF4-FFF2-40B4-BE49-F238E27FC236}">
                <a16:creationId xmlns:a16="http://schemas.microsoft.com/office/drawing/2014/main" id="{EB535CC8-96AA-4354-8533-F447FC09DA3C}"/>
              </a:ext>
            </a:extLst>
          </p:cNvPr>
          <p:cNvSpPr>
            <a:spLocks noGrp="1" noChangeArrowheads="1"/>
          </p:cNvSpPr>
          <p:nvPr>
            <p:ph type="body" idx="4294967295"/>
          </p:nvPr>
        </p:nvSpPr>
        <p:spPr>
          <a:xfrm>
            <a:off x="381000" y="1828800"/>
            <a:ext cx="8001000" cy="4572000"/>
          </a:xfrm>
        </p:spPr>
        <p:txBody>
          <a:bodyPr/>
          <a:lstStyle/>
          <a:p>
            <a:pPr eaLnBrk="1" hangingPunct="1"/>
            <a:r>
              <a:rPr lang="en-US" altLang="en-US" sz="1800" dirty="0"/>
              <a:t>Forget ideal performance </a:t>
            </a:r>
            <a:r>
              <a:rPr lang="en-US" altLang="en-US" sz="1800" dirty="0">
                <a:sym typeface="Wingdings" panose="05000000000000000000" pitchFamily="2" charset="2"/>
              </a:rPr>
              <a:t></a:t>
            </a:r>
            <a:r>
              <a:rPr lang="en-US" altLang="en-US" sz="1800" dirty="0"/>
              <a:t> examine </a:t>
            </a:r>
            <a:r>
              <a:rPr lang="en-US" altLang="en-US" sz="1800" i="1" dirty="0"/>
              <a:t>real</a:t>
            </a:r>
            <a:r>
              <a:rPr lang="en-US" altLang="en-US" sz="1800" dirty="0"/>
              <a:t> performance</a:t>
            </a:r>
          </a:p>
          <a:p>
            <a:pPr lvl="1" eaLnBrk="1" hangingPunct="1"/>
            <a:r>
              <a:rPr lang="en-US" altLang="en-US" sz="1600" dirty="0"/>
              <a:t>We should not compare (as progressives &amp; socialists often do)</a:t>
            </a:r>
          </a:p>
          <a:p>
            <a:pPr lvl="2" eaLnBrk="1" hangingPunct="1"/>
            <a:r>
              <a:rPr lang="en-US" altLang="en-US" sz="1400" dirty="0"/>
              <a:t>A real, imperfect market, governed by self-interest</a:t>
            </a:r>
          </a:p>
          <a:p>
            <a:pPr lvl="2" eaLnBrk="1" hangingPunct="1"/>
            <a:r>
              <a:rPr lang="en-US" altLang="en-US" sz="1400" dirty="0"/>
              <a:t>An ideal, perfect politics governed by angels</a:t>
            </a:r>
          </a:p>
          <a:p>
            <a:pPr lvl="1" eaLnBrk="1" hangingPunct="1"/>
            <a:r>
              <a:rPr lang="en-US" altLang="en-US" sz="1600" dirty="0"/>
              <a:t>Neither should we compare ideal markets &amp; real politics (as libertarians do?)</a:t>
            </a:r>
          </a:p>
          <a:p>
            <a:pPr eaLnBrk="1" hangingPunct="1"/>
            <a:r>
              <a:rPr lang="en-US" altLang="en-US" sz="1800" dirty="0"/>
              <a:t>Use </a:t>
            </a:r>
            <a:r>
              <a:rPr lang="en-US" altLang="en-US" sz="1800" i="1" dirty="0"/>
              <a:t>consistent</a:t>
            </a:r>
            <a:r>
              <a:rPr lang="en-US" altLang="en-US" sz="1800" dirty="0"/>
              <a:t> behavioral assumptions. Avoid assuming, e.g., </a:t>
            </a:r>
          </a:p>
          <a:p>
            <a:pPr lvl="1" eaLnBrk="1" hangingPunct="1"/>
            <a:r>
              <a:rPr lang="en-US" altLang="en-US" sz="1600" dirty="0"/>
              <a:t>selfish market participants (causing </a:t>
            </a:r>
            <a:r>
              <a:rPr lang="en-US" altLang="en-US" sz="1600" dirty="0">
                <a:sym typeface="Wingdings" panose="05000000000000000000" pitchFamily="2" charset="2"/>
              </a:rPr>
              <a:t>market failure) but  altruistic regulators (supposed to solve it)</a:t>
            </a:r>
          </a:p>
          <a:p>
            <a:pPr lvl="1" eaLnBrk="1" hangingPunct="1"/>
            <a:r>
              <a:rPr lang="en-US" altLang="en-US" sz="1600" dirty="0">
                <a:sym typeface="Wingdings" panose="05000000000000000000" pitchFamily="2" charset="2"/>
              </a:rPr>
              <a:t>I</a:t>
            </a:r>
            <a:r>
              <a:rPr lang="en-US" altLang="en-US" sz="1600" dirty="0"/>
              <a:t>gnorant voters but wise market participants</a:t>
            </a:r>
            <a:endParaRPr lang="en-US" altLang="en-US" sz="1600" dirty="0">
              <a:sym typeface="Wingdings" panose="05000000000000000000" pitchFamily="2" charset="2"/>
            </a:endParaRPr>
          </a:p>
          <a:p>
            <a:pPr eaLnBrk="1" hangingPunct="1"/>
            <a:r>
              <a:rPr lang="en-US" altLang="en-US" sz="1800" dirty="0"/>
              <a:t>Focus on how markets and politics interact </a:t>
            </a:r>
          </a:p>
          <a:p>
            <a:pPr marL="800100" lvl="1" indent="-342900" eaLnBrk="1" hangingPunct="1">
              <a:buFont typeface="+mj-lt"/>
              <a:buAutoNum type="arabicPeriod"/>
            </a:pPr>
            <a:r>
              <a:rPr lang="en-US" altLang="en-US" sz="1600" dirty="0"/>
              <a:t>Are failures driven by politics, markets, or… both? </a:t>
            </a:r>
            <a:r>
              <a:rPr lang="en-US" altLang="en-US" sz="1600" dirty="0">
                <a:sym typeface="Wingdings" panose="05000000000000000000" pitchFamily="2" charset="2"/>
              </a:rPr>
              <a:t></a:t>
            </a:r>
            <a:r>
              <a:rPr lang="en-US" altLang="en-US" sz="1600" dirty="0"/>
              <a:t> Cases</a:t>
            </a:r>
          </a:p>
          <a:p>
            <a:pPr marL="800100" lvl="1" indent="-342900" eaLnBrk="1" hangingPunct="1">
              <a:buFont typeface="+mj-lt"/>
              <a:buAutoNum type="arabicPeriod"/>
            </a:pPr>
            <a:r>
              <a:rPr lang="en-US" altLang="en-US" sz="1600" dirty="0"/>
              <a:t>Can we learn from markets to make politics more efficient? </a:t>
            </a:r>
            <a:r>
              <a:rPr lang="en-US" altLang="en-US" sz="1600" dirty="0">
                <a:sym typeface="Wingdings" panose="05000000000000000000" pitchFamily="2" charset="2"/>
              </a:rPr>
              <a:t> </a:t>
            </a:r>
          </a:p>
          <a:p>
            <a:pPr marL="1028700" lvl="2" indent="-171450" eaLnBrk="1" hangingPunct="1"/>
            <a:r>
              <a:rPr lang="en-US" altLang="en-US" sz="1400" dirty="0">
                <a:sym typeface="Wingdings" panose="05000000000000000000" pitchFamily="2" charset="2"/>
              </a:rPr>
              <a:t>Next, cases</a:t>
            </a:r>
          </a:p>
          <a:p>
            <a:pPr marL="1028700" lvl="2" indent="-171450" eaLnBrk="1" hangingPunct="1"/>
            <a:r>
              <a:rPr lang="en-US" altLang="en-US" sz="1400" dirty="0">
                <a:sym typeface="Wingdings" panose="05000000000000000000" pitchFamily="2" charset="2"/>
              </a:rPr>
              <a:t>Topic on divisionalization</a:t>
            </a:r>
            <a:endParaRPr lang="en-US" altLang="en-US" sz="1400" dirty="0"/>
          </a:p>
          <a:p>
            <a:pPr marL="800100" lvl="1" indent="-342900" eaLnBrk="1" hangingPunct="1">
              <a:buFont typeface="+mj-lt"/>
              <a:buAutoNum type="arabicPeriod"/>
            </a:pPr>
            <a:r>
              <a:rPr lang="en-US" altLang="en-US" sz="1600" dirty="0">
                <a:solidFill>
                  <a:srgbClr val="FF0000"/>
                </a:solidFill>
              </a:rPr>
              <a:t>Can we use politics to get more efficient markets </a:t>
            </a:r>
            <a:r>
              <a:rPr lang="en-US" altLang="en-US" sz="1600" dirty="0">
                <a:solidFill>
                  <a:srgbClr val="FF0000"/>
                </a:solidFill>
                <a:sym typeface="Wingdings" panose="05000000000000000000" pitchFamily="2" charset="2"/>
              </a:rPr>
              <a:t> topic on institutions</a:t>
            </a:r>
            <a:endParaRPr lang="en-US" altLang="en-US" sz="1600" dirty="0">
              <a:solidFill>
                <a:srgbClr val="FF00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ol 4"/>
          <p:cNvSpPr>
            <a:spLocks noGrp="1"/>
          </p:cNvSpPr>
          <p:nvPr>
            <p:ph type="ctrTitle"/>
          </p:nvPr>
        </p:nvSpPr>
        <p:spPr/>
        <p:txBody>
          <a:bodyPr/>
          <a:lstStyle/>
          <a:p>
            <a:r>
              <a:rPr lang="es-ES" dirty="0"/>
              <a:t>4. </a:t>
            </a:r>
            <a:r>
              <a:rPr lang="es-ES" dirty="0" err="1"/>
              <a:t>Public</a:t>
            </a:r>
            <a:r>
              <a:rPr lang="es-ES" dirty="0"/>
              <a:t> </a:t>
            </a:r>
            <a:r>
              <a:rPr lang="es-ES" dirty="0" err="1"/>
              <a:t>ordering</a:t>
            </a:r>
            <a:r>
              <a:rPr lang="es-ES" dirty="0"/>
              <a:t>: </a:t>
            </a:r>
            <a:br>
              <a:rPr lang="es-ES" dirty="0"/>
            </a:br>
            <a:r>
              <a:rPr lang="es-ES" dirty="0" err="1"/>
              <a:t>Law</a:t>
            </a:r>
            <a:r>
              <a:rPr lang="es-ES" dirty="0"/>
              <a:t> &amp; </a:t>
            </a:r>
            <a:r>
              <a:rPr lang="es-ES" dirty="0" err="1"/>
              <a:t>legislation</a:t>
            </a:r>
            <a:endParaRPr lang="es-ES" dirty="0"/>
          </a:p>
        </p:txBody>
      </p:sp>
      <p:sp>
        <p:nvSpPr>
          <p:cNvPr id="6" name="Subtítol 5"/>
          <p:cNvSpPr>
            <a:spLocks noGrp="1"/>
          </p:cNvSpPr>
          <p:nvPr>
            <p:ph type="subTitle" idx="1"/>
          </p:nvPr>
        </p:nvSpPr>
        <p:spPr/>
        <p:txBody>
          <a:bodyPr/>
          <a:lstStyle/>
          <a:p>
            <a:endParaRPr lang="es-ES" dirty="0"/>
          </a:p>
        </p:txBody>
      </p:sp>
    </p:spTree>
    <p:extLst>
      <p:ext uri="{BB962C8B-B14F-4D97-AF65-F5344CB8AC3E}">
        <p14:creationId xmlns:p14="http://schemas.microsoft.com/office/powerpoint/2010/main" val="18593444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4 Título"/>
          <p:cNvSpPr>
            <a:spLocks noGrp="1"/>
          </p:cNvSpPr>
          <p:nvPr>
            <p:ph type="title"/>
          </p:nvPr>
        </p:nvSpPr>
        <p:spPr/>
        <p:txBody>
          <a:bodyPr/>
          <a:lstStyle/>
          <a:p>
            <a:r>
              <a:rPr lang="en-US" dirty="0"/>
              <a:t>A map of contractual solutions with examples</a:t>
            </a:r>
          </a:p>
        </p:txBody>
      </p:sp>
      <p:graphicFrame>
        <p:nvGraphicFramePr>
          <p:cNvPr id="4" name="3 Tabla"/>
          <p:cNvGraphicFramePr>
            <a:graphicFrameLocks noGrp="1"/>
          </p:cNvGraphicFramePr>
          <p:nvPr>
            <p:extLst>
              <p:ext uri="{D42A27DB-BD31-4B8C-83A1-F6EECF244321}">
                <p14:modId xmlns:p14="http://schemas.microsoft.com/office/powerpoint/2010/main" val="2312110445"/>
              </p:ext>
            </p:extLst>
          </p:nvPr>
        </p:nvGraphicFramePr>
        <p:xfrm>
          <a:off x="609600" y="2057400"/>
          <a:ext cx="7848600" cy="3733800"/>
        </p:xfrm>
        <a:graphic>
          <a:graphicData uri="http://schemas.openxmlformats.org/drawingml/2006/table">
            <a:tbl>
              <a:tblPr/>
              <a:tblGrid>
                <a:gridCol w="18288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2971800">
                  <a:extLst>
                    <a:ext uri="{9D8B030D-6E8A-4147-A177-3AD203B41FA5}">
                      <a16:colId xmlns:a16="http://schemas.microsoft.com/office/drawing/2014/main" val="20002"/>
                    </a:ext>
                  </a:extLst>
                </a:gridCol>
              </a:tblGrid>
              <a:tr h="1244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2400" b="1" i="0" u="none" strike="noStrike" cap="none" normalizeH="0" baseline="0">
                        <a:ln>
                          <a:noFill/>
                        </a:ln>
                        <a:solidFill>
                          <a:schemeClr val="tx1"/>
                        </a:solidFill>
                        <a:effectLst/>
                        <a:latin typeface="Arial" charset="0"/>
                        <a:cs typeface="Times New Roman" pitchFamily="18" charset="0"/>
                      </a:endParaRPr>
                    </a:p>
                  </a:txBody>
                  <a:tcPr marL="7620" marR="7620" marT="762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Arial" charset="0"/>
                          <a:ea typeface="SimSun" pitchFamily="2" charset="-122"/>
                          <a:cs typeface="Times New Roman" pitchFamily="18" charset="0"/>
                        </a:rPr>
                        <a:t>Private ordering</a:t>
                      </a:r>
                      <a:br>
                        <a:rPr kumimoji="0" lang="en-US" sz="2400" b="1" i="0" u="none" strike="noStrike" cap="none" normalizeH="0" baseline="0">
                          <a:ln>
                            <a:noFill/>
                          </a:ln>
                          <a:solidFill>
                            <a:schemeClr val="tx1"/>
                          </a:solidFill>
                          <a:effectLst/>
                          <a:latin typeface="Arial" charset="0"/>
                          <a:ea typeface="SimSun" pitchFamily="2" charset="-122"/>
                          <a:cs typeface="Times New Roman" pitchFamily="18" charset="0"/>
                        </a:rPr>
                      </a:br>
                      <a:r>
                        <a:rPr kumimoji="0" lang="en-US" sz="2400" b="1" i="0" u="none" strike="noStrike" cap="none" normalizeH="0" baseline="0">
                          <a:ln>
                            <a:noFill/>
                          </a:ln>
                          <a:solidFill>
                            <a:schemeClr val="tx1"/>
                          </a:solidFill>
                          <a:effectLst/>
                          <a:latin typeface="Arial" charset="0"/>
                          <a:ea typeface="SimSun" pitchFamily="2" charset="-122"/>
                          <a:cs typeface="Times New Roman" pitchFamily="18" charset="0"/>
                        </a:rPr>
                        <a:t>(parties) </a:t>
                      </a:r>
                      <a:endParaRPr kumimoji="0" lang="es-ES" sz="2400" b="1" i="0" u="none" strike="noStrike" cap="none" normalizeH="0" baseline="0">
                        <a:ln>
                          <a:noFill/>
                        </a:ln>
                        <a:solidFill>
                          <a:schemeClr val="tx1"/>
                        </a:solidFill>
                        <a:effectLst/>
                        <a:latin typeface="Arial" charset="0"/>
                        <a:ea typeface="SimSun" pitchFamily="2" charset="-122"/>
                        <a:cs typeface="Times New Roman" pitchFamily="18" charset="0"/>
                      </a:endParaRPr>
                    </a:p>
                  </a:txBody>
                  <a:tcPr marL="7620" marR="7620" marT="762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FF0000"/>
                          </a:solidFill>
                          <a:effectLst/>
                          <a:latin typeface="Arial" charset="0"/>
                          <a:ea typeface="SimSun" pitchFamily="2" charset="-122"/>
                          <a:cs typeface="Times New Roman" pitchFamily="18" charset="0"/>
                        </a:rPr>
                        <a:t>Public ordering</a:t>
                      </a:r>
                      <a:br>
                        <a:rPr kumimoji="0" lang="en-US" sz="2400" b="1" i="0" u="none" strike="noStrike" cap="none" normalizeH="0" baseline="0" dirty="0">
                          <a:ln>
                            <a:noFill/>
                          </a:ln>
                          <a:solidFill>
                            <a:srgbClr val="FF0000"/>
                          </a:solidFill>
                          <a:effectLst/>
                          <a:latin typeface="Arial" charset="0"/>
                          <a:ea typeface="SimSun" pitchFamily="2" charset="-122"/>
                          <a:cs typeface="Times New Roman" pitchFamily="18" charset="0"/>
                        </a:rPr>
                      </a:br>
                      <a:r>
                        <a:rPr kumimoji="0" lang="en-US" sz="2400" b="1" i="0" u="none" strike="noStrike" cap="none" normalizeH="0" baseline="0" dirty="0">
                          <a:ln>
                            <a:noFill/>
                          </a:ln>
                          <a:solidFill>
                            <a:srgbClr val="FF0000"/>
                          </a:solidFill>
                          <a:effectLst/>
                          <a:latin typeface="Arial" charset="0"/>
                          <a:ea typeface="SimSun" pitchFamily="2" charset="-122"/>
                          <a:cs typeface="Times New Roman" pitchFamily="18" charset="0"/>
                        </a:rPr>
                        <a:t>(3</a:t>
                      </a:r>
                      <a:r>
                        <a:rPr kumimoji="0" lang="en-US" sz="2400" b="1" i="0" u="none" strike="noStrike" cap="none" normalizeH="0" baseline="30000" dirty="0">
                          <a:ln>
                            <a:noFill/>
                          </a:ln>
                          <a:solidFill>
                            <a:srgbClr val="FF0000"/>
                          </a:solidFill>
                          <a:effectLst/>
                          <a:latin typeface="Arial" charset="0"/>
                          <a:ea typeface="SimSun" pitchFamily="2" charset="-122"/>
                          <a:cs typeface="Times New Roman" pitchFamily="18" charset="0"/>
                        </a:rPr>
                        <a:t>rd</a:t>
                      </a:r>
                      <a:r>
                        <a:rPr kumimoji="0" lang="en-US" sz="2400" b="1" i="0" u="none" strike="noStrike" cap="none" normalizeH="0" baseline="0" dirty="0">
                          <a:ln>
                            <a:noFill/>
                          </a:ln>
                          <a:solidFill>
                            <a:srgbClr val="FF0000"/>
                          </a:solidFill>
                          <a:effectLst/>
                          <a:latin typeface="Arial" charset="0"/>
                          <a:ea typeface="SimSun" pitchFamily="2" charset="-122"/>
                          <a:cs typeface="Times New Roman" pitchFamily="18" charset="0"/>
                        </a:rPr>
                        <a:t> parties) </a:t>
                      </a:r>
                      <a:endParaRPr kumimoji="0" lang="es-ES" sz="2400" b="1" i="0" u="none" strike="noStrike" cap="none" normalizeH="0" baseline="0" dirty="0">
                        <a:ln>
                          <a:noFill/>
                        </a:ln>
                        <a:solidFill>
                          <a:srgbClr val="FF0000"/>
                        </a:solidFill>
                        <a:effectLst/>
                        <a:latin typeface="Arial" charset="0"/>
                        <a:ea typeface="SimSun" pitchFamily="2" charset="-122"/>
                        <a:cs typeface="Times New Roman" pitchFamily="18" charset="0"/>
                      </a:endParaRPr>
                    </a:p>
                  </a:txBody>
                  <a:tcPr marL="7620" marR="7620" marT="762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44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400" b="0" i="0" u="none" strike="noStrike" cap="none" normalizeH="0" baseline="0" dirty="0">
                          <a:ln>
                            <a:noFill/>
                          </a:ln>
                          <a:solidFill>
                            <a:schemeClr val="tx1"/>
                          </a:solidFill>
                          <a:effectLst/>
                          <a:latin typeface="Arial" charset="0"/>
                          <a:ea typeface="SimSun" pitchFamily="2" charset="-122"/>
                          <a:cs typeface="Times New Roman" pitchFamily="18" charset="0"/>
                        </a:rPr>
                        <a:t>Ex ante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dirty="0">
                          <a:ln>
                            <a:noFill/>
                          </a:ln>
                          <a:solidFill>
                            <a:schemeClr val="tx1"/>
                          </a:solidFill>
                          <a:effectLst/>
                          <a:latin typeface="Arial" charset="0"/>
                          <a:ea typeface="SimSun" pitchFamily="2" charset="-122"/>
                          <a:cs typeface="Times New Roman" pitchFamily="18" charset="0"/>
                        </a:rPr>
                        <a:t>(</a:t>
                      </a:r>
                      <a:r>
                        <a:rPr kumimoji="0" lang="es-ES" sz="1800" b="0" i="0" u="none" strike="noStrike" cap="none" normalizeH="0" baseline="0" dirty="0" err="1">
                          <a:ln>
                            <a:noFill/>
                          </a:ln>
                          <a:solidFill>
                            <a:schemeClr val="tx1"/>
                          </a:solidFill>
                          <a:effectLst/>
                          <a:latin typeface="Arial" charset="0"/>
                          <a:ea typeface="SimSun" pitchFamily="2" charset="-122"/>
                          <a:cs typeface="Times New Roman" pitchFamily="18" charset="0"/>
                        </a:rPr>
                        <a:t>contracting</a:t>
                      </a:r>
                      <a:r>
                        <a:rPr kumimoji="0" lang="es-ES" sz="1800" b="0" i="0" u="none" strike="noStrike" cap="none" normalizeH="0" baseline="0" dirty="0">
                          <a:ln>
                            <a:noFill/>
                          </a:ln>
                          <a:solidFill>
                            <a:schemeClr val="tx1"/>
                          </a:solidFill>
                          <a:effectLst/>
                          <a:latin typeface="Arial" charset="0"/>
                          <a:ea typeface="SimSun" pitchFamily="2" charset="-122"/>
                          <a:cs typeface="Times New Roman" pitchFamily="18" charset="0"/>
                        </a:rPr>
                        <a:t>)</a:t>
                      </a:r>
                    </a:p>
                  </a:txBody>
                  <a:tcPr marL="7620" marR="7620" marT="762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SimSun" pitchFamily="2" charset="-122"/>
                          <a:cs typeface="Times New Roman" pitchFamily="18" charset="0"/>
                        </a:rPr>
                        <a:t>Explicit contracts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SimSun" pitchFamily="2" charset="-122"/>
                          <a:cs typeface="Times New Roman" pitchFamily="18" charset="0"/>
                        </a:rPr>
                        <a:t>Standard-form contracts</a:t>
                      </a:r>
                      <a:endParaRPr kumimoji="0" lang="es-ES" sz="2800" b="0" i="0" u="none" strike="noStrike" cap="none" normalizeH="0" baseline="0" dirty="0">
                        <a:ln>
                          <a:noFill/>
                        </a:ln>
                        <a:solidFill>
                          <a:schemeClr val="tx1"/>
                        </a:solidFill>
                        <a:effectLst/>
                        <a:latin typeface="Arial" charset="0"/>
                        <a:ea typeface="SimSun" pitchFamily="2" charset="-122"/>
                        <a:cs typeface="Times New Roman" pitchFamily="18" charset="0"/>
                      </a:endParaRPr>
                    </a:p>
                  </a:txBody>
                  <a:tcPr marL="7620" marR="7620" marT="762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FF0000"/>
                          </a:solidFill>
                          <a:effectLst/>
                          <a:latin typeface="Arial" charset="0"/>
                          <a:ea typeface="SimSun" pitchFamily="2" charset="-122"/>
                          <a:cs typeface="Times New Roman" pitchFamily="18" charset="0"/>
                        </a:rPr>
                        <a:t>Law &amp; Legislation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FF0000"/>
                          </a:solidFill>
                          <a:effectLst/>
                          <a:latin typeface="Arial" charset="0"/>
                          <a:ea typeface="SimSun" pitchFamily="2" charset="-122"/>
                          <a:cs typeface="Times New Roman" pitchFamily="18" charset="0"/>
                        </a:rPr>
                        <a:t>Default &amp; mandatory rules</a:t>
                      </a:r>
                      <a:endParaRPr kumimoji="0" lang="es-ES" sz="1800" b="0" i="0" u="none" strike="noStrike" cap="none" normalizeH="0" baseline="0" dirty="0">
                        <a:ln>
                          <a:noFill/>
                        </a:ln>
                        <a:solidFill>
                          <a:srgbClr val="FF0000"/>
                        </a:solidFill>
                        <a:effectLst/>
                        <a:latin typeface="Arial" charset="0"/>
                        <a:ea typeface="SimSun" pitchFamily="2" charset="-122"/>
                        <a:cs typeface="Times New Roman" pitchFamily="18" charset="0"/>
                      </a:endParaRPr>
                    </a:p>
                  </a:txBody>
                  <a:tcPr marL="7620" marR="7620" marT="762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44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400" b="0" i="0" u="none" strike="noStrike" cap="none" normalizeH="0" baseline="0" dirty="0">
                          <a:ln>
                            <a:noFill/>
                          </a:ln>
                          <a:solidFill>
                            <a:schemeClr val="tx1"/>
                          </a:solidFill>
                          <a:effectLst/>
                          <a:latin typeface="Arial" charset="0"/>
                          <a:ea typeface="SimSun" pitchFamily="2" charset="-122"/>
                          <a:cs typeface="Times New Roman" pitchFamily="18" charset="0"/>
                        </a:rPr>
                        <a:t>Ex post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dirty="0">
                          <a:ln>
                            <a:noFill/>
                          </a:ln>
                          <a:solidFill>
                            <a:schemeClr val="tx1"/>
                          </a:solidFill>
                          <a:effectLst/>
                          <a:latin typeface="Arial" charset="0"/>
                          <a:ea typeface="SimSun" pitchFamily="2" charset="-122"/>
                          <a:cs typeface="Times New Roman" pitchFamily="18" charset="0"/>
                        </a:rPr>
                        <a:t>(</a:t>
                      </a:r>
                      <a:r>
                        <a:rPr kumimoji="0" lang="es-ES" sz="1800" b="0" i="0" u="none" strike="noStrike" cap="none" normalizeH="0" baseline="0" dirty="0" err="1">
                          <a:ln>
                            <a:noFill/>
                          </a:ln>
                          <a:solidFill>
                            <a:schemeClr val="tx1"/>
                          </a:solidFill>
                          <a:effectLst/>
                          <a:latin typeface="Arial" charset="0"/>
                          <a:ea typeface="SimSun" pitchFamily="2" charset="-122"/>
                          <a:cs typeface="Times New Roman" pitchFamily="18" charset="0"/>
                        </a:rPr>
                        <a:t>defining</a:t>
                      </a:r>
                      <a:r>
                        <a:rPr kumimoji="0" lang="es-ES" sz="1800" b="0" i="0" u="none" strike="noStrike" cap="none" normalizeH="0" baseline="0" dirty="0">
                          <a:ln>
                            <a:noFill/>
                          </a:ln>
                          <a:solidFill>
                            <a:schemeClr val="tx1"/>
                          </a:solidFill>
                          <a:effectLst/>
                          <a:latin typeface="Arial" charset="0"/>
                          <a:ea typeface="SimSun" pitchFamily="2" charset="-122"/>
                          <a:cs typeface="Times New Roman" pitchFamily="18" charset="0"/>
                        </a:rPr>
                        <a:t> </a:t>
                      </a:r>
                      <a:r>
                        <a:rPr kumimoji="0" lang="es-ES" sz="1800" b="0" i="0" u="none" strike="noStrike" cap="none" normalizeH="0" baseline="0" dirty="0" err="1">
                          <a:ln>
                            <a:noFill/>
                          </a:ln>
                          <a:solidFill>
                            <a:schemeClr val="tx1"/>
                          </a:solidFill>
                          <a:effectLst/>
                          <a:latin typeface="Arial" charset="0"/>
                          <a:ea typeface="SimSun" pitchFamily="2" charset="-122"/>
                          <a:cs typeface="Times New Roman" pitchFamily="18" charset="0"/>
                        </a:rPr>
                        <a:t>trade</a:t>
                      </a:r>
                      <a:r>
                        <a:rPr kumimoji="0" lang="es-ES" sz="1800" b="0" i="0" u="none" strike="noStrike" cap="none" normalizeH="0" baseline="0" dirty="0">
                          <a:ln>
                            <a:noFill/>
                          </a:ln>
                          <a:solidFill>
                            <a:schemeClr val="tx1"/>
                          </a:solidFill>
                          <a:effectLst/>
                          <a:latin typeface="Arial" charset="0"/>
                          <a:ea typeface="SimSun" pitchFamily="2" charset="-122"/>
                          <a:cs typeface="Times New Roman" pitchFamily="18" charset="0"/>
                        </a:rPr>
                        <a:t> &amp; performance)</a:t>
                      </a:r>
                      <a:endParaRPr kumimoji="0" lang="es-ES" sz="2400" b="0" i="0" u="none" strike="noStrike" cap="none" normalizeH="0" baseline="0" dirty="0">
                        <a:ln>
                          <a:noFill/>
                        </a:ln>
                        <a:solidFill>
                          <a:schemeClr val="tx1"/>
                        </a:solidFill>
                        <a:effectLst/>
                        <a:latin typeface="Arial" charset="0"/>
                        <a:ea typeface="SimSun" pitchFamily="2" charset="-122"/>
                        <a:cs typeface="Times New Roman" pitchFamily="18" charset="0"/>
                      </a:endParaRPr>
                    </a:p>
                  </a:txBody>
                  <a:tcPr marL="7620" marR="7620" marT="762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SimSun" pitchFamily="2" charset="-122"/>
                          <a:cs typeface="Times New Roman" pitchFamily="18" charset="0"/>
                        </a:rPr>
                        <a:t>Relational contracts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charset="0"/>
                          <a:ea typeface="SimSun" pitchFamily="2" charset="-122"/>
                          <a:cs typeface="Times New Roman" pitchFamily="18" charset="0"/>
                        </a:rPr>
                        <a:t>E.g., labor, corporation</a:t>
                      </a:r>
                      <a:endParaRPr kumimoji="0" lang="es-ES" sz="3200" b="0" i="0" u="none" strike="noStrike" cap="none" normalizeH="0" baseline="0" dirty="0">
                        <a:ln>
                          <a:noFill/>
                        </a:ln>
                        <a:solidFill>
                          <a:schemeClr val="tx1"/>
                        </a:solidFill>
                        <a:effectLst/>
                        <a:latin typeface="Arial" charset="0"/>
                        <a:ea typeface="SimSun" pitchFamily="2" charset="-122"/>
                        <a:cs typeface="Times New Roman" pitchFamily="18" charset="0"/>
                      </a:endParaRPr>
                    </a:p>
                  </a:txBody>
                  <a:tcPr marL="7620" marR="7620" marT="762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FF0000"/>
                          </a:solidFill>
                          <a:effectLst/>
                          <a:latin typeface="Arial" charset="0"/>
                          <a:ea typeface="SimSun" pitchFamily="2" charset="-122"/>
                          <a:cs typeface="Times New Roman" pitchFamily="18" charset="0"/>
                        </a:rPr>
                        <a:t>Courts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rgbClr val="FF0000"/>
                          </a:solidFill>
                          <a:effectLst/>
                          <a:latin typeface="Arial" charset="0"/>
                          <a:ea typeface="SimSun" pitchFamily="2" charset="-122"/>
                          <a:cs typeface="Times New Roman" pitchFamily="18" charset="0"/>
                        </a:rPr>
                        <a:t>Counterfactual hypothesis</a:t>
                      </a:r>
                      <a:endParaRPr kumimoji="0" lang="es-ES" sz="2400" b="0" i="0" u="none" strike="noStrike" cap="none" normalizeH="0" baseline="0" dirty="0">
                        <a:ln>
                          <a:noFill/>
                        </a:ln>
                        <a:solidFill>
                          <a:srgbClr val="FF0000"/>
                        </a:solidFill>
                        <a:effectLst/>
                        <a:latin typeface="Arial" charset="0"/>
                        <a:ea typeface="SimSun" pitchFamily="2" charset="-122"/>
                        <a:cs typeface="Times New Roman" pitchFamily="18" charset="0"/>
                      </a:endParaRPr>
                    </a:p>
                  </a:txBody>
                  <a:tcPr marL="7620" marR="7620" marT="762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0223010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C17868-B923-482D-8E92-5C50399EB6AB}"/>
              </a:ext>
            </a:extLst>
          </p:cNvPr>
          <p:cNvSpPr>
            <a:spLocks noGrp="1"/>
          </p:cNvSpPr>
          <p:nvPr>
            <p:ph type="title"/>
          </p:nvPr>
        </p:nvSpPr>
        <p:spPr/>
        <p:txBody>
          <a:bodyPr/>
          <a:lstStyle/>
          <a:p>
            <a:r>
              <a:rPr lang="en-US" dirty="0"/>
              <a:t>Three key distinctions</a:t>
            </a:r>
          </a:p>
        </p:txBody>
      </p:sp>
      <p:sp>
        <p:nvSpPr>
          <p:cNvPr id="3" name="Marcador de contenido 2">
            <a:extLst>
              <a:ext uri="{FF2B5EF4-FFF2-40B4-BE49-F238E27FC236}">
                <a16:creationId xmlns:a16="http://schemas.microsoft.com/office/drawing/2014/main" id="{C1FEBC18-B030-4E6C-8D43-773C1D62EC94}"/>
              </a:ext>
            </a:extLst>
          </p:cNvPr>
          <p:cNvSpPr>
            <a:spLocks noGrp="1"/>
          </p:cNvSpPr>
          <p:nvPr>
            <p:ph idx="1"/>
          </p:nvPr>
        </p:nvSpPr>
        <p:spPr/>
        <p:txBody>
          <a:bodyPr/>
          <a:lstStyle/>
          <a:p>
            <a:pPr marL="514350" indent="-514350">
              <a:buFont typeface="+mj-lt"/>
              <a:buAutoNum type="arabicPeriod"/>
            </a:pPr>
            <a:r>
              <a:rPr lang="en-US" dirty="0"/>
              <a:t>Law vs. legislation</a:t>
            </a:r>
          </a:p>
          <a:p>
            <a:pPr marL="514350" indent="-514350">
              <a:buFont typeface="+mj-lt"/>
              <a:buAutoNum type="arabicPeriod"/>
            </a:pPr>
            <a:r>
              <a:rPr lang="en-US" dirty="0"/>
              <a:t>Default vs. mandatory rules</a:t>
            </a:r>
          </a:p>
          <a:p>
            <a:pPr marL="514350" indent="-514350">
              <a:buFont typeface="+mj-lt"/>
              <a:buAutoNum type="arabicPeriod"/>
            </a:pPr>
            <a:r>
              <a:rPr lang="en-US" dirty="0"/>
              <a:t>Effects of rule changes on </a:t>
            </a:r>
            <a:br>
              <a:rPr lang="en-US" dirty="0"/>
            </a:br>
            <a:r>
              <a:rPr lang="en-US" dirty="0"/>
              <a:t>present vs. future contracts</a:t>
            </a:r>
          </a:p>
        </p:txBody>
      </p:sp>
    </p:spTree>
    <p:extLst>
      <p:ext uri="{BB962C8B-B14F-4D97-AF65-F5344CB8AC3E}">
        <p14:creationId xmlns:p14="http://schemas.microsoft.com/office/powerpoint/2010/main" val="31532641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p:txBody>
          <a:bodyPr/>
          <a:lstStyle/>
          <a:p>
            <a:pPr eaLnBrk="1" hangingPunct="1"/>
            <a:r>
              <a:rPr lang="en-US" dirty="0"/>
              <a:t>1. The different logics of </a:t>
            </a:r>
            <a:br>
              <a:rPr lang="en-US" dirty="0"/>
            </a:br>
            <a:r>
              <a:rPr lang="en-US" dirty="0"/>
              <a:t>Law &amp; Legislation </a:t>
            </a:r>
          </a:p>
        </p:txBody>
      </p:sp>
      <p:sp>
        <p:nvSpPr>
          <p:cNvPr id="31748" name="Rectangle 3"/>
          <p:cNvSpPr>
            <a:spLocks noGrp="1" noChangeArrowheads="1"/>
          </p:cNvSpPr>
          <p:nvPr>
            <p:ph type="body" idx="1"/>
          </p:nvPr>
        </p:nvSpPr>
        <p:spPr/>
        <p:txBody>
          <a:bodyPr/>
          <a:lstStyle/>
          <a:p>
            <a:pPr eaLnBrk="1" hangingPunct="1">
              <a:lnSpc>
                <a:spcPct val="80000"/>
              </a:lnSpc>
            </a:pPr>
            <a:r>
              <a:rPr lang="en-US" dirty="0"/>
              <a:t>Law: ‘Market’ logic (relatively decentralized)</a:t>
            </a:r>
          </a:p>
          <a:p>
            <a:pPr lvl="1" eaLnBrk="1" hangingPunct="1">
              <a:lnSpc>
                <a:spcPct val="80000"/>
              </a:lnSpc>
            </a:pPr>
            <a:r>
              <a:rPr lang="en-US" dirty="0"/>
              <a:t>Trade </a:t>
            </a:r>
            <a:r>
              <a:rPr lang="en-US" dirty="0">
                <a:sym typeface="Wingdings" pitchFamily="2" charset="2"/>
              </a:rPr>
              <a:t> conflicts  </a:t>
            </a:r>
            <a:r>
              <a:rPr lang="en-US" dirty="0"/>
              <a:t>judicial decisions </a:t>
            </a:r>
            <a:r>
              <a:rPr lang="en-US" dirty="0">
                <a:sym typeface="Wingdings" pitchFamily="2" charset="2"/>
              </a:rPr>
              <a:t> </a:t>
            </a:r>
            <a:r>
              <a:rPr lang="en-US" dirty="0"/>
              <a:t>Evolution of customary law</a:t>
            </a:r>
          </a:p>
          <a:p>
            <a:pPr lvl="1" eaLnBrk="1" hangingPunct="1">
              <a:lnSpc>
                <a:spcPct val="80000"/>
              </a:lnSpc>
            </a:pPr>
            <a:r>
              <a:rPr lang="en-US" dirty="0"/>
              <a:t>Comments</a:t>
            </a:r>
          </a:p>
          <a:p>
            <a:pPr lvl="2" eaLnBrk="1" hangingPunct="1">
              <a:lnSpc>
                <a:spcPct val="80000"/>
              </a:lnSpc>
            </a:pPr>
            <a:r>
              <a:rPr lang="en-US" dirty="0"/>
              <a:t>e.g., merchant law, common law</a:t>
            </a:r>
          </a:p>
          <a:p>
            <a:pPr lvl="2" eaLnBrk="1" hangingPunct="1">
              <a:lnSpc>
                <a:spcPct val="80000"/>
              </a:lnSpc>
            </a:pPr>
            <a:r>
              <a:rPr lang="en-US" dirty="0"/>
              <a:t>evolutionary design constrained by path dependency</a:t>
            </a:r>
          </a:p>
          <a:p>
            <a:pPr eaLnBrk="1" hangingPunct="1">
              <a:lnSpc>
                <a:spcPct val="80000"/>
              </a:lnSpc>
            </a:pPr>
            <a:r>
              <a:rPr lang="en-US" dirty="0"/>
              <a:t>Legislation: Political logic (centralized)</a:t>
            </a:r>
          </a:p>
          <a:p>
            <a:pPr lvl="1" eaLnBrk="1" hangingPunct="1">
              <a:lnSpc>
                <a:spcPct val="80000"/>
              </a:lnSpc>
            </a:pPr>
            <a:r>
              <a:rPr lang="en-US" dirty="0"/>
              <a:t>Legislative process </a:t>
            </a:r>
            <a:r>
              <a:rPr lang="en-US" dirty="0">
                <a:sym typeface="Wingdings" pitchFamily="2" charset="2"/>
              </a:rPr>
              <a:t></a:t>
            </a:r>
          </a:p>
          <a:p>
            <a:pPr lvl="1" eaLnBrk="1" hangingPunct="1">
              <a:lnSpc>
                <a:spcPct val="80000"/>
              </a:lnSpc>
            </a:pPr>
            <a:r>
              <a:rPr lang="en-US" dirty="0"/>
              <a:t>Codified customary law, primarily with default rules, may get rid of path dependency</a:t>
            </a:r>
          </a:p>
          <a:p>
            <a:pPr lvl="1" eaLnBrk="1" hangingPunct="1">
              <a:lnSpc>
                <a:spcPct val="80000"/>
              </a:lnSpc>
            </a:pPr>
            <a:r>
              <a:rPr lang="en-US" dirty="0"/>
              <a:t>Mandatory rules may tackle market failure</a:t>
            </a:r>
          </a:p>
          <a:p>
            <a:pPr lvl="1" eaLnBrk="1" hangingPunct="1">
              <a:lnSpc>
                <a:spcPct val="80000"/>
              </a:lnSpc>
            </a:pPr>
            <a:r>
              <a:rPr lang="en-US" dirty="0"/>
              <a:t>But “rational” design constrained by political failure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p:txBody>
          <a:bodyPr/>
          <a:lstStyle/>
          <a:p>
            <a:pPr eaLnBrk="1" hangingPunct="1"/>
            <a:r>
              <a:rPr lang="en-US" dirty="0"/>
              <a:t>2. Essential to distinguish default from mandatory rules </a:t>
            </a:r>
          </a:p>
        </p:txBody>
      </p:sp>
      <p:sp>
        <p:nvSpPr>
          <p:cNvPr id="31748" name="Rectangle 3"/>
          <p:cNvSpPr>
            <a:spLocks noGrp="1" noChangeArrowheads="1"/>
          </p:cNvSpPr>
          <p:nvPr>
            <p:ph type="body" idx="1"/>
          </p:nvPr>
        </p:nvSpPr>
        <p:spPr/>
        <p:txBody>
          <a:bodyPr/>
          <a:lstStyle/>
          <a:p>
            <a:pPr eaLnBrk="1" hangingPunct="1">
              <a:lnSpc>
                <a:spcPct val="80000"/>
              </a:lnSpc>
            </a:pPr>
            <a:r>
              <a:rPr lang="en-US" dirty="0"/>
              <a:t>Default rules</a:t>
            </a:r>
          </a:p>
          <a:p>
            <a:pPr lvl="1" eaLnBrk="1" hangingPunct="1">
              <a:lnSpc>
                <a:spcPct val="80000"/>
              </a:lnSpc>
            </a:pPr>
            <a:r>
              <a:rPr lang="en-US" dirty="0"/>
              <a:t>Reduce transaction costs. E.g., marital property:</a:t>
            </a:r>
          </a:p>
          <a:p>
            <a:pPr lvl="2" eaLnBrk="1" hangingPunct="1">
              <a:lnSpc>
                <a:spcPct val="80000"/>
              </a:lnSpc>
            </a:pPr>
            <a:r>
              <a:rPr lang="en-US" dirty="0"/>
              <a:t>AR, BI, CAT: “separation of property” </a:t>
            </a:r>
            <a:r>
              <a:rPr lang="en-US" i="1" dirty="0"/>
              <a:t>by default</a:t>
            </a:r>
          </a:p>
          <a:p>
            <a:pPr lvl="2" eaLnBrk="1" hangingPunct="1">
              <a:lnSpc>
                <a:spcPct val="80000"/>
              </a:lnSpc>
            </a:pPr>
            <a:r>
              <a:rPr lang="en-US" dirty="0"/>
              <a:t>Others: closer to “community of property” </a:t>
            </a:r>
            <a:r>
              <a:rPr lang="en-US" i="1" dirty="0"/>
              <a:t>by default</a:t>
            </a:r>
          </a:p>
          <a:p>
            <a:pPr lvl="2" eaLnBrk="1" hangingPunct="1">
              <a:lnSpc>
                <a:spcPct val="80000"/>
              </a:lnSpc>
              <a:buNone/>
            </a:pPr>
            <a:r>
              <a:rPr lang="en-US" dirty="0"/>
              <a:t>But possible to contract out via prenuptial agreements </a:t>
            </a:r>
          </a:p>
          <a:p>
            <a:pPr lvl="1" eaLnBrk="1" hangingPunct="1">
              <a:lnSpc>
                <a:spcPct val="80000"/>
              </a:lnSpc>
            </a:pPr>
            <a:r>
              <a:rPr lang="en-US" dirty="0"/>
              <a:t>Greater role b/c of status quo bias? Signaling?</a:t>
            </a:r>
          </a:p>
          <a:p>
            <a:pPr eaLnBrk="1" hangingPunct="1">
              <a:lnSpc>
                <a:spcPct val="80000"/>
              </a:lnSpc>
            </a:pPr>
            <a:r>
              <a:rPr lang="en-US" dirty="0"/>
              <a:t>Mandatory rules</a:t>
            </a:r>
          </a:p>
          <a:p>
            <a:pPr lvl="1" eaLnBrk="1" hangingPunct="1">
              <a:lnSpc>
                <a:spcPct val="80000"/>
              </a:lnSpc>
            </a:pPr>
            <a:r>
              <a:rPr lang="en-US" dirty="0"/>
              <a:t>From a normative point of view (“what should be”), contain market failures (rationality &amp; externalities)</a:t>
            </a:r>
          </a:p>
          <a:p>
            <a:pPr lvl="1" eaLnBrk="1" hangingPunct="1">
              <a:lnSpc>
                <a:spcPct val="80000"/>
              </a:lnSpc>
            </a:pPr>
            <a:r>
              <a:rPr lang="en-US" dirty="0"/>
              <a:t>From a positive point of view (“what is”), often an avenue for rent-seeking</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a:t>Ex.: Catalonia &amp; food waste </a:t>
            </a:r>
            <a:br>
              <a:rPr lang="es-ES" dirty="0"/>
            </a:br>
            <a:r>
              <a:rPr lang="en-US" sz="2800" i="1" dirty="0">
                <a:hlinkClick r:id="rId3"/>
              </a:rPr>
              <a:t>El País</a:t>
            </a:r>
            <a:r>
              <a:rPr lang="en-US" sz="2800" dirty="0">
                <a:hlinkClick r:id="rId3"/>
              </a:rPr>
              <a:t>, March 3, 2020</a:t>
            </a:r>
            <a:endParaRPr lang="en-US" dirty="0"/>
          </a:p>
        </p:txBody>
      </p:sp>
      <p:sp>
        <p:nvSpPr>
          <p:cNvPr id="3" name="2 Marcador de contenido"/>
          <p:cNvSpPr>
            <a:spLocks noGrp="1"/>
          </p:cNvSpPr>
          <p:nvPr>
            <p:ph idx="1"/>
          </p:nvPr>
        </p:nvSpPr>
        <p:spPr/>
        <p:txBody>
          <a:bodyPr>
            <a:normAutofit fontScale="92500"/>
          </a:bodyPr>
          <a:lstStyle/>
          <a:p>
            <a:r>
              <a:rPr lang="en-US" dirty="0"/>
              <a:t>“Catalonia will force restaurants to give containers to customers to take away the remains of their food”</a:t>
            </a:r>
          </a:p>
          <a:p>
            <a:r>
              <a:rPr lang="en-US" dirty="0"/>
              <a:t>“Supermarkets will have an area with products about to expire, according to the new law”</a:t>
            </a:r>
          </a:p>
          <a:p>
            <a:r>
              <a:rPr lang="en-US" dirty="0"/>
              <a:t>Questions</a:t>
            </a:r>
          </a:p>
          <a:p>
            <a:pPr lvl="1"/>
            <a:r>
              <a:rPr lang="en-US" dirty="0"/>
              <a:t>Is zero the optimal amount of waste?</a:t>
            </a:r>
          </a:p>
          <a:p>
            <a:pPr lvl="1"/>
            <a:r>
              <a:rPr lang="en-US" dirty="0"/>
              <a:t>Should the law on containers be mandatory?</a:t>
            </a:r>
          </a:p>
          <a:p>
            <a:pPr lvl="1"/>
            <a:r>
              <a:rPr lang="en-US" dirty="0"/>
              <a:t>Should they be given for free? Who should decide?</a:t>
            </a:r>
            <a:endParaRPr lang="es-E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2 Título">
            <a:extLst>
              <a:ext uri="{FF2B5EF4-FFF2-40B4-BE49-F238E27FC236}">
                <a16:creationId xmlns:a16="http://schemas.microsoft.com/office/drawing/2014/main" id="{E4DC2EA0-3C9F-4483-A05C-B85A2747AE3F}"/>
              </a:ext>
            </a:extLst>
          </p:cNvPr>
          <p:cNvSpPr>
            <a:spLocks noGrp="1"/>
          </p:cNvSpPr>
          <p:nvPr>
            <p:ph type="title"/>
          </p:nvPr>
        </p:nvSpPr>
        <p:spPr>
          <a:xfrm>
            <a:off x="152400" y="533400"/>
            <a:ext cx="8915400" cy="1143000"/>
          </a:xfrm>
        </p:spPr>
        <p:txBody>
          <a:bodyPr/>
          <a:lstStyle/>
          <a:p>
            <a:r>
              <a:rPr lang="en-US" altLang="en-US" dirty="0"/>
              <a:t>3.</a:t>
            </a:r>
            <a:r>
              <a:rPr lang="en-US" dirty="0"/>
              <a:t> Effects of rule changes on </a:t>
            </a:r>
            <a:br>
              <a:rPr lang="en-US" dirty="0"/>
            </a:br>
            <a:r>
              <a:rPr lang="en-US" dirty="0"/>
              <a:t>present vs. future contracts </a:t>
            </a:r>
            <a:endParaRPr lang="en-US" altLang="en-US" dirty="0"/>
          </a:p>
        </p:txBody>
      </p:sp>
      <p:sp>
        <p:nvSpPr>
          <p:cNvPr id="29699" name="4 Marcador de contenido">
            <a:extLst>
              <a:ext uri="{FF2B5EF4-FFF2-40B4-BE49-F238E27FC236}">
                <a16:creationId xmlns:a16="http://schemas.microsoft.com/office/drawing/2014/main" id="{E001F505-1DC6-4905-8633-3DDE7654B8F2}"/>
              </a:ext>
            </a:extLst>
          </p:cNvPr>
          <p:cNvSpPr>
            <a:spLocks noGrp="1"/>
          </p:cNvSpPr>
          <p:nvPr>
            <p:ph idx="1"/>
          </p:nvPr>
        </p:nvSpPr>
        <p:spPr/>
        <p:txBody>
          <a:bodyPr>
            <a:normAutofit fontScale="92500" lnSpcReduction="10000"/>
          </a:bodyPr>
          <a:lstStyle/>
          <a:p>
            <a:r>
              <a:rPr lang="en-US" altLang="en-US" dirty="0"/>
              <a:t>Rules: prospective (future) vs. retroactive (past)</a:t>
            </a:r>
          </a:p>
          <a:p>
            <a:r>
              <a:rPr lang="en-US" altLang="en-US" dirty="0"/>
              <a:t>Retroactive </a:t>
            </a:r>
            <a:r>
              <a:rPr lang="en-US" altLang="en-US" dirty="0">
                <a:sym typeface="Wingdings" panose="05000000000000000000" pitchFamily="2" charset="2"/>
              </a:rPr>
              <a:t> </a:t>
            </a:r>
            <a:r>
              <a:rPr lang="en-US" altLang="en-US" dirty="0"/>
              <a:t>different effects:</a:t>
            </a:r>
          </a:p>
          <a:p>
            <a:pPr lvl="1"/>
            <a:r>
              <a:rPr lang="en-US" altLang="en-US" dirty="0">
                <a:solidFill>
                  <a:srgbClr val="FF0000"/>
                </a:solidFill>
              </a:rPr>
              <a:t>Distribution</a:t>
            </a:r>
            <a:r>
              <a:rPr lang="en-US" altLang="en-US" dirty="0"/>
              <a:t> in existing contracts </a:t>
            </a:r>
            <a:r>
              <a:rPr lang="en-US" altLang="en-US" dirty="0">
                <a:sym typeface="Wingdings" panose="05000000000000000000" pitchFamily="2" charset="2"/>
              </a:rPr>
              <a:t> Justice? </a:t>
            </a:r>
          </a:p>
          <a:p>
            <a:pPr lvl="2"/>
            <a:r>
              <a:rPr lang="en-US" altLang="en-US" dirty="0">
                <a:sym typeface="Wingdings" panose="05000000000000000000" pitchFamily="2" charset="2"/>
              </a:rPr>
              <a:t>Ex.: widow w. 11 children who cannot pay the rent</a:t>
            </a:r>
          </a:p>
          <a:p>
            <a:pPr lvl="1"/>
            <a:r>
              <a:rPr lang="en-US" altLang="en-US" dirty="0">
                <a:solidFill>
                  <a:srgbClr val="FF0000"/>
                </a:solidFill>
              </a:rPr>
              <a:t>(In)efficiency</a:t>
            </a:r>
            <a:r>
              <a:rPr lang="en-US" altLang="en-US" dirty="0"/>
              <a:t> in future contracts </a:t>
            </a:r>
            <a:r>
              <a:rPr lang="en-US" altLang="en-US" dirty="0">
                <a:sym typeface="Wingdings" panose="05000000000000000000" pitchFamily="2" charset="2"/>
              </a:rPr>
              <a:t> Justice?</a:t>
            </a:r>
          </a:p>
          <a:p>
            <a:pPr lvl="2"/>
            <a:r>
              <a:rPr lang="en-US" altLang="en-US" dirty="0">
                <a:sym typeface="Wingdings" panose="05000000000000000000" pitchFamily="2" charset="2"/>
              </a:rPr>
              <a:t>Ex.: future leases are made impossible</a:t>
            </a:r>
            <a:endParaRPr lang="en-US" altLang="en-US" dirty="0"/>
          </a:p>
          <a:p>
            <a:r>
              <a:rPr lang="en-US" altLang="en-US" dirty="0"/>
              <a:t>Similar issue and effects for judicial rulings and legislative changes</a:t>
            </a:r>
          </a:p>
          <a:p>
            <a:r>
              <a:rPr lang="en-US" altLang="en-US" dirty="0"/>
              <a:t>Legal &amp; judicial under-enforcement:</a:t>
            </a:r>
            <a:br>
              <a:rPr lang="en-US" altLang="en-US" dirty="0"/>
            </a:br>
            <a:r>
              <a:rPr lang="en-US" altLang="en-US" dirty="0"/>
              <a:t>A paradoxical &amp; hard question about justice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ol 4"/>
          <p:cNvSpPr>
            <a:spLocks noGrp="1"/>
          </p:cNvSpPr>
          <p:nvPr>
            <p:ph type="ctrTitle"/>
          </p:nvPr>
        </p:nvSpPr>
        <p:spPr/>
        <p:txBody>
          <a:bodyPr/>
          <a:lstStyle/>
          <a:p>
            <a:r>
              <a:rPr lang="es-ES" dirty="0"/>
              <a:t>5. </a:t>
            </a:r>
            <a:r>
              <a:rPr lang="es-ES" dirty="0" err="1"/>
              <a:t>Public</a:t>
            </a:r>
            <a:r>
              <a:rPr lang="es-ES" dirty="0"/>
              <a:t> </a:t>
            </a:r>
            <a:r>
              <a:rPr lang="es-ES" dirty="0" err="1"/>
              <a:t>ordering</a:t>
            </a:r>
            <a:r>
              <a:rPr lang="es-ES" dirty="0"/>
              <a:t>: </a:t>
            </a:r>
            <a:br>
              <a:rPr lang="es-ES" dirty="0"/>
            </a:br>
            <a:r>
              <a:rPr lang="es-ES" dirty="0" err="1"/>
              <a:t>Judiciary</a:t>
            </a:r>
            <a:endParaRPr lang="es-ES" dirty="0"/>
          </a:p>
        </p:txBody>
      </p:sp>
      <p:sp>
        <p:nvSpPr>
          <p:cNvPr id="6" name="Subtítol 5"/>
          <p:cNvSpPr>
            <a:spLocks noGrp="1"/>
          </p:cNvSpPr>
          <p:nvPr>
            <p:ph type="subTitle" idx="1"/>
          </p:nvPr>
        </p:nvSpPr>
        <p:spPr/>
        <p:txBody>
          <a:bodyPr/>
          <a:lstStyle/>
          <a:p>
            <a:endParaRPr lang="es-ES"/>
          </a:p>
        </p:txBody>
      </p:sp>
    </p:spTree>
    <p:extLst>
      <p:ext uri="{BB962C8B-B14F-4D97-AF65-F5344CB8AC3E}">
        <p14:creationId xmlns:p14="http://schemas.microsoft.com/office/powerpoint/2010/main" val="38119564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1338141331"/>
              </p:ext>
            </p:extLst>
          </p:nvPr>
        </p:nvGraphicFramePr>
        <p:xfrm>
          <a:off x="609600" y="2057400"/>
          <a:ext cx="7848600" cy="3845140"/>
        </p:xfrm>
        <a:graphic>
          <a:graphicData uri="http://schemas.openxmlformats.org/drawingml/2006/table">
            <a:tbl>
              <a:tblPr/>
              <a:tblGrid>
                <a:gridCol w="18288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2971800">
                  <a:extLst>
                    <a:ext uri="{9D8B030D-6E8A-4147-A177-3AD203B41FA5}">
                      <a16:colId xmlns:a16="http://schemas.microsoft.com/office/drawing/2014/main" val="20002"/>
                    </a:ext>
                  </a:extLst>
                </a:gridCol>
              </a:tblGrid>
              <a:tr h="1244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2400" b="1" i="0" u="none" strike="noStrike" cap="none" normalizeH="0" baseline="0">
                        <a:ln>
                          <a:noFill/>
                        </a:ln>
                        <a:solidFill>
                          <a:schemeClr val="tx1"/>
                        </a:solidFill>
                        <a:effectLst/>
                        <a:latin typeface="Arial" charset="0"/>
                        <a:cs typeface="Times New Roman" pitchFamily="18" charset="0"/>
                      </a:endParaRPr>
                    </a:p>
                  </a:txBody>
                  <a:tcPr marL="7620" marR="7620" marT="762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Arial" charset="0"/>
                          <a:ea typeface="SimSun" pitchFamily="2" charset="-122"/>
                          <a:cs typeface="Times New Roman" pitchFamily="18" charset="0"/>
                        </a:rPr>
                        <a:t>Private ordering</a:t>
                      </a:r>
                      <a:br>
                        <a:rPr kumimoji="0" lang="en-US" sz="2400" b="1" i="0" u="none" strike="noStrike" cap="none" normalizeH="0" baseline="0">
                          <a:ln>
                            <a:noFill/>
                          </a:ln>
                          <a:solidFill>
                            <a:schemeClr val="tx1"/>
                          </a:solidFill>
                          <a:effectLst/>
                          <a:latin typeface="Arial" charset="0"/>
                          <a:ea typeface="SimSun" pitchFamily="2" charset="-122"/>
                          <a:cs typeface="Times New Roman" pitchFamily="18" charset="0"/>
                        </a:rPr>
                      </a:br>
                      <a:r>
                        <a:rPr kumimoji="0" lang="en-US" sz="2400" b="1" i="0" u="none" strike="noStrike" cap="none" normalizeH="0" baseline="0">
                          <a:ln>
                            <a:noFill/>
                          </a:ln>
                          <a:solidFill>
                            <a:schemeClr val="tx1"/>
                          </a:solidFill>
                          <a:effectLst/>
                          <a:latin typeface="Arial" charset="0"/>
                          <a:ea typeface="SimSun" pitchFamily="2" charset="-122"/>
                          <a:cs typeface="Times New Roman" pitchFamily="18" charset="0"/>
                        </a:rPr>
                        <a:t>(parties) </a:t>
                      </a:r>
                      <a:endParaRPr kumimoji="0" lang="es-ES" sz="2400" b="1" i="0" u="none" strike="noStrike" cap="none" normalizeH="0" baseline="0">
                        <a:ln>
                          <a:noFill/>
                        </a:ln>
                        <a:solidFill>
                          <a:schemeClr val="tx1"/>
                        </a:solidFill>
                        <a:effectLst/>
                        <a:latin typeface="Arial" charset="0"/>
                        <a:ea typeface="SimSun" pitchFamily="2" charset="-122"/>
                        <a:cs typeface="Times New Roman" pitchFamily="18" charset="0"/>
                      </a:endParaRPr>
                    </a:p>
                  </a:txBody>
                  <a:tcPr marL="7620" marR="7620" marT="762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a:ln>
                            <a:noFill/>
                          </a:ln>
                          <a:solidFill>
                            <a:schemeClr val="tx1"/>
                          </a:solidFill>
                          <a:effectLst/>
                          <a:latin typeface="Arial" charset="0"/>
                          <a:ea typeface="SimSun" pitchFamily="2" charset="-122"/>
                          <a:cs typeface="Times New Roman" pitchFamily="18" charset="0"/>
                        </a:rPr>
                        <a:t>Public ordering</a:t>
                      </a:r>
                      <a:br>
                        <a:rPr kumimoji="0" lang="en-US" sz="2400" b="1" i="0" u="none" strike="noStrike" cap="none" normalizeH="0" baseline="0">
                          <a:ln>
                            <a:noFill/>
                          </a:ln>
                          <a:solidFill>
                            <a:schemeClr val="tx1"/>
                          </a:solidFill>
                          <a:effectLst/>
                          <a:latin typeface="Arial" charset="0"/>
                          <a:ea typeface="SimSun" pitchFamily="2" charset="-122"/>
                          <a:cs typeface="Times New Roman" pitchFamily="18" charset="0"/>
                        </a:rPr>
                      </a:br>
                      <a:r>
                        <a:rPr kumimoji="0" lang="en-US" sz="2400" b="1" i="0" u="none" strike="noStrike" cap="none" normalizeH="0" baseline="0">
                          <a:ln>
                            <a:noFill/>
                          </a:ln>
                          <a:solidFill>
                            <a:schemeClr val="tx1"/>
                          </a:solidFill>
                          <a:effectLst/>
                          <a:latin typeface="Arial" charset="0"/>
                          <a:ea typeface="SimSun" pitchFamily="2" charset="-122"/>
                          <a:cs typeface="Times New Roman" pitchFamily="18" charset="0"/>
                        </a:rPr>
                        <a:t>(3</a:t>
                      </a:r>
                      <a:r>
                        <a:rPr kumimoji="0" lang="en-US" sz="2400" b="1" i="0" u="none" strike="noStrike" cap="none" normalizeH="0" baseline="30000">
                          <a:ln>
                            <a:noFill/>
                          </a:ln>
                          <a:solidFill>
                            <a:schemeClr val="tx1"/>
                          </a:solidFill>
                          <a:effectLst/>
                          <a:latin typeface="Arial" charset="0"/>
                          <a:ea typeface="SimSun" pitchFamily="2" charset="-122"/>
                          <a:cs typeface="Times New Roman" pitchFamily="18" charset="0"/>
                        </a:rPr>
                        <a:t>rd</a:t>
                      </a:r>
                      <a:r>
                        <a:rPr kumimoji="0" lang="en-US" sz="2400" b="1" i="0" u="none" strike="noStrike" cap="none" normalizeH="0" baseline="0">
                          <a:ln>
                            <a:noFill/>
                          </a:ln>
                          <a:solidFill>
                            <a:schemeClr val="tx1"/>
                          </a:solidFill>
                          <a:effectLst/>
                          <a:latin typeface="Arial" charset="0"/>
                          <a:ea typeface="SimSun" pitchFamily="2" charset="-122"/>
                          <a:cs typeface="Times New Roman" pitchFamily="18" charset="0"/>
                        </a:rPr>
                        <a:t> parties) </a:t>
                      </a:r>
                      <a:endParaRPr kumimoji="0" lang="es-ES" sz="2400" b="1" i="0" u="none" strike="noStrike" cap="none" normalizeH="0" baseline="0">
                        <a:ln>
                          <a:noFill/>
                        </a:ln>
                        <a:solidFill>
                          <a:schemeClr val="tx1"/>
                        </a:solidFill>
                        <a:effectLst/>
                        <a:latin typeface="Arial" charset="0"/>
                        <a:ea typeface="SimSun" pitchFamily="2" charset="-122"/>
                        <a:cs typeface="Times New Roman" pitchFamily="18" charset="0"/>
                      </a:endParaRPr>
                    </a:p>
                  </a:txBody>
                  <a:tcPr marL="7620" marR="7620" marT="762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44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400" b="0" i="0" u="none" strike="noStrike" cap="none" normalizeH="0" baseline="0">
                          <a:ln>
                            <a:noFill/>
                          </a:ln>
                          <a:solidFill>
                            <a:schemeClr val="tx1"/>
                          </a:solidFill>
                          <a:effectLst/>
                          <a:latin typeface="Arial" charset="0"/>
                          <a:ea typeface="SimSun" pitchFamily="2" charset="-122"/>
                          <a:cs typeface="Times New Roman" pitchFamily="18" charset="0"/>
                        </a:rPr>
                        <a:t>Ex ante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a:ln>
                            <a:noFill/>
                          </a:ln>
                          <a:solidFill>
                            <a:schemeClr val="tx1"/>
                          </a:solidFill>
                          <a:effectLst/>
                          <a:latin typeface="Arial" charset="0"/>
                          <a:ea typeface="SimSun" pitchFamily="2" charset="-122"/>
                          <a:cs typeface="Times New Roman" pitchFamily="18" charset="0"/>
                        </a:rPr>
                        <a:t>(contracting)</a:t>
                      </a:r>
                    </a:p>
                  </a:txBody>
                  <a:tcPr marL="7620" marR="7620" marT="762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SimSun" pitchFamily="2" charset="-122"/>
                          <a:cs typeface="Times New Roman" pitchFamily="18" charset="0"/>
                        </a:rPr>
                        <a:t>Explicit contracts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SimSun" pitchFamily="2" charset="-122"/>
                          <a:cs typeface="Times New Roman" pitchFamily="18" charset="0"/>
                        </a:rPr>
                        <a:t>Standard-form contracts</a:t>
                      </a:r>
                      <a:endParaRPr kumimoji="0" lang="es-ES" sz="2800" b="0" i="0" u="none" strike="noStrike" cap="none" normalizeH="0" baseline="0">
                        <a:ln>
                          <a:noFill/>
                        </a:ln>
                        <a:solidFill>
                          <a:schemeClr val="tx1"/>
                        </a:solidFill>
                        <a:effectLst/>
                        <a:latin typeface="Arial" charset="0"/>
                        <a:ea typeface="SimSun" pitchFamily="2" charset="-122"/>
                        <a:cs typeface="Times New Roman" pitchFamily="18" charset="0"/>
                      </a:endParaRPr>
                    </a:p>
                  </a:txBody>
                  <a:tcPr marL="7620" marR="7620" marT="762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SimSun" pitchFamily="2" charset="-122"/>
                          <a:cs typeface="Times New Roman" pitchFamily="18" charset="0"/>
                        </a:rPr>
                        <a:t>Law &amp; Legislation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SimSun" pitchFamily="2" charset="-122"/>
                          <a:cs typeface="Times New Roman" pitchFamily="18" charset="0"/>
                        </a:rPr>
                        <a:t>Default &amp; mandatory rules</a:t>
                      </a:r>
                      <a:endParaRPr kumimoji="0" lang="es-ES" sz="1800" b="0" i="0" u="none" strike="noStrike" cap="none" normalizeH="0" baseline="0">
                        <a:ln>
                          <a:noFill/>
                        </a:ln>
                        <a:solidFill>
                          <a:schemeClr val="tx1"/>
                        </a:solidFill>
                        <a:effectLst/>
                        <a:latin typeface="Arial" charset="0"/>
                        <a:ea typeface="SimSun" pitchFamily="2" charset="-122"/>
                        <a:cs typeface="Times New Roman" pitchFamily="18" charset="0"/>
                      </a:endParaRPr>
                    </a:p>
                  </a:txBody>
                  <a:tcPr marL="7620" marR="7620" marT="762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446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400" b="0" i="0" u="none" strike="noStrike" cap="none" normalizeH="0" baseline="0" dirty="0">
                          <a:ln>
                            <a:noFill/>
                          </a:ln>
                          <a:solidFill>
                            <a:schemeClr val="tx1"/>
                          </a:solidFill>
                          <a:effectLst/>
                          <a:latin typeface="Arial" charset="0"/>
                          <a:ea typeface="SimSun" pitchFamily="2" charset="-122"/>
                          <a:cs typeface="Times New Roman" pitchFamily="18" charset="0"/>
                        </a:rPr>
                        <a:t>Ex post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dirty="0">
                          <a:ln>
                            <a:noFill/>
                          </a:ln>
                          <a:solidFill>
                            <a:schemeClr val="tx1"/>
                          </a:solidFill>
                          <a:effectLst/>
                          <a:latin typeface="Arial" charset="0"/>
                          <a:ea typeface="SimSun" pitchFamily="2" charset="-122"/>
                          <a:cs typeface="Times New Roman" pitchFamily="18" charset="0"/>
                        </a:rPr>
                        <a:t>(</a:t>
                      </a:r>
                      <a:r>
                        <a:rPr kumimoji="0" lang="es-ES" sz="1800" b="0" i="0" u="none" strike="noStrike" cap="none" normalizeH="0" baseline="0" dirty="0" err="1">
                          <a:ln>
                            <a:noFill/>
                          </a:ln>
                          <a:solidFill>
                            <a:schemeClr val="tx1"/>
                          </a:solidFill>
                          <a:effectLst/>
                          <a:latin typeface="Arial" charset="0"/>
                          <a:ea typeface="SimSun" pitchFamily="2" charset="-122"/>
                          <a:cs typeface="Times New Roman" pitchFamily="18" charset="0"/>
                        </a:rPr>
                        <a:t>defining</a:t>
                      </a:r>
                      <a:r>
                        <a:rPr kumimoji="0" lang="es-ES" sz="1800" b="0" i="0" u="none" strike="noStrike" cap="none" normalizeH="0" baseline="0" dirty="0">
                          <a:ln>
                            <a:noFill/>
                          </a:ln>
                          <a:solidFill>
                            <a:schemeClr val="tx1"/>
                          </a:solidFill>
                          <a:effectLst/>
                          <a:latin typeface="Arial" charset="0"/>
                          <a:ea typeface="SimSun" pitchFamily="2" charset="-122"/>
                          <a:cs typeface="Times New Roman" pitchFamily="18" charset="0"/>
                        </a:rPr>
                        <a:t> </a:t>
                      </a:r>
                      <a:r>
                        <a:rPr kumimoji="0" lang="es-ES" sz="1800" b="0" i="0" u="none" strike="noStrike" cap="none" normalizeH="0" baseline="0" dirty="0" err="1">
                          <a:ln>
                            <a:noFill/>
                          </a:ln>
                          <a:solidFill>
                            <a:schemeClr val="tx1"/>
                          </a:solidFill>
                          <a:effectLst/>
                          <a:latin typeface="Arial" charset="0"/>
                          <a:ea typeface="SimSun" pitchFamily="2" charset="-122"/>
                          <a:cs typeface="Times New Roman" pitchFamily="18" charset="0"/>
                        </a:rPr>
                        <a:t>trade</a:t>
                      </a:r>
                      <a:r>
                        <a:rPr kumimoji="0" lang="es-ES" sz="1800" b="0" i="0" u="none" strike="noStrike" cap="none" normalizeH="0" baseline="0" dirty="0">
                          <a:ln>
                            <a:noFill/>
                          </a:ln>
                          <a:solidFill>
                            <a:schemeClr val="tx1"/>
                          </a:solidFill>
                          <a:effectLst/>
                          <a:latin typeface="Arial" charset="0"/>
                          <a:ea typeface="SimSun" pitchFamily="2" charset="-122"/>
                          <a:cs typeface="Times New Roman" pitchFamily="18" charset="0"/>
                        </a:rPr>
                        <a:t> &amp; performance)</a:t>
                      </a:r>
                    </a:p>
                  </a:txBody>
                  <a:tcPr marL="7620" marR="7620" marT="762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SimSun" pitchFamily="2" charset="-122"/>
                          <a:cs typeface="Times New Roman" pitchFamily="18" charset="0"/>
                        </a:rPr>
                        <a:t>Relational contracts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SimSun" pitchFamily="2" charset="-122"/>
                          <a:cs typeface="Times New Roman" pitchFamily="18" charset="0"/>
                        </a:rPr>
                        <a:t>E.g., labor, corporation</a:t>
                      </a:r>
                      <a:endParaRPr kumimoji="0" lang="es-ES" sz="3200" b="0" i="0" u="none" strike="noStrike" cap="none" normalizeH="0" baseline="0">
                        <a:ln>
                          <a:noFill/>
                        </a:ln>
                        <a:solidFill>
                          <a:schemeClr val="tx1"/>
                        </a:solidFill>
                        <a:effectLst/>
                        <a:latin typeface="Arial" charset="0"/>
                        <a:ea typeface="SimSun" pitchFamily="2" charset="-122"/>
                        <a:cs typeface="Times New Roman" pitchFamily="18" charset="0"/>
                      </a:endParaRPr>
                    </a:p>
                  </a:txBody>
                  <a:tcPr marL="7620" marR="7620" marT="762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FF0000"/>
                          </a:solidFill>
                          <a:effectLst/>
                          <a:latin typeface="Arial" charset="0"/>
                          <a:ea typeface="SimSun" pitchFamily="2" charset="-122"/>
                          <a:cs typeface="Times New Roman" pitchFamily="18" charset="0"/>
                        </a:rPr>
                        <a:t>Courts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FF0000"/>
                          </a:solidFill>
                          <a:effectLst/>
                          <a:latin typeface="Arial" charset="0"/>
                          <a:ea typeface="SimSun" pitchFamily="2" charset="-122"/>
                          <a:cs typeface="Times New Roman" pitchFamily="18" charset="0"/>
                        </a:rPr>
                        <a:t>Ideal: </a:t>
                      </a:r>
                      <a:r>
                        <a:rPr kumimoji="0" lang="en-US" sz="1600" b="0" i="0" u="none" strike="noStrike" cap="none" normalizeH="0" baseline="0" dirty="0">
                          <a:ln>
                            <a:noFill/>
                          </a:ln>
                          <a:solidFill>
                            <a:srgbClr val="FF0000"/>
                          </a:solidFill>
                          <a:effectLst/>
                          <a:latin typeface="Arial" charset="0"/>
                          <a:ea typeface="SimSun" pitchFamily="2" charset="-122"/>
                          <a:cs typeface="Times New Roman" pitchFamily="18" charset="0"/>
                        </a:rPr>
                        <a:t>Counterfactual hypothesis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FF0000"/>
                          </a:solidFill>
                          <a:effectLst/>
                          <a:latin typeface="Arial" charset="0"/>
                          <a:ea typeface="SimSun" pitchFamily="2" charset="-122"/>
                          <a:cs typeface="Times New Roman" pitchFamily="18" charset="0"/>
                        </a:rPr>
                        <a:t>Failures</a:t>
                      </a:r>
                      <a:r>
                        <a:rPr kumimoji="0" lang="en-US" sz="1600" b="0" i="0" u="none" strike="noStrike" cap="none" normalizeH="0" baseline="0" dirty="0">
                          <a:ln>
                            <a:noFill/>
                          </a:ln>
                          <a:solidFill>
                            <a:srgbClr val="FF0000"/>
                          </a:solidFill>
                          <a:effectLst/>
                          <a:latin typeface="Arial" charset="0"/>
                          <a:ea typeface="SimSun" pitchFamily="2" charset="-122"/>
                          <a:cs typeface="Times New Roman" pitchFamily="18" charset="0"/>
                        </a:rPr>
                        <a:t>: cognitive biases, agency, underenforcement, external (systemic) effects?</a:t>
                      </a:r>
                      <a:endParaRPr kumimoji="0" lang="es-ES" sz="2400" b="0" i="0" u="none" strike="noStrike" cap="none" normalizeH="0" baseline="0" dirty="0">
                        <a:ln>
                          <a:noFill/>
                        </a:ln>
                        <a:solidFill>
                          <a:srgbClr val="FF0000"/>
                        </a:solidFill>
                        <a:effectLst/>
                        <a:latin typeface="Arial" charset="0"/>
                        <a:ea typeface="SimSun" pitchFamily="2" charset="-122"/>
                        <a:cs typeface="Times New Roman" pitchFamily="18" charset="0"/>
                      </a:endParaRPr>
                    </a:p>
                  </a:txBody>
                  <a:tcPr marL="7620" marR="7620" marT="7620" marB="7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cxnSp>
        <p:nvCxnSpPr>
          <p:cNvPr id="6" name="5 Conector recto de flecha"/>
          <p:cNvCxnSpPr/>
          <p:nvPr/>
        </p:nvCxnSpPr>
        <p:spPr>
          <a:xfrm>
            <a:off x="2438400" y="2057400"/>
            <a:ext cx="6019800" cy="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8" name="7 Conector recto de flecha"/>
          <p:cNvCxnSpPr/>
          <p:nvPr/>
        </p:nvCxnSpPr>
        <p:spPr>
          <a:xfrm>
            <a:off x="609600" y="3276600"/>
            <a:ext cx="0" cy="259080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
        <p:nvSpPr>
          <p:cNvPr id="11" name="10 CuadroTexto"/>
          <p:cNvSpPr txBox="1"/>
          <p:nvPr/>
        </p:nvSpPr>
        <p:spPr>
          <a:xfrm>
            <a:off x="3505200" y="1600200"/>
            <a:ext cx="3925113" cy="369332"/>
          </a:xfrm>
          <a:prstGeom prst="rect">
            <a:avLst/>
          </a:prstGeom>
          <a:noFill/>
        </p:spPr>
        <p:txBody>
          <a:bodyPr wrap="none">
            <a:spAutoFit/>
          </a:bodyPr>
          <a:lstStyle/>
          <a:p>
            <a:pPr>
              <a:buFontTx/>
              <a:buNone/>
              <a:defRPr/>
            </a:pPr>
            <a:r>
              <a:rPr lang="en-US" sz="1800" dirty="0">
                <a:solidFill>
                  <a:schemeClr val="accent1">
                    <a:lumMod val="60000"/>
                    <a:lumOff val="40000"/>
                  </a:schemeClr>
                </a:solidFill>
              </a:rPr>
              <a:t>Worst information, better incentives?</a:t>
            </a:r>
          </a:p>
        </p:txBody>
      </p:sp>
      <p:sp>
        <p:nvSpPr>
          <p:cNvPr id="19480" name="11 Título"/>
          <p:cNvSpPr>
            <a:spLocks noGrp="1"/>
          </p:cNvSpPr>
          <p:nvPr>
            <p:ph type="title"/>
          </p:nvPr>
        </p:nvSpPr>
        <p:spPr>
          <a:xfrm>
            <a:off x="685800" y="304800"/>
            <a:ext cx="7772400" cy="1143000"/>
          </a:xfrm>
        </p:spPr>
        <p:txBody>
          <a:bodyPr/>
          <a:lstStyle/>
          <a:p>
            <a:r>
              <a:rPr lang="en-US" dirty="0"/>
              <a:t>A map of contractual solutions with examples</a:t>
            </a:r>
          </a:p>
        </p:txBody>
      </p:sp>
      <p:sp>
        <p:nvSpPr>
          <p:cNvPr id="13" name="12 CuadroTexto"/>
          <p:cNvSpPr txBox="1"/>
          <p:nvPr/>
        </p:nvSpPr>
        <p:spPr>
          <a:xfrm rot="-5400000">
            <a:off x="-1690673" y="4252397"/>
            <a:ext cx="3903633" cy="369332"/>
          </a:xfrm>
          <a:prstGeom prst="rect">
            <a:avLst/>
          </a:prstGeom>
          <a:noFill/>
        </p:spPr>
        <p:txBody>
          <a:bodyPr wrap="none">
            <a:spAutoFit/>
          </a:bodyPr>
          <a:lstStyle/>
          <a:p>
            <a:pPr>
              <a:buFontTx/>
              <a:buNone/>
              <a:defRPr/>
            </a:pPr>
            <a:r>
              <a:rPr lang="en-US" sz="1800" dirty="0">
                <a:solidFill>
                  <a:schemeClr val="accent1">
                    <a:lumMod val="60000"/>
                    <a:lumOff val="40000"/>
                  </a:schemeClr>
                </a:solidFill>
              </a:rPr>
              <a:t>Better information, worst incentives?</a:t>
            </a:r>
          </a:p>
        </p:txBody>
      </p:sp>
    </p:spTree>
    <p:extLst>
      <p:ext uri="{BB962C8B-B14F-4D97-AF65-F5344CB8AC3E}">
        <p14:creationId xmlns:p14="http://schemas.microsoft.com/office/powerpoint/2010/main" val="2611348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685800" y="381000"/>
            <a:ext cx="7772400" cy="1143000"/>
          </a:xfrm>
        </p:spPr>
        <p:txBody>
          <a:bodyPr/>
          <a:lstStyle/>
          <a:p>
            <a:pPr eaLnBrk="1" hangingPunct="1">
              <a:lnSpc>
                <a:spcPct val="90000"/>
              </a:lnSpc>
            </a:pPr>
            <a:r>
              <a:rPr lang="en-US"/>
              <a:t>Judges: solution... &amp; problem</a:t>
            </a:r>
          </a:p>
        </p:txBody>
      </p:sp>
      <p:sp>
        <p:nvSpPr>
          <p:cNvPr id="113667" name="Rectangle 3"/>
          <p:cNvSpPr>
            <a:spLocks noGrp="1" noChangeArrowheads="1"/>
          </p:cNvSpPr>
          <p:nvPr>
            <p:ph type="body" idx="4294967295"/>
          </p:nvPr>
        </p:nvSpPr>
        <p:spPr>
          <a:xfrm>
            <a:off x="533400" y="1676400"/>
            <a:ext cx="8077200" cy="4419600"/>
          </a:xfrm>
        </p:spPr>
        <p:txBody>
          <a:bodyPr>
            <a:normAutofit fontScale="92500" lnSpcReduction="10000"/>
          </a:bodyPr>
          <a:lstStyle/>
          <a:p>
            <a:pPr>
              <a:defRPr/>
            </a:pPr>
            <a:r>
              <a:rPr lang="en-US" dirty="0"/>
              <a:t>How do parties want the judge to decide?</a:t>
            </a:r>
          </a:p>
          <a:p>
            <a:pPr lvl="1">
              <a:defRPr/>
            </a:pPr>
            <a:r>
              <a:rPr lang="en-US" dirty="0"/>
              <a:t>In the rental example: </a:t>
            </a:r>
          </a:p>
          <a:p>
            <a:pPr lvl="1">
              <a:defRPr/>
            </a:pPr>
            <a:r>
              <a:rPr lang="en-US" dirty="0"/>
              <a:t>Optimal risk allocation </a:t>
            </a:r>
            <a:r>
              <a:rPr lang="en-US" dirty="0">
                <a:sym typeface="Wingdings" pitchFamily="2" charset="2"/>
              </a:rPr>
              <a:t> </a:t>
            </a:r>
            <a:r>
              <a:rPr lang="en-US" i="1" dirty="0">
                <a:sym typeface="Wingdings" pitchFamily="2" charset="2"/>
              </a:rPr>
              <a:t>some </a:t>
            </a:r>
            <a:r>
              <a:rPr lang="en-US" dirty="0">
                <a:sym typeface="Wingdings" pitchFamily="2" charset="2"/>
              </a:rPr>
              <a:t>inflation adjustment</a:t>
            </a:r>
            <a:r>
              <a:rPr lang="en-US" dirty="0"/>
              <a:t>?</a:t>
            </a:r>
          </a:p>
          <a:p>
            <a:pPr eaLnBrk="1" hangingPunct="1"/>
            <a:r>
              <a:rPr lang="en-US" sz="2600" i="1" dirty="0"/>
              <a:t>Counterfactual hypothesis: </a:t>
            </a:r>
            <a:r>
              <a:rPr lang="en-US" sz="2600" dirty="0"/>
              <a:t>ex ante, parties want judges to decide efficiently ex post </a:t>
            </a:r>
          </a:p>
          <a:p>
            <a:pPr lvl="1" eaLnBrk="1" hangingPunct="1"/>
            <a:r>
              <a:rPr lang="en-US" sz="2200" dirty="0"/>
              <a:t>Even if, ex post, each party wants for the judge simply to decide… in her favor</a:t>
            </a:r>
          </a:p>
          <a:p>
            <a:pPr eaLnBrk="1" hangingPunct="1"/>
            <a:r>
              <a:rPr lang="en-US" sz="2600" dirty="0"/>
              <a:t>Judges’ difficulties: uninformed + agents </a:t>
            </a:r>
            <a:r>
              <a:rPr lang="en-US" sz="2600" dirty="0">
                <a:sym typeface="Wingdings" pitchFamily="2" charset="2"/>
              </a:rPr>
              <a:t> solutions?</a:t>
            </a:r>
            <a:endParaRPr lang="en-US" sz="2600" dirty="0"/>
          </a:p>
          <a:p>
            <a:pPr lvl="1" eaLnBrk="1" hangingPunct="1"/>
            <a:r>
              <a:rPr lang="en-US" sz="2200" dirty="0"/>
              <a:t>Cognitive: e.g., hindsight bias (next slide), steps of reasoning</a:t>
            </a:r>
            <a:endParaRPr lang="en-US" sz="1900" dirty="0"/>
          </a:p>
          <a:p>
            <a:pPr lvl="1" eaLnBrk="1" hangingPunct="1"/>
            <a:r>
              <a:rPr lang="en-US" sz="2200" dirty="0"/>
              <a:t>Self interested agents: corruption, fame, self morality, etc.</a:t>
            </a:r>
          </a:p>
          <a:p>
            <a:pPr lvl="1" eaLnBrk="1" hangingPunct="1"/>
            <a:r>
              <a:rPr lang="en-US" sz="2200" dirty="0"/>
              <a:t>Externalities: case-based decision vs. systemic effects</a:t>
            </a:r>
          </a:p>
          <a:p>
            <a:pPr eaLnBrk="1" hangingPunct="1"/>
            <a:r>
              <a:rPr lang="en-US" sz="2600" dirty="0">
                <a:hlinkClick r:id="rId3"/>
              </a:rPr>
              <a:t>Judicial “populism” after the Great Recession</a:t>
            </a:r>
            <a:endParaRPr lang="en-US" sz="2600" dirty="0"/>
          </a:p>
        </p:txBody>
      </p:sp>
    </p:spTree>
    <p:extLst>
      <p:ext uri="{BB962C8B-B14F-4D97-AF65-F5344CB8AC3E}">
        <p14:creationId xmlns:p14="http://schemas.microsoft.com/office/powerpoint/2010/main" val="1395965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13667">
                                            <p:txEl>
                                              <p:pRg st="0" end="0"/>
                                            </p:txEl>
                                          </p:spTgt>
                                        </p:tgtEl>
                                        <p:attrNameLst>
                                          <p:attrName>ppt_c</p:attrName>
                                        </p:attrNameLst>
                                      </p:cBhvr>
                                      <p:to>
                                        <a:schemeClr val="bg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3667">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13667">
                                            <p:txEl>
                                              <p:pRg st="1" end="1"/>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3667">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13667">
                                            <p:txEl>
                                              <p:pRg st="2" end="2"/>
                                            </p:txEl>
                                          </p:spTgt>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3667">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13667">
                                            <p:txEl>
                                              <p:pRg st="3" end="3"/>
                                            </p:txEl>
                                          </p:spTgt>
                                        </p:tgtEl>
                                        <p:attrNameLst>
                                          <p:attrName>ppt_c</p:attrName>
                                        </p:attrNameLst>
                                      </p:cBhvr>
                                      <p:to>
                                        <a:schemeClr val="bg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3667">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13667">
                                            <p:txEl>
                                              <p:pRg st="4" end="4"/>
                                            </p:txEl>
                                          </p:spTgt>
                                        </p:tgtEl>
                                        <p:attrNameLst>
                                          <p:attrName>ppt_c</p:attrName>
                                        </p:attrNameLst>
                                      </p:cBhvr>
                                      <p:to>
                                        <a:schemeClr val="bg2"/>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3667">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113667">
                                            <p:txEl>
                                              <p:pRg st="5" end="5"/>
                                            </p:txEl>
                                          </p:spTgt>
                                        </p:tgtEl>
                                        <p:attrNameLst>
                                          <p:attrName>ppt_c</p:attrName>
                                        </p:attrNameLst>
                                      </p:cBhvr>
                                      <p:to>
                                        <a:schemeClr val="bg2"/>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3667">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113667">
                                            <p:txEl>
                                              <p:pRg st="6" end="6"/>
                                            </p:txEl>
                                          </p:spTgt>
                                        </p:tgtEl>
                                        <p:attrNameLst>
                                          <p:attrName>ppt_c</p:attrName>
                                        </p:attrNameLst>
                                      </p:cBhvr>
                                      <p:to>
                                        <a:schemeClr val="bg2"/>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3667">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113667">
                                            <p:txEl>
                                              <p:pRg st="7" end="7"/>
                                            </p:txEl>
                                          </p:spTgt>
                                        </p:tgtEl>
                                        <p:attrNameLst>
                                          <p:attrName>ppt_c</p:attrName>
                                        </p:attrNameLst>
                                      </p:cBhvr>
                                      <p:to>
                                        <a:schemeClr val="bg2"/>
                                      </p:to>
                                    </p:animClr>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3667">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113667">
                                            <p:txEl>
                                              <p:pRg st="8" end="8"/>
                                            </p:txEl>
                                          </p:spTgt>
                                        </p:tgtEl>
                                        <p:attrNameLst>
                                          <p:attrName>ppt_c</p:attrName>
                                        </p:attrNameLst>
                                      </p:cBhvr>
                                      <p:to>
                                        <a:schemeClr val="bg2"/>
                                      </p:to>
                                    </p:animClr>
                                  </p:sub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3667">
                                            <p:txEl>
                                              <p:pRg st="9" end="9"/>
                                            </p:txEl>
                                          </p:spTgt>
                                        </p:tgtEl>
                                        <p:attrNameLst>
                                          <p:attrName>style.visibility</p:attrName>
                                        </p:attrNameLst>
                                      </p:cBhvr>
                                      <p:to>
                                        <p:strVal val="visible"/>
                                      </p:to>
                                    </p:set>
                                  </p:childTnLst>
                                  <p:subTnLst>
                                    <p:animClr clrSpc="rgb" dir="cw">
                                      <p:cBhvr override="childStyle">
                                        <p:cTn dur="1" fill="hold" display="0" masterRel="nextClick" afterEffect="1"/>
                                        <p:tgtEl>
                                          <p:spTgt spid="113667">
                                            <p:txEl>
                                              <p:pRg st="9" end="9"/>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ctrTitle"/>
          </p:nvPr>
        </p:nvSpPr>
        <p:spPr/>
        <p:txBody>
          <a:bodyPr/>
          <a:lstStyle/>
          <a:p>
            <a:r>
              <a:rPr lang="en-US" sz="4800" noProof="0" dirty="0"/>
              <a:t>Institutional support of private contracting</a:t>
            </a:r>
          </a:p>
        </p:txBody>
      </p:sp>
      <p:sp>
        <p:nvSpPr>
          <p:cNvPr id="14339" name="Rectangle 5"/>
          <p:cNvSpPr>
            <a:spLocks noGrp="1" noChangeArrowheads="1"/>
          </p:cNvSpPr>
          <p:nvPr>
            <p:ph type="subTitle" idx="1"/>
          </p:nvPr>
        </p:nvSpPr>
        <p:spPr/>
        <p:txBody>
          <a:bodyPr/>
          <a:lstStyle/>
          <a:p>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33400" y="381000"/>
            <a:ext cx="8153400" cy="1447800"/>
          </a:xfrm>
        </p:spPr>
        <p:txBody>
          <a:bodyPr/>
          <a:lstStyle/>
          <a:p>
            <a:r>
              <a:rPr lang="en-US" sz="3200" dirty="0"/>
              <a:t>Ex. 1: Hindsight bias may lead judge to see an (ex ante) balanced transaction as unbalanced ex post</a:t>
            </a:r>
          </a:p>
        </p:txBody>
      </p:sp>
      <p:cxnSp>
        <p:nvCxnSpPr>
          <p:cNvPr id="28675" name="AutoShape 3"/>
          <p:cNvCxnSpPr>
            <a:cxnSpLocks noChangeShapeType="1"/>
          </p:cNvCxnSpPr>
          <p:nvPr/>
        </p:nvCxnSpPr>
        <p:spPr bwMode="auto">
          <a:xfrm flipV="1">
            <a:off x="2819400" y="3200400"/>
            <a:ext cx="1854200" cy="990600"/>
          </a:xfrm>
          <a:prstGeom prst="straightConnector1">
            <a:avLst/>
          </a:prstGeom>
          <a:noFill/>
          <a:ln w="38100">
            <a:solidFill>
              <a:schemeClr val="tx1"/>
            </a:solidFill>
            <a:round/>
            <a:headEnd/>
            <a:tailEnd type="triangle" w="med" len="med"/>
          </a:ln>
        </p:spPr>
      </p:cxnSp>
      <p:cxnSp>
        <p:nvCxnSpPr>
          <p:cNvPr id="28676" name="AutoShape 5"/>
          <p:cNvCxnSpPr>
            <a:cxnSpLocks noChangeShapeType="1"/>
          </p:cNvCxnSpPr>
          <p:nvPr/>
        </p:nvCxnSpPr>
        <p:spPr bwMode="auto">
          <a:xfrm>
            <a:off x="2844800" y="4191000"/>
            <a:ext cx="1828800" cy="990600"/>
          </a:xfrm>
          <a:prstGeom prst="straightConnector1">
            <a:avLst/>
          </a:prstGeom>
          <a:noFill/>
          <a:ln w="38100">
            <a:solidFill>
              <a:schemeClr val="tx1"/>
            </a:solidFill>
            <a:round/>
            <a:headEnd/>
            <a:tailEnd type="triangle" w="med" len="med"/>
          </a:ln>
        </p:spPr>
      </p:cxnSp>
      <p:sp>
        <p:nvSpPr>
          <p:cNvPr id="28677" name="Text Box 6"/>
          <p:cNvSpPr txBox="1">
            <a:spLocks noChangeArrowheads="1"/>
          </p:cNvSpPr>
          <p:nvPr/>
        </p:nvSpPr>
        <p:spPr bwMode="auto">
          <a:xfrm>
            <a:off x="4876800" y="2971800"/>
            <a:ext cx="781050" cy="400050"/>
          </a:xfrm>
          <a:prstGeom prst="rect">
            <a:avLst/>
          </a:prstGeom>
          <a:noFill/>
          <a:ln w="9525">
            <a:noFill/>
            <a:miter lim="800000"/>
            <a:headEnd/>
            <a:tailEnd/>
          </a:ln>
        </p:spPr>
        <p:txBody>
          <a:bodyPr wrap="none">
            <a:spAutoFit/>
          </a:bodyPr>
          <a:lstStyle/>
          <a:p>
            <a:pPr>
              <a:buFontTx/>
              <a:buNone/>
            </a:pPr>
            <a:r>
              <a:rPr lang="en-US" sz="2000" dirty="0"/>
              <a:t>(6, 0)</a:t>
            </a:r>
          </a:p>
        </p:txBody>
      </p:sp>
      <p:sp>
        <p:nvSpPr>
          <p:cNvPr id="28678" name="Text Box 7"/>
          <p:cNvSpPr txBox="1">
            <a:spLocks noChangeArrowheads="1"/>
          </p:cNvSpPr>
          <p:nvPr/>
        </p:nvSpPr>
        <p:spPr bwMode="auto">
          <a:xfrm>
            <a:off x="4953000" y="4572000"/>
            <a:ext cx="3962400" cy="1327150"/>
          </a:xfrm>
          <a:prstGeom prst="rect">
            <a:avLst/>
          </a:prstGeom>
          <a:noFill/>
          <a:ln w="9525">
            <a:noFill/>
            <a:miter lim="800000"/>
            <a:headEnd/>
            <a:tailEnd/>
          </a:ln>
        </p:spPr>
        <p:txBody>
          <a:bodyPr wrap="square">
            <a:spAutoFit/>
          </a:bodyPr>
          <a:lstStyle/>
          <a:p>
            <a:pPr>
              <a:buFontTx/>
              <a:buNone/>
            </a:pPr>
            <a:r>
              <a:rPr lang="en-US" sz="2000" dirty="0"/>
              <a:t>(0, 6) but ex post, with hi</a:t>
            </a:r>
            <a:r>
              <a:rPr lang="es-ES_tradnl" sz="2000" dirty="0"/>
              <a:t>n</a:t>
            </a:r>
            <a:r>
              <a:rPr lang="en-US" sz="2000" dirty="0" err="1"/>
              <a:t>dsight</a:t>
            </a:r>
            <a:r>
              <a:rPr lang="en-US" sz="2000" dirty="0"/>
              <a:t>, probability of “Down” seems &gt; 0.5, e.g. 0.8 </a:t>
            </a:r>
            <a:r>
              <a:rPr lang="en-US" sz="2000" dirty="0">
                <a:sym typeface="Wingdings" pitchFamily="2" charset="2"/>
              </a:rPr>
              <a:t> </a:t>
            </a:r>
            <a:r>
              <a:rPr lang="en-US" sz="2000" dirty="0"/>
              <a:t>Deal seems unbalanced: e.g., (1, 5)</a:t>
            </a:r>
          </a:p>
        </p:txBody>
      </p:sp>
      <p:sp>
        <p:nvSpPr>
          <p:cNvPr id="28679" name="Text Box 9"/>
          <p:cNvSpPr txBox="1">
            <a:spLocks noChangeArrowheads="1"/>
          </p:cNvSpPr>
          <p:nvPr/>
        </p:nvSpPr>
        <p:spPr bwMode="auto">
          <a:xfrm>
            <a:off x="762000" y="4000500"/>
            <a:ext cx="1920875" cy="400050"/>
          </a:xfrm>
          <a:prstGeom prst="rect">
            <a:avLst/>
          </a:prstGeom>
          <a:noFill/>
          <a:ln w="9525">
            <a:noFill/>
            <a:miter lim="800000"/>
            <a:headEnd/>
            <a:tailEnd/>
          </a:ln>
        </p:spPr>
        <p:txBody>
          <a:bodyPr wrap="none">
            <a:spAutoFit/>
          </a:bodyPr>
          <a:lstStyle/>
          <a:p>
            <a:pPr>
              <a:buFontTx/>
              <a:buNone/>
            </a:pPr>
            <a:r>
              <a:rPr lang="en-US" sz="2000" dirty="0"/>
              <a:t>Fair deal: (3, 3)</a:t>
            </a:r>
          </a:p>
        </p:txBody>
      </p:sp>
      <p:sp>
        <p:nvSpPr>
          <p:cNvPr id="28680" name="Text Box 10"/>
          <p:cNvSpPr txBox="1">
            <a:spLocks noChangeArrowheads="1"/>
          </p:cNvSpPr>
          <p:nvPr/>
        </p:nvSpPr>
        <p:spPr bwMode="auto">
          <a:xfrm>
            <a:off x="685800" y="2057400"/>
            <a:ext cx="8153400" cy="707886"/>
          </a:xfrm>
          <a:prstGeom prst="rect">
            <a:avLst/>
          </a:prstGeom>
          <a:noFill/>
          <a:ln w="9525">
            <a:noFill/>
            <a:miter lim="800000"/>
            <a:headEnd/>
            <a:tailEnd/>
          </a:ln>
        </p:spPr>
        <p:txBody>
          <a:bodyPr wrap="square">
            <a:spAutoFit/>
          </a:bodyPr>
          <a:lstStyle/>
          <a:p>
            <a:pPr>
              <a:buFontTx/>
              <a:buNone/>
            </a:pPr>
            <a:r>
              <a:rPr lang="en-US" sz="2000" dirty="0"/>
              <a:t>Ex ante, probabilities of interest rate going Up or Down = 0.5. But ex post it looks “obvious” that interest rates were going to be low</a:t>
            </a:r>
          </a:p>
        </p:txBody>
      </p:sp>
      <p:sp>
        <p:nvSpPr>
          <p:cNvPr id="28681" name="Oval 12"/>
          <p:cNvSpPr>
            <a:spLocks noChangeArrowheads="1"/>
          </p:cNvSpPr>
          <p:nvPr/>
        </p:nvSpPr>
        <p:spPr bwMode="auto">
          <a:xfrm>
            <a:off x="2667000" y="3962400"/>
            <a:ext cx="457200" cy="457200"/>
          </a:xfrm>
          <a:prstGeom prst="ellipse">
            <a:avLst/>
          </a:prstGeom>
          <a:solidFill>
            <a:schemeClr val="tx1"/>
          </a:solidFill>
          <a:ln w="9525">
            <a:solidFill>
              <a:schemeClr val="tx1"/>
            </a:solidFill>
            <a:round/>
            <a:headEnd/>
            <a:tailEnd/>
          </a:ln>
        </p:spPr>
        <p:txBody>
          <a:bodyPr wrap="none" anchor="ctr"/>
          <a:lstStyle/>
          <a:p>
            <a:endParaRPr lang="en-US" sz="2000"/>
          </a:p>
        </p:txBody>
      </p:sp>
      <p:sp>
        <p:nvSpPr>
          <p:cNvPr id="10" name="Text Box 9"/>
          <p:cNvSpPr txBox="1">
            <a:spLocks noChangeArrowheads="1"/>
          </p:cNvSpPr>
          <p:nvPr/>
        </p:nvSpPr>
        <p:spPr bwMode="auto">
          <a:xfrm>
            <a:off x="3372918" y="3200400"/>
            <a:ext cx="513282" cy="400110"/>
          </a:xfrm>
          <a:prstGeom prst="rect">
            <a:avLst/>
          </a:prstGeom>
          <a:noFill/>
          <a:ln w="9525">
            <a:noFill/>
            <a:miter lim="800000"/>
            <a:headEnd/>
            <a:tailEnd/>
          </a:ln>
        </p:spPr>
        <p:txBody>
          <a:bodyPr wrap="none">
            <a:spAutoFit/>
          </a:bodyPr>
          <a:lstStyle/>
          <a:p>
            <a:pPr>
              <a:buFontTx/>
              <a:buNone/>
            </a:pPr>
            <a:r>
              <a:rPr lang="en-US" sz="2000" dirty="0"/>
              <a:t>Up</a:t>
            </a:r>
          </a:p>
        </p:txBody>
      </p:sp>
      <p:sp>
        <p:nvSpPr>
          <p:cNvPr id="11" name="Text Box 9"/>
          <p:cNvSpPr txBox="1">
            <a:spLocks noChangeArrowheads="1"/>
          </p:cNvSpPr>
          <p:nvPr/>
        </p:nvSpPr>
        <p:spPr bwMode="auto">
          <a:xfrm>
            <a:off x="3733800" y="4267200"/>
            <a:ext cx="841897" cy="400110"/>
          </a:xfrm>
          <a:prstGeom prst="rect">
            <a:avLst/>
          </a:prstGeom>
          <a:noFill/>
          <a:ln w="9525">
            <a:noFill/>
            <a:miter lim="800000"/>
            <a:headEnd/>
            <a:tailEnd/>
          </a:ln>
        </p:spPr>
        <p:txBody>
          <a:bodyPr wrap="none">
            <a:spAutoFit/>
          </a:bodyPr>
          <a:lstStyle/>
          <a:p>
            <a:pPr>
              <a:buFontTx/>
              <a:buNone/>
            </a:pPr>
            <a:r>
              <a:rPr lang="en-US" sz="2000" dirty="0"/>
              <a:t>Down</a:t>
            </a:r>
          </a:p>
        </p:txBody>
      </p:sp>
    </p:spTree>
    <p:extLst>
      <p:ext uri="{BB962C8B-B14F-4D97-AF65-F5344CB8AC3E}">
        <p14:creationId xmlns:p14="http://schemas.microsoft.com/office/powerpoint/2010/main" val="2644109229"/>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Título"/>
          <p:cNvSpPr>
            <a:spLocks noGrp="1"/>
          </p:cNvSpPr>
          <p:nvPr>
            <p:ph type="title"/>
          </p:nvPr>
        </p:nvSpPr>
        <p:spPr>
          <a:xfrm>
            <a:off x="685800" y="0"/>
            <a:ext cx="7772400" cy="1143000"/>
          </a:xfrm>
        </p:spPr>
        <p:txBody>
          <a:bodyPr/>
          <a:lstStyle/>
          <a:p>
            <a:r>
              <a:rPr lang="es-ES" sz="3600" dirty="0"/>
              <a:t>E.g., variable </a:t>
            </a:r>
            <a:r>
              <a:rPr lang="es-ES" sz="3600" dirty="0" err="1"/>
              <a:t>interest</a:t>
            </a:r>
            <a:r>
              <a:rPr lang="es-ES" sz="3600" dirty="0"/>
              <a:t> </a:t>
            </a:r>
            <a:r>
              <a:rPr lang="es-ES" sz="3600" dirty="0" err="1"/>
              <a:t>rate</a:t>
            </a:r>
            <a:r>
              <a:rPr lang="es-ES" sz="3600" dirty="0"/>
              <a:t> in </a:t>
            </a:r>
            <a:r>
              <a:rPr lang="es-ES" sz="3600" dirty="0" err="1"/>
              <a:t>mortgage</a:t>
            </a:r>
            <a:r>
              <a:rPr lang="es-ES" sz="3600" dirty="0"/>
              <a:t> </a:t>
            </a:r>
            <a:r>
              <a:rPr lang="es-ES" sz="3600" dirty="0" err="1"/>
              <a:t>loans</a:t>
            </a:r>
            <a:r>
              <a:rPr lang="es-ES" sz="3600" dirty="0"/>
              <a:t>: </a:t>
            </a:r>
            <a:r>
              <a:rPr lang="es-ES" sz="3600" i="1" dirty="0"/>
              <a:t>r</a:t>
            </a:r>
            <a:r>
              <a:rPr lang="es-ES" sz="3600" dirty="0"/>
              <a:t> = </a:t>
            </a:r>
            <a:r>
              <a:rPr lang="es-ES" sz="3600" dirty="0">
                <a:solidFill>
                  <a:srgbClr val="FF0000"/>
                </a:solidFill>
              </a:rPr>
              <a:t>Euribor</a:t>
            </a:r>
            <a:r>
              <a:rPr lang="es-ES" sz="3600" dirty="0">
                <a:solidFill>
                  <a:schemeClr val="tx1"/>
                </a:solidFill>
              </a:rPr>
              <a:t> + spread</a:t>
            </a:r>
          </a:p>
        </p:txBody>
      </p:sp>
      <p:graphicFrame>
        <p:nvGraphicFramePr>
          <p:cNvPr id="5" name="4 Gráfico"/>
          <p:cNvGraphicFramePr/>
          <p:nvPr/>
        </p:nvGraphicFramePr>
        <p:xfrm>
          <a:off x="228600" y="1048991"/>
          <a:ext cx="8610600" cy="5123209"/>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5 Conector recto"/>
          <p:cNvCxnSpPr/>
          <p:nvPr/>
        </p:nvCxnSpPr>
        <p:spPr>
          <a:xfrm>
            <a:off x="609600" y="4267200"/>
            <a:ext cx="8153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609600" y="1219200"/>
            <a:ext cx="8153400" cy="0"/>
          </a:xfrm>
          <a:prstGeom prst="line">
            <a:avLst/>
          </a:prstGeom>
          <a:ln w="76200">
            <a:solidFill>
              <a:schemeClr val="accent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8" name="7 CuadroTexto"/>
          <p:cNvSpPr txBox="1"/>
          <p:nvPr/>
        </p:nvSpPr>
        <p:spPr>
          <a:xfrm>
            <a:off x="5519175" y="1219200"/>
            <a:ext cx="3472425" cy="523220"/>
          </a:xfrm>
          <a:prstGeom prst="rect">
            <a:avLst/>
          </a:prstGeom>
          <a:noFill/>
        </p:spPr>
        <p:txBody>
          <a:bodyPr wrap="none" rtlCol="0">
            <a:spAutoFit/>
          </a:bodyPr>
          <a:lstStyle/>
          <a:p>
            <a:pPr>
              <a:buNone/>
            </a:pPr>
            <a:r>
              <a:rPr lang="en-US" dirty="0">
                <a:solidFill>
                  <a:schemeClr val="accent6">
                    <a:lumMod val="20000"/>
                    <a:lumOff val="80000"/>
                  </a:schemeClr>
                </a:solidFill>
              </a:rPr>
              <a:t>Interest rate “ceiling”</a:t>
            </a:r>
          </a:p>
        </p:txBody>
      </p:sp>
      <p:sp>
        <p:nvSpPr>
          <p:cNvPr id="9" name="8 CuadroTexto"/>
          <p:cNvSpPr txBox="1"/>
          <p:nvPr/>
        </p:nvSpPr>
        <p:spPr>
          <a:xfrm>
            <a:off x="5763575" y="3743980"/>
            <a:ext cx="3151825" cy="523220"/>
          </a:xfrm>
          <a:prstGeom prst="rect">
            <a:avLst/>
          </a:prstGeom>
          <a:noFill/>
        </p:spPr>
        <p:txBody>
          <a:bodyPr wrap="none" rtlCol="0">
            <a:spAutoFit/>
          </a:bodyPr>
          <a:lstStyle/>
          <a:p>
            <a:pPr>
              <a:buNone/>
            </a:pPr>
            <a:r>
              <a:rPr lang="en-US" dirty="0">
                <a:solidFill>
                  <a:schemeClr val="accent1">
                    <a:lumMod val="60000"/>
                    <a:lumOff val="40000"/>
                  </a:schemeClr>
                </a:solidFill>
              </a:rPr>
              <a:t>Interest rate “floor”</a:t>
            </a:r>
          </a:p>
        </p:txBody>
      </p:sp>
      <p:sp>
        <p:nvSpPr>
          <p:cNvPr id="10" name="9 CuadroTexto"/>
          <p:cNvSpPr txBox="1"/>
          <p:nvPr/>
        </p:nvSpPr>
        <p:spPr>
          <a:xfrm>
            <a:off x="640254" y="6153090"/>
            <a:ext cx="1837362" cy="400110"/>
          </a:xfrm>
          <a:prstGeom prst="rect">
            <a:avLst/>
          </a:prstGeom>
          <a:noFill/>
        </p:spPr>
        <p:txBody>
          <a:bodyPr wrap="none" rtlCol="0">
            <a:spAutoFit/>
          </a:bodyPr>
          <a:lstStyle/>
          <a:p>
            <a:pPr>
              <a:buNone/>
            </a:pPr>
            <a:r>
              <a:rPr lang="en-US" sz="2000" b="1" dirty="0">
                <a:solidFill>
                  <a:srgbClr val="FFFF00"/>
                </a:solidFill>
              </a:rPr>
              <a:t>Contract date</a:t>
            </a:r>
          </a:p>
        </p:txBody>
      </p:sp>
      <p:cxnSp>
        <p:nvCxnSpPr>
          <p:cNvPr id="12" name="11 Conector recto de flecha"/>
          <p:cNvCxnSpPr/>
          <p:nvPr/>
        </p:nvCxnSpPr>
        <p:spPr>
          <a:xfrm flipV="1">
            <a:off x="685800" y="2895600"/>
            <a:ext cx="0" cy="3429000"/>
          </a:xfrm>
          <a:prstGeom prst="straightConnector1">
            <a:avLst/>
          </a:prstGeom>
          <a:ln w="28575">
            <a:solidFill>
              <a:schemeClr val="tx2">
                <a:lumMod val="75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 name="13 CuadroTexto"/>
          <p:cNvSpPr txBox="1"/>
          <p:nvPr/>
        </p:nvSpPr>
        <p:spPr>
          <a:xfrm>
            <a:off x="6285065" y="6142910"/>
            <a:ext cx="2249335" cy="400110"/>
          </a:xfrm>
          <a:prstGeom prst="rect">
            <a:avLst/>
          </a:prstGeom>
          <a:noFill/>
        </p:spPr>
        <p:txBody>
          <a:bodyPr wrap="none" rtlCol="0">
            <a:spAutoFit/>
          </a:bodyPr>
          <a:lstStyle/>
          <a:p>
            <a:pPr algn="r">
              <a:buNone/>
            </a:pPr>
            <a:r>
              <a:rPr lang="en-US" sz="2000" b="1" dirty="0">
                <a:solidFill>
                  <a:srgbClr val="FFFF00"/>
                </a:solidFill>
              </a:rPr>
              <a:t>Judicial decision</a:t>
            </a:r>
          </a:p>
        </p:txBody>
      </p:sp>
      <p:cxnSp>
        <p:nvCxnSpPr>
          <p:cNvPr id="15" name="14 Conector recto de flecha"/>
          <p:cNvCxnSpPr/>
          <p:nvPr/>
        </p:nvCxnSpPr>
        <p:spPr>
          <a:xfrm flipV="1">
            <a:off x="8534400" y="5638800"/>
            <a:ext cx="0" cy="838200"/>
          </a:xfrm>
          <a:prstGeom prst="straightConnector1">
            <a:avLst/>
          </a:prstGeom>
          <a:ln w="28575">
            <a:solidFill>
              <a:schemeClr val="tx2">
                <a:lumMod val="75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 name="Conector recto de flecha 3">
            <a:extLst>
              <a:ext uri="{FF2B5EF4-FFF2-40B4-BE49-F238E27FC236}">
                <a16:creationId xmlns:a16="http://schemas.microsoft.com/office/drawing/2014/main" id="{6C253F24-475B-4B74-93F0-1AE6626D1D37}"/>
              </a:ext>
            </a:extLst>
          </p:cNvPr>
          <p:cNvCxnSpPr>
            <a:cxnSpLocks/>
            <a:endCxn id="14" idx="1"/>
          </p:cNvCxnSpPr>
          <p:nvPr/>
        </p:nvCxnSpPr>
        <p:spPr>
          <a:xfrm flipV="1">
            <a:off x="2514600" y="6342965"/>
            <a:ext cx="3770465" cy="10180"/>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83211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EE905EC6-4FE0-41DD-A9F6-FB64F16C0BA6}"/>
              </a:ext>
            </a:extLst>
          </p:cNvPr>
          <p:cNvSpPr>
            <a:spLocks noGrp="1" noChangeArrowheads="1"/>
          </p:cNvSpPr>
          <p:nvPr>
            <p:ph type="title"/>
          </p:nvPr>
        </p:nvSpPr>
        <p:spPr>
          <a:xfrm>
            <a:off x="0" y="609600"/>
            <a:ext cx="9144000" cy="1143000"/>
          </a:xfrm>
        </p:spPr>
        <p:txBody>
          <a:bodyPr/>
          <a:lstStyle/>
          <a:p>
            <a:r>
              <a:rPr lang="en-US" altLang="en-US" sz="3200" dirty="0"/>
              <a:t>Ex. 2. Do they want rents to be capped? </a:t>
            </a:r>
            <a:br>
              <a:rPr lang="en-US" altLang="en-US" sz="3200" dirty="0"/>
            </a:br>
            <a:r>
              <a:rPr lang="en-US" altLang="en-US" sz="3200" dirty="0"/>
              <a:t>How will they inform themselves and vote?</a:t>
            </a:r>
          </a:p>
        </p:txBody>
      </p:sp>
      <p:sp>
        <p:nvSpPr>
          <p:cNvPr id="30723" name="Rectangle 3">
            <a:extLst>
              <a:ext uri="{FF2B5EF4-FFF2-40B4-BE49-F238E27FC236}">
                <a16:creationId xmlns:a16="http://schemas.microsoft.com/office/drawing/2014/main" id="{6B7D3601-ECFC-4471-8208-3A01B665FDA6}"/>
              </a:ext>
            </a:extLst>
          </p:cNvPr>
          <p:cNvSpPr>
            <a:spLocks noGrp="1" noChangeArrowheads="1"/>
          </p:cNvSpPr>
          <p:nvPr>
            <p:ph type="body" idx="1"/>
          </p:nvPr>
        </p:nvSpPr>
        <p:spPr>
          <a:xfrm>
            <a:off x="685800" y="1981200"/>
            <a:ext cx="8153400" cy="4114800"/>
          </a:xfrm>
        </p:spPr>
        <p:txBody>
          <a:bodyPr/>
          <a:lstStyle/>
          <a:p>
            <a:pPr>
              <a:lnSpc>
                <a:spcPct val="80000"/>
              </a:lnSpc>
            </a:pPr>
            <a:r>
              <a:rPr lang="en-US" altLang="en-US" dirty="0"/>
              <a:t>Owners</a:t>
            </a:r>
          </a:p>
          <a:p>
            <a:pPr lvl="1">
              <a:lnSpc>
                <a:spcPct val="80000"/>
              </a:lnSpc>
            </a:pPr>
            <a:r>
              <a:rPr lang="en-US" altLang="en-US" dirty="0"/>
              <a:t>Renting now a house</a:t>
            </a:r>
          </a:p>
          <a:p>
            <a:pPr lvl="1">
              <a:lnSpc>
                <a:spcPct val="80000"/>
              </a:lnSpc>
            </a:pPr>
            <a:r>
              <a:rPr lang="en-US" altLang="en-US" dirty="0"/>
              <a:t>Thinking about renting in the future</a:t>
            </a:r>
          </a:p>
          <a:p>
            <a:pPr>
              <a:lnSpc>
                <a:spcPct val="80000"/>
              </a:lnSpc>
            </a:pPr>
            <a:r>
              <a:rPr lang="en-US" altLang="en-US" dirty="0"/>
              <a:t>Tenants </a:t>
            </a:r>
          </a:p>
          <a:p>
            <a:pPr lvl="1">
              <a:lnSpc>
                <a:spcPct val="80000"/>
              </a:lnSpc>
            </a:pPr>
            <a:r>
              <a:rPr lang="en-US" altLang="en-US" dirty="0"/>
              <a:t>renting a house now</a:t>
            </a:r>
          </a:p>
          <a:p>
            <a:pPr lvl="1">
              <a:lnSpc>
                <a:spcPct val="80000"/>
              </a:lnSpc>
            </a:pPr>
            <a:r>
              <a:rPr lang="en-US" altLang="en-US" dirty="0"/>
              <a:t>Prospective tenant planning to rent in two years</a:t>
            </a:r>
          </a:p>
          <a:p>
            <a:pPr>
              <a:lnSpc>
                <a:spcPct val="80000"/>
              </a:lnSpc>
            </a:pPr>
            <a:r>
              <a:rPr lang="en-US" altLang="en-US" dirty="0"/>
              <a:t>Similar questions about</a:t>
            </a:r>
          </a:p>
          <a:p>
            <a:pPr lvl="1">
              <a:lnSpc>
                <a:spcPct val="80000"/>
              </a:lnSpc>
            </a:pPr>
            <a:r>
              <a:rPr lang="en-US" altLang="en-US" dirty="0"/>
              <a:t>Tenant with children given special </a:t>
            </a:r>
            <a:r>
              <a:rPr lang="en-US" altLang="en-US" dirty="0">
                <a:sym typeface="Wingdings" panose="05000000000000000000" pitchFamily="2" charset="2"/>
              </a:rPr>
              <a:t>protection against eviction (</a:t>
            </a:r>
            <a:r>
              <a:rPr lang="es-ES" altLang="en-US" i="1" dirty="0">
                <a:sym typeface="Wingdings" panose="05000000000000000000" pitchFamily="2" charset="2"/>
              </a:rPr>
              <a:t>desahucio</a:t>
            </a:r>
            <a:r>
              <a:rPr lang="en-US" altLang="en-US" dirty="0">
                <a:sym typeface="Wingdings" panose="05000000000000000000" pitchFamily="2" charset="2"/>
              </a:rPr>
              <a:t>) in case of rent default (i.e., not paying the rent)</a:t>
            </a:r>
          </a:p>
          <a:p>
            <a:pPr lvl="1">
              <a:lnSpc>
                <a:spcPct val="80000"/>
              </a:lnSpc>
            </a:pPr>
            <a:r>
              <a:rPr lang="en-US" altLang="en-US" dirty="0">
                <a:sym typeface="Wingdings" panose="05000000000000000000" pitchFamily="2" charset="2"/>
              </a:rPr>
              <a:t>Why to except </a:t>
            </a:r>
            <a:r>
              <a:rPr lang="en-US" altLang="en-US" i="1" dirty="0">
                <a:sym typeface="Wingdings" panose="05000000000000000000" pitchFamily="2" charset="2"/>
              </a:rPr>
              <a:t>big</a:t>
            </a:r>
            <a:r>
              <a:rPr lang="en-US" altLang="en-US" dirty="0">
                <a:sym typeface="Wingdings" panose="05000000000000000000" pitchFamily="2" charset="2"/>
              </a:rPr>
              <a:t> landowners (</a:t>
            </a:r>
            <a:r>
              <a:rPr lang="es-ES" altLang="en-US" i="1" dirty="0">
                <a:sym typeface="Wingdings" panose="05000000000000000000" pitchFamily="2" charset="2"/>
              </a:rPr>
              <a:t>grandes tenedores</a:t>
            </a:r>
            <a:r>
              <a:rPr lang="en-US" altLang="en-US" dirty="0">
                <a:sym typeface="Wingdings" panose="05000000000000000000" pitchFamily="2" charset="2"/>
              </a:rPr>
              <a:t>)?</a:t>
            </a:r>
          </a:p>
          <a:p>
            <a:pPr lvl="1">
              <a:lnSpc>
                <a:spcPct val="80000"/>
              </a:lnSpc>
            </a:pPr>
            <a:r>
              <a:rPr lang="en-US" altLang="en-US" dirty="0">
                <a:sym typeface="Wingdings" panose="05000000000000000000" pitchFamily="2" charset="2"/>
              </a:rPr>
              <a:t>Etc.</a:t>
            </a:r>
            <a:endParaRPr lang="en-US" altLang="en-US" dirty="0"/>
          </a:p>
        </p:txBody>
      </p:sp>
    </p:spTree>
    <p:extLst>
      <p:ext uri="{BB962C8B-B14F-4D97-AF65-F5344CB8AC3E}">
        <p14:creationId xmlns:p14="http://schemas.microsoft.com/office/powerpoint/2010/main" val="3384140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0723">
                                            <p:txEl>
                                              <p:pRg st="0" end="0"/>
                                            </p:txEl>
                                          </p:spTgt>
                                        </p:tgtEl>
                                        <p:attrNameLst>
                                          <p:attrName>ppt_c</p:attrName>
                                        </p:attrNameLst>
                                      </p:cBhvr>
                                      <p:to>
                                        <a:schemeClr val="bg2"/>
                                      </p:to>
                                    </p:animClr>
                                  </p:subTnLst>
                                </p:cTn>
                              </p:par>
                              <p:par>
                                <p:cTn id="7" presetID="1" presetClass="entr" presetSubtype="0" fill="hold" grpId="0" nodeType="withEffect">
                                  <p:stCondLst>
                                    <p:cond delay="0"/>
                                  </p:stCondLst>
                                  <p:childTnLst>
                                    <p:set>
                                      <p:cBhvr>
                                        <p:cTn id="8" dur="1" fill="hold">
                                          <p:stCondLst>
                                            <p:cond delay="0"/>
                                          </p:stCondLst>
                                        </p:cTn>
                                        <p:tgtEl>
                                          <p:spTgt spid="3072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0723">
                                            <p:txEl>
                                              <p:pRg st="1" end="1"/>
                                            </p:txEl>
                                          </p:spTgt>
                                        </p:tgtEl>
                                        <p:attrNameLst>
                                          <p:attrName>ppt_c</p:attrName>
                                        </p:attrNameLst>
                                      </p:cBhvr>
                                      <p:to>
                                        <a:schemeClr val="bg2"/>
                                      </p:to>
                                    </p:animClr>
                                  </p:subTnLst>
                                </p:cTn>
                              </p:par>
                              <p:par>
                                <p:cTn id="9" presetID="1" presetClass="entr" presetSubtype="0" fill="hold" grpId="0" nodeType="withEffect">
                                  <p:stCondLst>
                                    <p:cond delay="0"/>
                                  </p:stCondLst>
                                  <p:childTnLst>
                                    <p:set>
                                      <p:cBhvr>
                                        <p:cTn id="10" dur="1" fill="hold">
                                          <p:stCondLst>
                                            <p:cond delay="0"/>
                                          </p:stCondLst>
                                        </p:cTn>
                                        <p:tgtEl>
                                          <p:spTgt spid="3072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0723">
                                            <p:txEl>
                                              <p:pRg st="2" end="2"/>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2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0723">
                                            <p:txEl>
                                              <p:pRg st="3" end="3"/>
                                            </p:txEl>
                                          </p:spTgt>
                                        </p:tgtEl>
                                        <p:attrNameLst>
                                          <p:attrName>ppt_c</p:attrName>
                                        </p:attrNameLst>
                                      </p:cBhvr>
                                      <p:to>
                                        <a:schemeClr val="bg2"/>
                                      </p:to>
                                    </p:animClr>
                                  </p:subTnLst>
                                </p:cTn>
                              </p:par>
                              <p:par>
                                <p:cTn id="15" presetID="1" presetClass="entr" presetSubtype="0" fill="hold" grpId="0" nodeType="withEffect">
                                  <p:stCondLst>
                                    <p:cond delay="0"/>
                                  </p:stCondLst>
                                  <p:childTnLst>
                                    <p:set>
                                      <p:cBhvr>
                                        <p:cTn id="16" dur="1" fill="hold">
                                          <p:stCondLst>
                                            <p:cond delay="0"/>
                                          </p:stCondLst>
                                        </p:cTn>
                                        <p:tgtEl>
                                          <p:spTgt spid="3072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0723">
                                            <p:txEl>
                                              <p:pRg st="4" end="4"/>
                                            </p:txEl>
                                          </p:spTgt>
                                        </p:tgtEl>
                                        <p:attrNameLst>
                                          <p:attrName>ppt_c</p:attrName>
                                        </p:attrNameLst>
                                      </p:cBhvr>
                                      <p:to>
                                        <a:schemeClr val="bg2"/>
                                      </p:to>
                                    </p:animClr>
                                  </p:subTnLst>
                                </p:cTn>
                              </p:par>
                              <p:par>
                                <p:cTn id="17" presetID="1" presetClass="entr" presetSubtype="0" fill="hold" grpId="0" nodeType="withEffect">
                                  <p:stCondLst>
                                    <p:cond delay="0"/>
                                  </p:stCondLst>
                                  <p:childTnLst>
                                    <p:set>
                                      <p:cBhvr>
                                        <p:cTn id="18" dur="1" fill="hold">
                                          <p:stCondLst>
                                            <p:cond delay="0"/>
                                          </p:stCondLst>
                                        </p:cTn>
                                        <p:tgtEl>
                                          <p:spTgt spid="3072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0723">
                                            <p:txEl>
                                              <p:pRg st="5" end="5"/>
                                            </p:txEl>
                                          </p:spTgt>
                                        </p:tgtEl>
                                        <p:attrNameLst>
                                          <p:attrName>ppt_c</p:attrName>
                                        </p:attrNameLst>
                                      </p:cBhvr>
                                      <p:to>
                                        <a:schemeClr val="bg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2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0723">
                                            <p:txEl>
                                              <p:pRg st="6" end="6"/>
                                            </p:txEl>
                                          </p:spTgt>
                                        </p:tgtEl>
                                        <p:attrNameLst>
                                          <p:attrName>ppt_c</p:attrName>
                                        </p:attrNameLst>
                                      </p:cBhvr>
                                      <p:to>
                                        <a:schemeClr val="bg2"/>
                                      </p:to>
                                    </p:animClr>
                                  </p:subTnLst>
                                </p:cTn>
                              </p:par>
                              <p:par>
                                <p:cTn id="23" presetID="1" presetClass="entr" presetSubtype="0" fill="hold" grpId="0" nodeType="withEffect">
                                  <p:stCondLst>
                                    <p:cond delay="0"/>
                                  </p:stCondLst>
                                  <p:childTnLst>
                                    <p:set>
                                      <p:cBhvr>
                                        <p:cTn id="24" dur="1" fill="hold">
                                          <p:stCondLst>
                                            <p:cond delay="0"/>
                                          </p:stCondLst>
                                        </p:cTn>
                                        <p:tgtEl>
                                          <p:spTgt spid="30723">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30723">
                                            <p:txEl>
                                              <p:pRg st="7" end="7"/>
                                            </p:txEl>
                                          </p:spTgt>
                                        </p:tgtEl>
                                        <p:attrNameLst>
                                          <p:attrName>ppt_c</p:attrName>
                                        </p:attrNameLst>
                                      </p:cBhvr>
                                      <p:to>
                                        <a:schemeClr val="bg2"/>
                                      </p:to>
                                    </p:animClr>
                                  </p:subTnLst>
                                </p:cTn>
                              </p:par>
                              <p:par>
                                <p:cTn id="25" presetID="1" presetClass="entr" presetSubtype="0" fill="hold" grpId="0" nodeType="withEffect">
                                  <p:stCondLst>
                                    <p:cond delay="0"/>
                                  </p:stCondLst>
                                  <p:childTnLst>
                                    <p:set>
                                      <p:cBhvr>
                                        <p:cTn id="26" dur="1" fill="hold">
                                          <p:stCondLst>
                                            <p:cond delay="0"/>
                                          </p:stCondLst>
                                        </p:cTn>
                                        <p:tgtEl>
                                          <p:spTgt spid="30723">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30723">
                                            <p:txEl>
                                              <p:pRg st="8" end="8"/>
                                            </p:txEl>
                                          </p:spTgt>
                                        </p:tgtEl>
                                        <p:attrNameLst>
                                          <p:attrName>ppt_c</p:attrName>
                                        </p:attrNameLst>
                                      </p:cBhvr>
                                      <p:to>
                                        <a:schemeClr val="bg2"/>
                                      </p:to>
                                    </p:animClr>
                                  </p:subTnLst>
                                </p:cTn>
                              </p:par>
                              <p:par>
                                <p:cTn id="27" presetID="1" presetClass="entr" presetSubtype="0" fill="hold" grpId="0" nodeType="withEffect">
                                  <p:stCondLst>
                                    <p:cond delay="0"/>
                                  </p:stCondLst>
                                  <p:childTnLst>
                                    <p:set>
                                      <p:cBhvr>
                                        <p:cTn id="28" dur="1" fill="hold">
                                          <p:stCondLst>
                                            <p:cond delay="0"/>
                                          </p:stCondLst>
                                        </p:cTn>
                                        <p:tgtEl>
                                          <p:spTgt spid="30723">
                                            <p:txEl>
                                              <p:pRg st="9" end="9"/>
                                            </p:txEl>
                                          </p:spTgt>
                                        </p:tgtEl>
                                        <p:attrNameLst>
                                          <p:attrName>style.visibility</p:attrName>
                                        </p:attrNameLst>
                                      </p:cBhvr>
                                      <p:to>
                                        <p:strVal val="visible"/>
                                      </p:to>
                                    </p:set>
                                  </p:childTnLst>
                                  <p:subTnLst>
                                    <p:animClr clrSpc="rgb" dir="cw">
                                      <p:cBhvr override="childStyle">
                                        <p:cTn dur="1" fill="hold" display="0" masterRel="nextClick" afterEffect="1"/>
                                        <p:tgtEl>
                                          <p:spTgt spid="30723">
                                            <p:txEl>
                                              <p:pRg st="9" end="9"/>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EE905EC6-4FE0-41DD-A9F6-FB64F16C0BA6}"/>
              </a:ext>
            </a:extLst>
          </p:cNvPr>
          <p:cNvSpPr>
            <a:spLocks noGrp="1" noChangeArrowheads="1"/>
          </p:cNvSpPr>
          <p:nvPr>
            <p:ph type="title"/>
          </p:nvPr>
        </p:nvSpPr>
        <p:spPr/>
        <p:txBody>
          <a:bodyPr/>
          <a:lstStyle/>
          <a:p>
            <a:r>
              <a:rPr lang="en-US" altLang="en-US" dirty="0"/>
              <a:t>Ex. 2bis. Underenforcement </a:t>
            </a:r>
            <a:br>
              <a:rPr lang="en-US" altLang="en-US" dirty="0"/>
            </a:br>
            <a:r>
              <a:rPr lang="en-US" altLang="en-US" sz="3200" dirty="0"/>
              <a:t>(similar to retroactive change in rules)</a:t>
            </a:r>
            <a:endParaRPr lang="en-US" altLang="en-US" dirty="0"/>
          </a:p>
        </p:txBody>
      </p:sp>
      <p:sp>
        <p:nvSpPr>
          <p:cNvPr id="30723" name="Rectangle 3">
            <a:extLst>
              <a:ext uri="{FF2B5EF4-FFF2-40B4-BE49-F238E27FC236}">
                <a16:creationId xmlns:a16="http://schemas.microsoft.com/office/drawing/2014/main" id="{6B7D3601-ECFC-4471-8208-3A01B665FDA6}"/>
              </a:ext>
            </a:extLst>
          </p:cNvPr>
          <p:cNvSpPr>
            <a:spLocks noGrp="1" noChangeArrowheads="1"/>
          </p:cNvSpPr>
          <p:nvPr>
            <p:ph type="body" idx="1"/>
          </p:nvPr>
        </p:nvSpPr>
        <p:spPr>
          <a:xfrm>
            <a:off x="685800" y="1981200"/>
            <a:ext cx="7924800" cy="4114800"/>
          </a:xfrm>
        </p:spPr>
        <p:txBody>
          <a:bodyPr/>
          <a:lstStyle/>
          <a:p>
            <a:pPr>
              <a:lnSpc>
                <a:spcPct val="80000"/>
              </a:lnSpc>
            </a:pPr>
            <a:r>
              <a:rPr lang="en-US" altLang="en-US" sz="2200" dirty="0"/>
              <a:t>Freezing residential rents</a:t>
            </a:r>
          </a:p>
          <a:p>
            <a:pPr lvl="1">
              <a:lnSpc>
                <a:spcPct val="80000"/>
              </a:lnSpc>
            </a:pPr>
            <a:r>
              <a:rPr lang="en-US" altLang="en-US" sz="1900" dirty="0"/>
              <a:t>Retroactive (affecting previous contracts)? </a:t>
            </a:r>
            <a:r>
              <a:rPr lang="en-US" altLang="en-US" sz="1900" dirty="0">
                <a:sym typeface="Wingdings" panose="05000000000000000000" pitchFamily="2" charset="2"/>
              </a:rPr>
              <a:t> underenforcement </a:t>
            </a:r>
            <a:endParaRPr lang="en-US" altLang="en-US" sz="1900" dirty="0"/>
          </a:p>
          <a:p>
            <a:pPr lvl="1">
              <a:lnSpc>
                <a:spcPct val="80000"/>
              </a:lnSpc>
            </a:pPr>
            <a:r>
              <a:rPr lang="en-US" altLang="en-US" sz="1900" dirty="0"/>
              <a:t>Short term effects? Through which contracts?</a:t>
            </a:r>
          </a:p>
          <a:p>
            <a:pPr lvl="1">
              <a:lnSpc>
                <a:spcPct val="80000"/>
              </a:lnSpc>
            </a:pPr>
            <a:r>
              <a:rPr lang="en-US" altLang="en-US" sz="1900" dirty="0"/>
              <a:t>Long term effects? Through which contracts? </a:t>
            </a:r>
          </a:p>
          <a:p>
            <a:pPr>
              <a:lnSpc>
                <a:spcPct val="80000"/>
              </a:lnSpc>
            </a:pPr>
            <a:r>
              <a:rPr lang="en-US" altLang="en-US" sz="2200" dirty="0"/>
              <a:t>Mandatory improvements in salaries, job conditions, etc.</a:t>
            </a:r>
          </a:p>
          <a:p>
            <a:pPr lvl="1">
              <a:lnSpc>
                <a:spcPct val="80000"/>
              </a:lnSpc>
            </a:pPr>
            <a:r>
              <a:rPr lang="en-US" altLang="en-US" sz="1900" dirty="0"/>
              <a:t>Benefit for current permanent workers</a:t>
            </a:r>
          </a:p>
          <a:p>
            <a:pPr lvl="1">
              <a:lnSpc>
                <a:spcPct val="80000"/>
              </a:lnSpc>
            </a:pPr>
            <a:r>
              <a:rPr lang="en-US" altLang="en-US" sz="1900" dirty="0"/>
              <a:t>Loss for future jobless workers</a:t>
            </a:r>
          </a:p>
          <a:p>
            <a:pPr>
              <a:lnSpc>
                <a:spcPct val="80000"/>
              </a:lnSpc>
            </a:pPr>
            <a:r>
              <a:rPr lang="en-US" altLang="en-US" sz="2200" dirty="0"/>
              <a:t>Rule freeing a debtor (mortgagee) from the remaining debt when giving up the property (</a:t>
            </a:r>
            <a:r>
              <a:rPr lang="en-US" altLang="en-US" sz="2200" i="1" dirty="0" err="1"/>
              <a:t>dación</a:t>
            </a:r>
            <a:r>
              <a:rPr lang="en-US" altLang="en-US" sz="2200" i="1" dirty="0"/>
              <a:t> </a:t>
            </a:r>
            <a:r>
              <a:rPr lang="en-US" altLang="en-US" sz="2200" i="1" dirty="0" err="1"/>
              <a:t>en</a:t>
            </a:r>
            <a:r>
              <a:rPr lang="en-US" altLang="en-US" sz="2200" i="1" dirty="0"/>
              <a:t> </a:t>
            </a:r>
            <a:r>
              <a:rPr lang="en-US" altLang="en-US" sz="2200" i="1" dirty="0" err="1"/>
              <a:t>pago</a:t>
            </a:r>
            <a:r>
              <a:rPr lang="en-US" altLang="en-US" sz="2200" dirty="0"/>
              <a:t>)</a:t>
            </a:r>
          </a:p>
          <a:p>
            <a:pPr lvl="1">
              <a:lnSpc>
                <a:spcPct val="80000"/>
              </a:lnSpc>
            </a:pPr>
            <a:r>
              <a:rPr lang="en-US" altLang="en-US" sz="1900" dirty="0"/>
              <a:t>Default or mandatory? Which default rule should be chosen?</a:t>
            </a:r>
          </a:p>
          <a:p>
            <a:pPr lvl="1">
              <a:lnSpc>
                <a:spcPct val="80000"/>
              </a:lnSpc>
            </a:pPr>
            <a:r>
              <a:rPr lang="en-US" altLang="en-US" sz="1900" dirty="0"/>
              <a:t>If mandatory, retroactive or prospective?</a:t>
            </a:r>
          </a:p>
          <a:p>
            <a:pPr lvl="1">
              <a:lnSpc>
                <a:spcPct val="80000"/>
              </a:lnSpc>
            </a:pPr>
            <a:r>
              <a:rPr lang="en-US" altLang="en-US" sz="1900" dirty="0"/>
              <a:t>Effects of mandatory retroactive rule on existing (redistribution) and future debtors ([in]efficiency) </a:t>
            </a:r>
            <a:r>
              <a:rPr lang="en-US" altLang="en-US" sz="1900" dirty="0">
                <a:sym typeface="Wingdings" panose="05000000000000000000" pitchFamily="2" charset="2"/>
              </a:rPr>
              <a:t> quality-quantity tradeoff</a:t>
            </a:r>
            <a:endParaRPr lang="en-US" altLang="en-US" sz="1900" dirty="0"/>
          </a:p>
          <a:p>
            <a:pPr>
              <a:lnSpc>
                <a:spcPct val="80000"/>
              </a:lnSpc>
            </a:pPr>
            <a:r>
              <a:rPr lang="en-US" altLang="en-US" sz="2300" dirty="0"/>
              <a:t>Response to raise in interest rates since 2022</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p:txBody>
          <a:bodyPr/>
          <a:lstStyle/>
          <a:p>
            <a:r>
              <a:rPr lang="en-US" dirty="0"/>
              <a:t>Ex. 3. Tradeoff quantity- quality in </a:t>
            </a:r>
            <a:r>
              <a:rPr lang="en-US"/>
              <a:t>judicial decisions</a:t>
            </a:r>
            <a:endParaRPr lang="en-US" sz="2400" dirty="0"/>
          </a:p>
        </p:txBody>
      </p:sp>
      <p:sp>
        <p:nvSpPr>
          <p:cNvPr id="36867" name="Rectangle 4"/>
          <p:cNvSpPr>
            <a:spLocks noGrp="1" noChangeArrowheads="1"/>
          </p:cNvSpPr>
          <p:nvPr>
            <p:ph type="body" idx="4294967295"/>
          </p:nvPr>
        </p:nvSpPr>
        <p:spPr>
          <a:xfrm>
            <a:off x="685800" y="2133600"/>
            <a:ext cx="7772400" cy="4114800"/>
          </a:xfrm>
        </p:spPr>
        <p:txBody>
          <a:bodyPr/>
          <a:lstStyle/>
          <a:p>
            <a:r>
              <a:rPr lang="en-US" sz="3600" dirty="0"/>
              <a:t>The Spanish case</a:t>
            </a:r>
          </a:p>
          <a:p>
            <a:pPr lvl="1"/>
            <a:r>
              <a:rPr lang="en-US" sz="3200" dirty="0"/>
              <a:t>judicial delay</a:t>
            </a:r>
          </a:p>
          <a:p>
            <a:pPr lvl="1"/>
            <a:r>
              <a:rPr lang="en-US" sz="3200" dirty="0"/>
              <a:t>More resources?</a:t>
            </a:r>
          </a:p>
          <a:p>
            <a:pPr lvl="1"/>
            <a:r>
              <a:rPr lang="en-US" sz="3200" dirty="0"/>
              <a:t>Judicial fees?</a:t>
            </a:r>
            <a:endParaRPr lang="en-US" dirty="0"/>
          </a:p>
        </p:txBody>
      </p:sp>
    </p:spTree>
    <p:extLst>
      <p:ext uri="{BB962C8B-B14F-4D97-AF65-F5344CB8AC3E}">
        <p14:creationId xmlns:p14="http://schemas.microsoft.com/office/powerpoint/2010/main" val="3709004112"/>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p:txBody>
          <a:bodyPr/>
          <a:lstStyle/>
          <a:p>
            <a:r>
              <a:rPr lang="en-US" sz="4400" dirty="0"/>
              <a:t>How to be a good judge</a:t>
            </a:r>
            <a:br>
              <a:rPr lang="en-US" sz="4400" dirty="0"/>
            </a:br>
            <a:r>
              <a:rPr lang="en-US" sz="3200" dirty="0"/>
              <a:t>Advice from Don Quixote to </a:t>
            </a:r>
            <a:r>
              <a:rPr lang="en-US" sz="3200" dirty="0" err="1"/>
              <a:t>Sancho</a:t>
            </a:r>
            <a:r>
              <a:rPr lang="en-US" sz="3200" dirty="0"/>
              <a:t> (a)</a:t>
            </a:r>
            <a:endParaRPr lang="en-US" sz="2800" dirty="0"/>
          </a:p>
        </p:txBody>
      </p:sp>
      <p:sp>
        <p:nvSpPr>
          <p:cNvPr id="36867" name="Rectangle 4"/>
          <p:cNvSpPr>
            <a:spLocks noGrp="1" noChangeArrowheads="1"/>
          </p:cNvSpPr>
          <p:nvPr>
            <p:ph type="body" idx="4294967295"/>
          </p:nvPr>
        </p:nvSpPr>
        <p:spPr>
          <a:xfrm>
            <a:off x="685800" y="2133600"/>
            <a:ext cx="7772400" cy="4114800"/>
          </a:xfrm>
        </p:spPr>
        <p:txBody>
          <a:bodyPr/>
          <a:lstStyle/>
          <a:p>
            <a:r>
              <a:rPr lang="en-US" sz="3600"/>
              <a:t>“Try to find the truth in the rich man’s promises and gifts, and also in the poor man’s sobs and complaints”</a:t>
            </a:r>
          </a:p>
          <a:p>
            <a:pPr lvl="1"/>
            <a:r>
              <a:rPr lang="en-US"/>
              <a:t>(“</a:t>
            </a:r>
            <a:r>
              <a:rPr lang="es-ES_tradnl" i="1"/>
              <a:t>Procura descubrir la verdad por entre las promesas y dádivas del rico, como por entre los sollozos e importunidades del pobre”</a:t>
            </a:r>
            <a:r>
              <a:rPr lang="en-US"/>
              <a:t>)</a:t>
            </a:r>
          </a:p>
        </p:txBody>
      </p:sp>
    </p:spTree>
    <p:extLst>
      <p:ext uri="{BB962C8B-B14F-4D97-AF65-F5344CB8AC3E}">
        <p14:creationId xmlns:p14="http://schemas.microsoft.com/office/powerpoint/2010/main" val="2705471336"/>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7890" name="Rectangle 4"/>
          <p:cNvSpPr>
            <a:spLocks noGrp="1" noChangeArrowheads="1"/>
          </p:cNvSpPr>
          <p:nvPr>
            <p:ph type="title" idx="4294967295"/>
          </p:nvPr>
        </p:nvSpPr>
        <p:spPr/>
        <p:txBody>
          <a:bodyPr/>
          <a:lstStyle/>
          <a:p>
            <a:r>
              <a:rPr lang="en-US" sz="3200" dirty="0"/>
              <a:t>Advices from Don Quixote to </a:t>
            </a:r>
            <a:r>
              <a:rPr lang="en-US" sz="3200" dirty="0" err="1"/>
              <a:t>Sancho</a:t>
            </a:r>
            <a:r>
              <a:rPr lang="en-US" sz="3200" dirty="0"/>
              <a:t> (b): </a:t>
            </a:r>
          </a:p>
        </p:txBody>
      </p:sp>
      <p:sp>
        <p:nvSpPr>
          <p:cNvPr id="37891" name="Rectangle 5"/>
          <p:cNvSpPr>
            <a:spLocks noGrp="1" noChangeArrowheads="1"/>
          </p:cNvSpPr>
          <p:nvPr>
            <p:ph type="body" idx="4294967295"/>
          </p:nvPr>
        </p:nvSpPr>
        <p:spPr/>
        <p:txBody>
          <a:bodyPr/>
          <a:lstStyle/>
          <a:p>
            <a:r>
              <a:rPr lang="en-US" sz="2400"/>
              <a:t>“Never follow the ‘law of fit’. It is usually followed by the ignorant who think they are sharp”</a:t>
            </a:r>
          </a:p>
          <a:p>
            <a:pPr lvl="1"/>
            <a:r>
              <a:rPr lang="en-US" sz="2000"/>
              <a:t>(“</a:t>
            </a:r>
            <a:r>
              <a:rPr lang="en-US" sz="2000" i="1"/>
              <a:t>Nunca te guíes por la ley del encaje, que suele tener mucha cabida con los ignorantes que presumen de agudos”</a:t>
            </a:r>
            <a:r>
              <a:rPr lang="en-US" sz="2000"/>
              <a:t>) </a:t>
            </a:r>
          </a:p>
          <a:p>
            <a:pPr lvl="1"/>
            <a:r>
              <a:rPr lang="en-US" sz="2000"/>
              <a:t>Law of fit: a decision taken by a judge based on whatever takes his fancy, without recourse to legal provisions </a:t>
            </a:r>
          </a:p>
          <a:p>
            <a:pPr lvl="2"/>
            <a:r>
              <a:rPr lang="en-US" sz="1800" i="1"/>
              <a:t>Ley del encaje: “la resolución que el juez toma por lo que a él se le ha encajado en la cabeza, sin tener atención a lo que las leyes disponen</a:t>
            </a:r>
            <a:r>
              <a:rPr lang="en-US" sz="1800"/>
              <a:t>” (Covarrubias)</a:t>
            </a:r>
          </a:p>
        </p:txBody>
      </p:sp>
    </p:spTree>
    <p:extLst>
      <p:ext uri="{BB962C8B-B14F-4D97-AF65-F5344CB8AC3E}">
        <p14:creationId xmlns:p14="http://schemas.microsoft.com/office/powerpoint/2010/main" val="3529273449"/>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6 Título"/>
          <p:cNvSpPr>
            <a:spLocks noGrp="1"/>
          </p:cNvSpPr>
          <p:nvPr>
            <p:ph type="ctrTitle"/>
          </p:nvPr>
        </p:nvSpPr>
        <p:spPr/>
        <p:txBody>
          <a:bodyPr/>
          <a:lstStyle/>
          <a:p>
            <a:r>
              <a:rPr lang="en-US" dirty="0"/>
              <a:t>6. The interaction </a:t>
            </a:r>
            <a:r>
              <a:rPr lang="en-US" dirty="0" err="1"/>
              <a:t>bwn</a:t>
            </a:r>
            <a:r>
              <a:rPr lang="en-US" dirty="0"/>
              <a:t> private and public ordering</a:t>
            </a:r>
          </a:p>
        </p:txBody>
      </p:sp>
      <p:sp>
        <p:nvSpPr>
          <p:cNvPr id="33795" name="7 Subtítulo"/>
          <p:cNvSpPr>
            <a:spLocks noGrp="1"/>
          </p:cNvSpPr>
          <p:nvPr>
            <p:ph type="subTitle" idx="1"/>
          </p:nvPr>
        </p:nvSpPr>
        <p:spPr>
          <a:xfrm>
            <a:off x="1143000" y="3886200"/>
            <a:ext cx="6477000" cy="1752600"/>
          </a:xfrm>
        </p:spPr>
        <p:txBody>
          <a:bodyPr/>
          <a:lstStyle/>
          <a:p>
            <a:pPr marL="800100" lvl="1" indent="-342900" algn="l" eaLnBrk="1" hangingPunct="1">
              <a:buClr>
                <a:srgbClr val="FF0000"/>
              </a:buClr>
              <a:buFont typeface="Arial" panose="020B0604020202020204" pitchFamily="34" charset="0"/>
              <a:buChar char="•"/>
              <a:defRPr/>
            </a:pPr>
            <a:r>
              <a:rPr lang="en-US" dirty="0"/>
              <a:t>courts necessary to protect reputation (</a:t>
            </a:r>
            <a:r>
              <a:rPr lang="en-US" dirty="0" err="1"/>
              <a:t>Tous</a:t>
            </a:r>
            <a:r>
              <a:rPr lang="en-US" dirty="0"/>
              <a:t> case)</a:t>
            </a:r>
          </a:p>
          <a:p>
            <a:pPr marL="800100" lvl="1" indent="-342900" algn="l" eaLnBrk="1" hangingPunct="1">
              <a:buClr>
                <a:srgbClr val="FF0000"/>
              </a:buClr>
              <a:buFont typeface="Arial" panose="020B0604020202020204" pitchFamily="34" charset="0"/>
              <a:buChar char="•"/>
              <a:defRPr/>
            </a:pPr>
            <a:r>
              <a:rPr lang="en-US" dirty="0"/>
              <a:t>courts often interfere (inefficiently?) with reputation (Ryanair?, car dealers?)</a:t>
            </a:r>
          </a:p>
        </p:txBody>
      </p:sp>
    </p:spTree>
    <p:extLst>
      <p:ext uri="{BB962C8B-B14F-4D97-AF65-F5344CB8AC3E}">
        <p14:creationId xmlns:p14="http://schemas.microsoft.com/office/powerpoint/2010/main" val="3894629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sz="3600" dirty="0"/>
              <a:t>Ex. #1. </a:t>
            </a:r>
            <a:r>
              <a:rPr lang="en-US" sz="3600" dirty="0" err="1"/>
              <a:t>Tous</a:t>
            </a:r>
            <a:r>
              <a:rPr lang="en-US" sz="3600" dirty="0"/>
              <a:t>: reputational blackmail</a:t>
            </a:r>
          </a:p>
        </p:txBody>
      </p:sp>
      <p:sp>
        <p:nvSpPr>
          <p:cNvPr id="3" name="2 Marcador de contenido"/>
          <p:cNvSpPr>
            <a:spLocks noGrp="1"/>
          </p:cNvSpPr>
          <p:nvPr>
            <p:ph idx="1"/>
          </p:nvPr>
        </p:nvSpPr>
        <p:spPr/>
        <p:txBody>
          <a:bodyPr/>
          <a:lstStyle/>
          <a:p>
            <a:r>
              <a:rPr lang="en-US" sz="2400" dirty="0"/>
              <a:t>“</a:t>
            </a:r>
            <a:r>
              <a:rPr lang="en-US" sz="2400" dirty="0">
                <a:hlinkClick r:id="rId2"/>
              </a:rPr>
              <a:t>Tous denounced for fraud by proving the absence of metallic filling in her jewelry</a:t>
            </a:r>
            <a:r>
              <a:rPr lang="es-ES" sz="2400" dirty="0"/>
              <a:t>,</a:t>
            </a:r>
            <a:r>
              <a:rPr lang="en-US" sz="2400" dirty="0"/>
              <a:t>” </a:t>
            </a:r>
            <a:r>
              <a:rPr lang="en-US" sz="2400" dirty="0">
                <a:solidFill>
                  <a:srgbClr val="FF0000"/>
                </a:solidFill>
              </a:rPr>
              <a:t>Jan. 20, 2020</a:t>
            </a:r>
            <a:r>
              <a:rPr lang="en-US" sz="2400" dirty="0"/>
              <a:t>. </a:t>
            </a:r>
          </a:p>
          <a:p>
            <a:pPr lvl="1"/>
            <a:r>
              <a:rPr lang="en-US" sz="1800" dirty="0"/>
              <a:t>“</a:t>
            </a:r>
            <a:r>
              <a:rPr lang="es-ES" sz="1800" dirty="0"/>
              <a:t>Tous denunciada por fraude al acreditar la ausencia de relleno metálico en sus joyas</a:t>
            </a:r>
            <a:r>
              <a:rPr lang="en-US" sz="1800" dirty="0"/>
              <a:t>”</a:t>
            </a:r>
          </a:p>
          <a:p>
            <a:r>
              <a:rPr lang="en-US" dirty="0"/>
              <a:t>“</a:t>
            </a:r>
            <a:r>
              <a:rPr lang="en-US" dirty="0">
                <a:hlinkClick r:id="rId3"/>
              </a:rPr>
              <a:t>The judge and the prosecutor turn the ‘Tous case’: the ‘deceptive manipulation’ was that of the complainant</a:t>
            </a:r>
            <a:r>
              <a:rPr lang="es-ES" dirty="0"/>
              <a:t>,</a:t>
            </a:r>
            <a:r>
              <a:rPr lang="en-US" dirty="0"/>
              <a:t>” </a:t>
            </a:r>
            <a:r>
              <a:rPr lang="en-US" dirty="0">
                <a:solidFill>
                  <a:srgbClr val="FF0000"/>
                </a:solidFill>
              </a:rPr>
              <a:t>Feb. 24, 2020</a:t>
            </a:r>
            <a:r>
              <a:rPr lang="en-US" dirty="0"/>
              <a:t>. </a:t>
            </a:r>
          </a:p>
          <a:p>
            <a:pPr lvl="1"/>
            <a:r>
              <a:rPr lang="es-ES" sz="1800" dirty="0"/>
              <a:t>“El juez y el fiscal dan la vuelta al ‘caso Tous’: la ‘manipulación engañosa’ fue la del denunciante”</a:t>
            </a:r>
            <a:endParaRPr lang="en-US" sz="1800" dirty="0"/>
          </a:p>
          <a:p>
            <a:r>
              <a:rPr lang="en-US" dirty="0"/>
              <a:t>Is reputation potentially weak? Why? </a:t>
            </a:r>
          </a:p>
          <a:p>
            <a:pPr lvl="1"/>
            <a:r>
              <a:rPr lang="en-US" dirty="0"/>
              <a:t>How should judges, journalists, consumers react?</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a:xfrm>
            <a:off x="685800" y="609600"/>
            <a:ext cx="8229600" cy="1143000"/>
          </a:xfrm>
        </p:spPr>
        <p:txBody>
          <a:bodyPr/>
          <a:lstStyle/>
          <a:p>
            <a:r>
              <a:rPr lang="en-US" sz="3600" dirty="0"/>
              <a:t>Ex. #2. “Court rules </a:t>
            </a:r>
            <a:r>
              <a:rPr lang="en-US" sz="3600" dirty="0">
                <a:hlinkClick r:id="rId3"/>
              </a:rPr>
              <a:t>Ryanair cannot charge 40€ for printing a boarding card</a:t>
            </a:r>
            <a:r>
              <a:rPr lang="en-US" sz="3600" dirty="0"/>
              <a:t>”</a:t>
            </a:r>
          </a:p>
        </p:txBody>
      </p:sp>
      <p:sp>
        <p:nvSpPr>
          <p:cNvPr id="23556" name="Rectangle 3"/>
          <p:cNvSpPr>
            <a:spLocks noGrp="1" noChangeArrowheads="1"/>
          </p:cNvSpPr>
          <p:nvPr>
            <p:ph type="body" idx="1"/>
          </p:nvPr>
        </p:nvSpPr>
        <p:spPr>
          <a:xfrm>
            <a:off x="685800" y="1981200"/>
            <a:ext cx="8077200" cy="4495800"/>
          </a:xfrm>
        </p:spPr>
        <p:txBody>
          <a:bodyPr>
            <a:normAutofit fontScale="70000" lnSpcReduction="20000"/>
          </a:bodyPr>
          <a:lstStyle/>
          <a:p>
            <a:pPr>
              <a:defRPr/>
            </a:pPr>
            <a:r>
              <a:rPr lang="en-US" dirty="0"/>
              <a:t>Which type of rule is this?</a:t>
            </a:r>
          </a:p>
          <a:p>
            <a:pPr>
              <a:defRPr/>
            </a:pPr>
            <a:r>
              <a:rPr lang="en-US" dirty="0"/>
              <a:t>Was the charge contracted ex ante?</a:t>
            </a:r>
          </a:p>
          <a:p>
            <a:pPr>
              <a:defRPr/>
            </a:pPr>
            <a:r>
              <a:rPr lang="en-US" dirty="0"/>
              <a:t>Consequences? For whom? (i.e., which customers?)</a:t>
            </a:r>
          </a:p>
          <a:p>
            <a:pPr>
              <a:defRPr/>
            </a:pPr>
            <a:r>
              <a:rPr lang="en-US" dirty="0"/>
              <a:t>What are the relevant assumptions?</a:t>
            </a:r>
          </a:p>
          <a:p>
            <a:pPr lvl="1">
              <a:defRPr/>
            </a:pPr>
            <a:r>
              <a:rPr lang="en-US" dirty="0"/>
              <a:t>Competition—price discrimination?</a:t>
            </a:r>
          </a:p>
          <a:p>
            <a:pPr lvl="1">
              <a:defRPr/>
            </a:pPr>
            <a:r>
              <a:rPr lang="en-US" dirty="0"/>
              <a:t>Types and homogeneity of customers</a:t>
            </a:r>
          </a:p>
          <a:p>
            <a:pPr lvl="1">
              <a:defRPr/>
            </a:pPr>
            <a:r>
              <a:rPr lang="en-US" dirty="0"/>
              <a:t>Others? Treatment when printed in airport kiosks</a:t>
            </a:r>
          </a:p>
          <a:p>
            <a:pPr lvl="1">
              <a:defRPr/>
            </a:pPr>
            <a:r>
              <a:rPr lang="en-US" dirty="0"/>
              <a:t>What are the effects on prices?</a:t>
            </a:r>
          </a:p>
          <a:p>
            <a:pPr>
              <a:defRPr/>
            </a:pPr>
            <a:r>
              <a:rPr lang="en-US" dirty="0"/>
              <a:t>Should courts allow parties to handle the contract </a:t>
            </a:r>
            <a:r>
              <a:rPr lang="en-US" i="1" dirty="0"/>
              <a:t>relationally</a:t>
            </a:r>
            <a:r>
              <a:rPr lang="en-US" dirty="0"/>
              <a:t>? </a:t>
            </a:r>
          </a:p>
          <a:p>
            <a:pPr lvl="1">
              <a:defRPr/>
            </a:pPr>
            <a:r>
              <a:rPr lang="en-US" dirty="0"/>
              <a:t>Meaning that the second party rules but it is punished by reputation</a:t>
            </a:r>
          </a:p>
          <a:p>
            <a:pPr lvl="1">
              <a:defRPr/>
            </a:pPr>
            <a:r>
              <a:rPr lang="en-US" dirty="0"/>
              <a:t>Are incentives aligned? </a:t>
            </a:r>
          </a:p>
          <a:p>
            <a:pPr>
              <a:defRPr/>
            </a:pPr>
            <a:r>
              <a:rPr lang="en-US" dirty="0"/>
              <a:t>Similar case </a:t>
            </a:r>
          </a:p>
          <a:p>
            <a:pPr lvl="1">
              <a:defRPr/>
            </a:pPr>
            <a:r>
              <a:rPr lang="en-US" dirty="0"/>
              <a:t>Who do clients want to rule on purchases’ returns at Corte </a:t>
            </a:r>
            <a:r>
              <a:rPr lang="en-US" dirty="0" err="1"/>
              <a:t>Inglés</a:t>
            </a:r>
            <a:r>
              <a:rPr lang="en-US" dirty="0"/>
              <a:t>, judges or Corte </a:t>
            </a:r>
            <a:r>
              <a:rPr lang="en-US" dirty="0" err="1"/>
              <a:t>Inglés</a:t>
            </a:r>
            <a:r>
              <a:rPr lang="en-US" dirty="0"/>
              <a:t>? </a:t>
            </a:r>
          </a:p>
          <a:p>
            <a:pPr lvl="1">
              <a:defRPr/>
            </a:pPr>
            <a:r>
              <a:rPr lang="en-US" dirty="0"/>
              <a:t>Ikea? How does it affect returns policies on carpets, party dresses, return waiting lines, etc.?</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6BBE1B-CCC1-4E22-8848-B387923AA073}"/>
              </a:ext>
            </a:extLst>
          </p:cNvPr>
          <p:cNvSpPr>
            <a:spLocks noGrp="1"/>
          </p:cNvSpPr>
          <p:nvPr>
            <p:ph type="title"/>
          </p:nvPr>
        </p:nvSpPr>
        <p:spPr/>
        <p:txBody>
          <a:bodyPr/>
          <a:lstStyle/>
          <a:p>
            <a:r>
              <a:rPr lang="en-US" dirty="0"/>
              <a:t>Outline</a:t>
            </a:r>
          </a:p>
        </p:txBody>
      </p:sp>
      <p:sp>
        <p:nvSpPr>
          <p:cNvPr id="3" name="Marcador de contenido 2">
            <a:extLst>
              <a:ext uri="{FF2B5EF4-FFF2-40B4-BE49-F238E27FC236}">
                <a16:creationId xmlns:a16="http://schemas.microsoft.com/office/drawing/2014/main" id="{20DFEAAC-D950-4599-AD3F-43D85056D08E}"/>
              </a:ext>
            </a:extLst>
          </p:cNvPr>
          <p:cNvSpPr>
            <a:spLocks noGrp="1"/>
          </p:cNvSpPr>
          <p:nvPr>
            <p:ph idx="1"/>
          </p:nvPr>
        </p:nvSpPr>
        <p:spPr/>
        <p:txBody>
          <a:bodyPr/>
          <a:lstStyle/>
          <a:p>
            <a:r>
              <a:rPr lang="en-US" dirty="0"/>
              <a:t>Contractual problem (1)</a:t>
            </a:r>
          </a:p>
          <a:p>
            <a:r>
              <a:rPr lang="en-US" dirty="0"/>
              <a:t>Solutions</a:t>
            </a:r>
          </a:p>
          <a:p>
            <a:pPr lvl="1"/>
            <a:r>
              <a:rPr lang="en-US" dirty="0"/>
              <a:t>Private “ordering”</a:t>
            </a:r>
          </a:p>
          <a:p>
            <a:pPr lvl="2"/>
            <a:r>
              <a:rPr lang="en-US" dirty="0"/>
              <a:t>basics (2)</a:t>
            </a:r>
          </a:p>
          <a:p>
            <a:pPr lvl="2"/>
            <a:r>
              <a:rPr lang="en-US" dirty="0"/>
              <a:t>cases (3)</a:t>
            </a:r>
          </a:p>
          <a:p>
            <a:pPr lvl="1"/>
            <a:r>
              <a:rPr lang="en-US" dirty="0"/>
              <a:t>Public “ordering”</a:t>
            </a:r>
          </a:p>
          <a:p>
            <a:pPr lvl="2"/>
            <a:r>
              <a:rPr lang="en-US" dirty="0"/>
              <a:t>law &amp; legislation (4)</a:t>
            </a:r>
          </a:p>
          <a:p>
            <a:pPr lvl="2"/>
            <a:r>
              <a:rPr lang="en-US" dirty="0"/>
              <a:t>judges (5)</a:t>
            </a:r>
          </a:p>
          <a:p>
            <a:r>
              <a:rPr lang="en-US" dirty="0"/>
              <a:t>Interactions (6)</a:t>
            </a:r>
          </a:p>
          <a:p>
            <a:r>
              <a:rPr lang="en-US" dirty="0"/>
              <a:t>Values &amp; institutions. The case of Spain (7)</a:t>
            </a:r>
          </a:p>
          <a:p>
            <a:endParaRPr lang="en-US" dirty="0"/>
          </a:p>
        </p:txBody>
      </p:sp>
    </p:spTree>
    <p:extLst>
      <p:ext uri="{BB962C8B-B14F-4D97-AF65-F5344CB8AC3E}">
        <p14:creationId xmlns:p14="http://schemas.microsoft.com/office/powerpoint/2010/main" val="245622102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Título">
            <a:extLst>
              <a:ext uri="{FF2B5EF4-FFF2-40B4-BE49-F238E27FC236}">
                <a16:creationId xmlns:a16="http://schemas.microsoft.com/office/drawing/2014/main" id="{4177DF97-4DE8-467F-A9DE-609106827B2C}"/>
              </a:ext>
            </a:extLst>
          </p:cNvPr>
          <p:cNvSpPr>
            <a:spLocks noGrp="1"/>
          </p:cNvSpPr>
          <p:nvPr>
            <p:ph type="title"/>
          </p:nvPr>
        </p:nvSpPr>
        <p:spPr>
          <a:xfrm>
            <a:off x="304800" y="457200"/>
            <a:ext cx="8458200" cy="1219200"/>
          </a:xfrm>
        </p:spPr>
        <p:txBody>
          <a:bodyPr/>
          <a:lstStyle/>
          <a:p>
            <a:r>
              <a:rPr lang="en-US" altLang="en-US" dirty="0"/>
              <a:t>Ex. #3. Car dealers’ networks </a:t>
            </a:r>
            <a:br>
              <a:rPr lang="en-US" altLang="en-US" dirty="0"/>
            </a:br>
            <a:r>
              <a:rPr lang="en-US" altLang="en-US" sz="2800" dirty="0"/>
              <a:t>Arruñada, Garicano &amp; Vázquez’01,’05; Zanarone’13</a:t>
            </a:r>
          </a:p>
        </p:txBody>
      </p:sp>
      <p:sp>
        <p:nvSpPr>
          <p:cNvPr id="30723" name="2 Marcador de contenido">
            <a:extLst>
              <a:ext uri="{FF2B5EF4-FFF2-40B4-BE49-F238E27FC236}">
                <a16:creationId xmlns:a16="http://schemas.microsoft.com/office/drawing/2014/main" id="{B947579C-7C64-45CC-9B90-8CF0172345C3}"/>
              </a:ext>
            </a:extLst>
          </p:cNvPr>
          <p:cNvSpPr>
            <a:spLocks noGrp="1"/>
          </p:cNvSpPr>
          <p:nvPr>
            <p:ph idx="1"/>
          </p:nvPr>
        </p:nvSpPr>
        <p:spPr/>
        <p:txBody>
          <a:bodyPr/>
          <a:lstStyle/>
          <a:p>
            <a:r>
              <a:rPr lang="en-US" altLang="en-US" dirty="0"/>
              <a:t>Main problems of a franchise network</a:t>
            </a:r>
          </a:p>
          <a:p>
            <a:pPr lvl="1"/>
            <a:r>
              <a:rPr lang="en-US" altLang="en-US" dirty="0"/>
              <a:t>Vertical conflict</a:t>
            </a:r>
          </a:p>
          <a:p>
            <a:pPr lvl="1"/>
            <a:r>
              <a:rPr lang="en-US" altLang="en-US" dirty="0"/>
              <a:t>Horizontal conflict</a:t>
            </a:r>
          </a:p>
          <a:p>
            <a:r>
              <a:rPr lang="en-US" altLang="en-US" dirty="0"/>
              <a:t>Solutions: 2</a:t>
            </a:r>
            <a:r>
              <a:rPr lang="en-US" altLang="en-US" baseline="30000" dirty="0"/>
              <a:t>nd</a:t>
            </a:r>
            <a:r>
              <a:rPr lang="en-US" altLang="en-US" dirty="0"/>
              <a:t> vs 3</a:t>
            </a:r>
            <a:r>
              <a:rPr lang="en-US" altLang="en-US" baseline="30000" dirty="0"/>
              <a:t>rd</a:t>
            </a:r>
            <a:r>
              <a:rPr lang="en-US" altLang="en-US" dirty="0"/>
              <a:t>-party enforcement </a:t>
            </a:r>
          </a:p>
          <a:p>
            <a:pPr lvl="1"/>
            <a:r>
              <a:rPr lang="en-US" altLang="en-US" dirty="0"/>
              <a:t>Partiality </a:t>
            </a:r>
            <a:r>
              <a:rPr lang="en-US" altLang="en-US" dirty="0">
                <a:sym typeface="Wingdings" panose="05000000000000000000" pitchFamily="2" charset="2"/>
              </a:rPr>
              <a:t> repetition, reputation, competition</a:t>
            </a:r>
          </a:p>
          <a:p>
            <a:pPr lvl="2"/>
            <a:r>
              <a:rPr lang="en-US" altLang="en-US" dirty="0">
                <a:sym typeface="Wingdings" panose="05000000000000000000" pitchFamily="2" charset="2"/>
              </a:rPr>
              <a:t>when is it likely to fail?</a:t>
            </a:r>
            <a:endParaRPr lang="en-US" altLang="en-US" dirty="0"/>
          </a:p>
          <a:p>
            <a:pPr lvl="1"/>
            <a:r>
              <a:rPr lang="en-US" altLang="en-US" dirty="0"/>
              <a:t>Knowledge</a:t>
            </a:r>
          </a:p>
          <a:p>
            <a:pPr marL="0" indent="0" algn="r">
              <a:buNone/>
            </a:pPr>
            <a:r>
              <a:rPr lang="en-US" altLang="en-US" dirty="0">
                <a:sym typeface="Wingdings" pitchFamily="2" charset="2"/>
              </a:rPr>
              <a:t></a:t>
            </a:r>
            <a:endParaRPr lang="en-US" alt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Título">
            <a:extLst>
              <a:ext uri="{FF2B5EF4-FFF2-40B4-BE49-F238E27FC236}">
                <a16:creationId xmlns:a16="http://schemas.microsoft.com/office/drawing/2014/main" id="{88BFFBDB-0F45-4E2B-8D98-302BAB98E6F1}"/>
              </a:ext>
            </a:extLst>
          </p:cNvPr>
          <p:cNvSpPr>
            <a:spLocks noGrp="1"/>
          </p:cNvSpPr>
          <p:nvPr>
            <p:ph type="title"/>
          </p:nvPr>
        </p:nvSpPr>
        <p:spPr>
          <a:xfrm>
            <a:off x="685800" y="609600"/>
            <a:ext cx="8077200" cy="1219200"/>
          </a:xfrm>
        </p:spPr>
        <p:txBody>
          <a:bodyPr/>
          <a:lstStyle/>
          <a:p>
            <a:pPr algn="l"/>
            <a:r>
              <a:rPr lang="en-US" altLang="en-US" sz="3200" dirty="0">
                <a:solidFill>
                  <a:schemeClr val="tx1"/>
                </a:solidFill>
                <a:sym typeface="Wingdings" pitchFamily="2" charset="2"/>
              </a:rPr>
              <a:t> </a:t>
            </a:r>
            <a:r>
              <a:rPr lang="en-US" altLang="en-US" sz="3200" dirty="0">
                <a:solidFill>
                  <a:schemeClr val="tx1"/>
                </a:solidFill>
              </a:rPr>
              <a:t>A solution based on 2</a:t>
            </a:r>
            <a:r>
              <a:rPr lang="en-US" altLang="en-US" sz="3200" baseline="30000" dirty="0">
                <a:solidFill>
                  <a:schemeClr val="tx1"/>
                </a:solidFill>
              </a:rPr>
              <a:t>nd</a:t>
            </a:r>
            <a:r>
              <a:rPr lang="en-US" altLang="en-US" sz="3200" dirty="0">
                <a:solidFill>
                  <a:schemeClr val="tx1"/>
                </a:solidFill>
              </a:rPr>
              <a:t>-party enforcement</a:t>
            </a:r>
          </a:p>
        </p:txBody>
      </p:sp>
      <p:sp>
        <p:nvSpPr>
          <p:cNvPr id="31747" name="2 Marcador de contenido">
            <a:extLst>
              <a:ext uri="{FF2B5EF4-FFF2-40B4-BE49-F238E27FC236}">
                <a16:creationId xmlns:a16="http://schemas.microsoft.com/office/drawing/2014/main" id="{019E0A1F-8D80-455B-8497-5FD781EC5320}"/>
              </a:ext>
            </a:extLst>
          </p:cNvPr>
          <p:cNvSpPr>
            <a:spLocks noGrp="1"/>
          </p:cNvSpPr>
          <p:nvPr>
            <p:ph idx="1"/>
          </p:nvPr>
        </p:nvSpPr>
        <p:spPr/>
        <p:txBody>
          <a:bodyPr/>
          <a:lstStyle/>
          <a:p>
            <a:r>
              <a:rPr lang="en-US" altLang="en-US"/>
              <a:t>Technology</a:t>
            </a:r>
          </a:p>
          <a:p>
            <a:pPr lvl="1"/>
            <a:r>
              <a:rPr lang="en-US" altLang="en-US"/>
              <a:t>Dual production process: core &amp; service points</a:t>
            </a:r>
          </a:p>
          <a:p>
            <a:pPr lvl="1"/>
            <a:r>
              <a:rPr lang="en-US" altLang="en-US"/>
              <a:t>Differentiation, trade-ins</a:t>
            </a:r>
          </a:p>
          <a:p>
            <a:r>
              <a:rPr lang="en-US" altLang="en-US"/>
              <a:t>Hybrid organization: quasi-integration?</a:t>
            </a:r>
          </a:p>
          <a:p>
            <a:pPr lvl="1"/>
            <a:r>
              <a:rPr lang="en-US" altLang="en-US"/>
              <a:t>Prevalence of franchising</a:t>
            </a:r>
          </a:p>
          <a:p>
            <a:pPr lvl="1"/>
            <a:r>
              <a:rPr lang="en-US" altLang="en-US"/>
              <a:t>Asymmetric allocation of decision rights to manufacturers: increasing with reputation</a:t>
            </a:r>
          </a:p>
          <a:p>
            <a:pPr lvl="1"/>
            <a:r>
              <a:rPr lang="en-US" altLang="en-US"/>
              <a:t>Non-linear price discounts</a:t>
            </a:r>
          </a:p>
          <a:p>
            <a:r>
              <a:rPr lang="en-US" altLang="en-US"/>
              <a:t>Heavily litigated &amp; regulated but persisting</a:t>
            </a:r>
          </a:p>
          <a:p>
            <a:endParaRPr lang="en-US" alt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35843" name="Rectangle 2"/>
          <p:cNvSpPr>
            <a:spLocks noGrp="1" noChangeArrowheads="1"/>
          </p:cNvSpPr>
          <p:nvPr>
            <p:ph type="title" idx="4294967295"/>
          </p:nvPr>
        </p:nvSpPr>
        <p:spPr/>
        <p:txBody>
          <a:bodyPr/>
          <a:lstStyle/>
          <a:p>
            <a:pPr eaLnBrk="1" hangingPunct="1"/>
            <a:r>
              <a:rPr lang="en-US" dirty="0"/>
              <a:t>A harder case: The labor contract</a:t>
            </a:r>
          </a:p>
        </p:txBody>
      </p:sp>
      <p:sp>
        <p:nvSpPr>
          <p:cNvPr id="113667" name="Rectangle 3"/>
          <p:cNvSpPr>
            <a:spLocks noGrp="1" noChangeArrowheads="1"/>
          </p:cNvSpPr>
          <p:nvPr>
            <p:ph type="body" idx="4294967295"/>
          </p:nvPr>
        </p:nvSpPr>
        <p:spPr/>
        <p:txBody>
          <a:bodyPr/>
          <a:lstStyle/>
          <a:p>
            <a:pPr eaLnBrk="1" hangingPunct="1">
              <a:lnSpc>
                <a:spcPct val="80000"/>
              </a:lnSpc>
            </a:pPr>
            <a:r>
              <a:rPr lang="en-US" sz="2000"/>
              <a:t>How is it organized: Market or politics?  “Corporatism”?</a:t>
            </a:r>
          </a:p>
          <a:p>
            <a:pPr eaLnBrk="1" hangingPunct="1">
              <a:lnSpc>
                <a:spcPct val="80000"/>
              </a:lnSpc>
            </a:pPr>
            <a:r>
              <a:rPr lang="en-US" sz="2000"/>
              <a:t>Taxes: amount, transparency, progressiveness</a:t>
            </a:r>
          </a:p>
          <a:p>
            <a:pPr lvl="1" eaLnBrk="1" hangingPunct="1">
              <a:lnSpc>
                <a:spcPct val="80000"/>
              </a:lnSpc>
            </a:pPr>
            <a:r>
              <a:rPr lang="en-US" sz="1800"/>
              <a:t>E.g., Social Security charges “paid by the Employer”—</a:t>
            </a:r>
            <a:r>
              <a:rPr lang="en-US" sz="1800">
                <a:hlinkClick r:id="rId3"/>
              </a:rPr>
              <a:t>see “Who really pays social security contributions and labour taxes?”</a:t>
            </a:r>
            <a:r>
              <a:rPr lang="en-US" sz="1800"/>
              <a:t> </a:t>
            </a:r>
          </a:p>
          <a:p>
            <a:pPr eaLnBrk="1" hangingPunct="1">
              <a:lnSpc>
                <a:spcPct val="80000"/>
              </a:lnSpc>
            </a:pPr>
            <a:r>
              <a:rPr lang="en-US" sz="2000"/>
              <a:t>Contract regulation</a:t>
            </a:r>
          </a:p>
          <a:p>
            <a:pPr lvl="1" eaLnBrk="1" hangingPunct="1">
              <a:lnSpc>
                <a:spcPct val="80000"/>
              </a:lnSpc>
            </a:pPr>
            <a:r>
              <a:rPr lang="en-US" sz="1800"/>
              <a:t>Retroactive “rights”? </a:t>
            </a:r>
          </a:p>
          <a:p>
            <a:pPr lvl="1" eaLnBrk="1" hangingPunct="1">
              <a:lnSpc>
                <a:spcPct val="80000"/>
              </a:lnSpc>
            </a:pPr>
            <a:r>
              <a:rPr lang="en-US" sz="1800"/>
              <a:t>Default or mandatory rules?</a:t>
            </a:r>
          </a:p>
          <a:p>
            <a:pPr lvl="1" eaLnBrk="1" hangingPunct="1">
              <a:lnSpc>
                <a:spcPct val="80000"/>
              </a:lnSpc>
            </a:pPr>
            <a:r>
              <a:rPr lang="en-US" sz="1800"/>
              <a:t>Individual or collective?</a:t>
            </a:r>
          </a:p>
          <a:p>
            <a:pPr lvl="2" eaLnBrk="1" hangingPunct="1">
              <a:lnSpc>
                <a:spcPct val="80000"/>
              </a:lnSpc>
            </a:pPr>
            <a:r>
              <a:rPr lang="en-US" sz="1600"/>
              <a:t>If collective, nationwide, province-wide or at firm level?</a:t>
            </a:r>
          </a:p>
          <a:p>
            <a:pPr eaLnBrk="1" hangingPunct="1">
              <a:lnSpc>
                <a:spcPct val="80000"/>
              </a:lnSpc>
            </a:pPr>
            <a:r>
              <a:rPr lang="en-US" sz="2000"/>
              <a:t>Content of exchange</a:t>
            </a:r>
          </a:p>
          <a:p>
            <a:pPr lvl="1" eaLnBrk="1" hangingPunct="1">
              <a:lnSpc>
                <a:spcPct val="80000"/>
              </a:lnSpc>
            </a:pPr>
            <a:r>
              <a:rPr lang="en-US" sz="1800"/>
              <a:t>Wages: amount? Is this relevant?</a:t>
            </a:r>
          </a:p>
          <a:p>
            <a:pPr lvl="1" eaLnBrk="1" hangingPunct="1">
              <a:lnSpc>
                <a:spcPct val="80000"/>
              </a:lnSpc>
            </a:pPr>
            <a:r>
              <a:rPr lang="en-US" sz="1800"/>
              <a:t>Work conditions</a:t>
            </a:r>
          </a:p>
          <a:p>
            <a:pPr lvl="1" eaLnBrk="1" hangingPunct="1">
              <a:lnSpc>
                <a:spcPct val="80000"/>
              </a:lnSpc>
            </a:pPr>
            <a:r>
              <a:rPr lang="en-US" sz="1800"/>
              <a:t>The meaning of “free dismissal”: ex ante bargaining for severance pay instead of fixed statutory severance pay </a:t>
            </a:r>
            <a:r>
              <a:rPr lang="en-US" sz="1800">
                <a:sym typeface="Wingdings" pitchFamily="2" charset="2"/>
              </a:rPr>
              <a:t> “termination at will”</a:t>
            </a:r>
            <a:endParaRPr lang="en-US" sz="1800"/>
          </a:p>
          <a:p>
            <a:pPr lvl="2" eaLnBrk="1" hangingPunct="1">
              <a:lnSpc>
                <a:spcPct val="80000"/>
              </a:lnSpc>
            </a:pPr>
            <a:r>
              <a:rPr lang="en-US" sz="1600"/>
              <a:t>Human capital, expropriation, “new productive model”</a:t>
            </a:r>
          </a:p>
          <a:p>
            <a:pPr eaLnBrk="1" hangingPunct="1">
              <a:lnSpc>
                <a:spcPct val="80000"/>
              </a:lnSpc>
            </a:pPr>
            <a:r>
              <a:rPr lang="en-US" sz="2000"/>
              <a:t>Enforcement: asymmetrical, impartial, judicial?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13667">
                                            <p:txEl>
                                              <p:pRg st="0" end="0"/>
                                            </p:txEl>
                                          </p:spTgt>
                                        </p:tgtEl>
                                        <p:attrNameLst>
                                          <p:attrName>ppt_c</p:attrName>
                                        </p:attrNameLst>
                                      </p:cBhvr>
                                      <p:to>
                                        <a:schemeClr val="bg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3667">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13667">
                                            <p:txEl>
                                              <p:pRg st="1" end="1"/>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3667">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13667">
                                            <p:txEl>
                                              <p:pRg st="2" end="2"/>
                                            </p:txEl>
                                          </p:spTgt>
                                        </p:tgtEl>
                                        <p:attrNameLst>
                                          <p:attrName>ppt_c</p:attrName>
                                        </p:attrNameLst>
                                      </p:cBhvr>
                                      <p:to>
                                        <a:schemeClr val="bg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3667">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13667">
                                            <p:txEl>
                                              <p:pRg st="3" end="3"/>
                                            </p:txEl>
                                          </p:spTgt>
                                        </p:tgtEl>
                                        <p:attrNameLst>
                                          <p:attrName>ppt_c</p:attrName>
                                        </p:attrNameLst>
                                      </p:cBhvr>
                                      <p:to>
                                        <a:schemeClr val="bg2"/>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3667">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13667">
                                            <p:txEl>
                                              <p:pRg st="4" end="4"/>
                                            </p:txEl>
                                          </p:spTgt>
                                        </p:tgtEl>
                                        <p:attrNameLst>
                                          <p:attrName>ppt_c</p:attrName>
                                        </p:attrNameLst>
                                      </p:cBhvr>
                                      <p:to>
                                        <a:schemeClr val="bg2"/>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3667">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113667">
                                            <p:txEl>
                                              <p:pRg st="5" end="5"/>
                                            </p:txEl>
                                          </p:spTgt>
                                        </p:tgtEl>
                                        <p:attrNameLst>
                                          <p:attrName>ppt_c</p:attrName>
                                        </p:attrNameLst>
                                      </p:cBhvr>
                                      <p:to>
                                        <a:schemeClr val="bg2"/>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3667">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113667">
                                            <p:txEl>
                                              <p:pRg st="6" end="6"/>
                                            </p:txEl>
                                          </p:spTgt>
                                        </p:tgtEl>
                                        <p:attrNameLst>
                                          <p:attrName>ppt_c</p:attrName>
                                        </p:attrNameLst>
                                      </p:cBhvr>
                                      <p:to>
                                        <a:schemeClr val="bg2"/>
                                      </p:to>
                                    </p:animClr>
                                  </p:subTnLst>
                                </p:cTn>
                              </p:par>
                              <p:par>
                                <p:cTn id="31" presetID="1" presetClass="entr" presetSubtype="0" fill="hold" grpId="0" nodeType="withEffect">
                                  <p:stCondLst>
                                    <p:cond delay="0"/>
                                  </p:stCondLst>
                                  <p:childTnLst>
                                    <p:set>
                                      <p:cBhvr>
                                        <p:cTn id="32" dur="1" fill="hold">
                                          <p:stCondLst>
                                            <p:cond delay="0"/>
                                          </p:stCondLst>
                                        </p:cTn>
                                        <p:tgtEl>
                                          <p:spTgt spid="113667">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113667">
                                            <p:txEl>
                                              <p:pRg st="7" end="7"/>
                                            </p:txEl>
                                          </p:spTgt>
                                        </p:tgtEl>
                                        <p:attrNameLst>
                                          <p:attrName>ppt_c</p:attrName>
                                        </p:attrNameLst>
                                      </p:cBhvr>
                                      <p:to>
                                        <a:schemeClr val="bg2"/>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3667">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113667">
                                            <p:txEl>
                                              <p:pRg st="8" end="8"/>
                                            </p:txEl>
                                          </p:spTgt>
                                        </p:tgtEl>
                                        <p:attrNameLst>
                                          <p:attrName>ppt_c</p:attrName>
                                        </p:attrNameLst>
                                      </p:cBhvr>
                                      <p:to>
                                        <a:schemeClr val="bg2"/>
                                      </p:to>
                                    </p:animClr>
                                  </p:sub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13667">
                                            <p:txEl>
                                              <p:pRg st="9" end="9"/>
                                            </p:txEl>
                                          </p:spTgt>
                                        </p:tgtEl>
                                        <p:attrNameLst>
                                          <p:attrName>style.visibility</p:attrName>
                                        </p:attrNameLst>
                                      </p:cBhvr>
                                      <p:to>
                                        <p:strVal val="visible"/>
                                      </p:to>
                                    </p:set>
                                  </p:childTnLst>
                                  <p:subTnLst>
                                    <p:animClr clrSpc="rgb" dir="cw">
                                      <p:cBhvr override="childStyle">
                                        <p:cTn dur="1" fill="hold" display="0" masterRel="nextClick" afterEffect="1"/>
                                        <p:tgtEl>
                                          <p:spTgt spid="113667">
                                            <p:txEl>
                                              <p:pRg st="9" end="9"/>
                                            </p:txEl>
                                          </p:spTgt>
                                        </p:tgtEl>
                                        <p:attrNameLst>
                                          <p:attrName>ppt_c</p:attrName>
                                        </p:attrNameLst>
                                      </p:cBhvr>
                                      <p:to>
                                        <a:schemeClr val="bg2"/>
                                      </p:to>
                                    </p:animClr>
                                  </p:sub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13667">
                                            <p:txEl>
                                              <p:pRg st="10" end="10"/>
                                            </p:txEl>
                                          </p:spTgt>
                                        </p:tgtEl>
                                        <p:attrNameLst>
                                          <p:attrName>style.visibility</p:attrName>
                                        </p:attrNameLst>
                                      </p:cBhvr>
                                      <p:to>
                                        <p:strVal val="visible"/>
                                      </p:to>
                                    </p:set>
                                  </p:childTnLst>
                                  <p:subTnLst>
                                    <p:animClr clrSpc="rgb" dir="cw">
                                      <p:cBhvr override="childStyle">
                                        <p:cTn dur="1" fill="hold" display="0" masterRel="nextClick" afterEffect="1"/>
                                        <p:tgtEl>
                                          <p:spTgt spid="113667">
                                            <p:txEl>
                                              <p:pRg st="10" end="10"/>
                                            </p:txEl>
                                          </p:spTgt>
                                        </p:tgtEl>
                                        <p:attrNameLst>
                                          <p:attrName>ppt_c</p:attrName>
                                        </p:attrNameLst>
                                      </p:cBhvr>
                                      <p:to>
                                        <a:schemeClr val="bg2"/>
                                      </p:to>
                                    </p:animClr>
                                  </p:sub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13667">
                                            <p:txEl>
                                              <p:pRg st="11" end="11"/>
                                            </p:txEl>
                                          </p:spTgt>
                                        </p:tgtEl>
                                        <p:attrNameLst>
                                          <p:attrName>style.visibility</p:attrName>
                                        </p:attrNameLst>
                                      </p:cBhvr>
                                      <p:to>
                                        <p:strVal val="visible"/>
                                      </p:to>
                                    </p:set>
                                  </p:childTnLst>
                                  <p:subTnLst>
                                    <p:animClr clrSpc="rgb" dir="cw">
                                      <p:cBhvr override="childStyle">
                                        <p:cTn dur="1" fill="hold" display="0" masterRel="nextClick" afterEffect="1"/>
                                        <p:tgtEl>
                                          <p:spTgt spid="113667">
                                            <p:txEl>
                                              <p:pRg st="11" end="11"/>
                                            </p:txEl>
                                          </p:spTgt>
                                        </p:tgtEl>
                                        <p:attrNameLst>
                                          <p:attrName>ppt_c</p:attrName>
                                        </p:attrNameLst>
                                      </p:cBhvr>
                                      <p:to>
                                        <a:schemeClr val="bg2"/>
                                      </p:to>
                                    </p:animClr>
                                  </p:subTnLst>
                                </p:cTn>
                              </p:par>
                              <p:par>
                                <p:cTn id="49" presetID="1" presetClass="entr" presetSubtype="0" fill="hold" grpId="0" nodeType="withEffect">
                                  <p:stCondLst>
                                    <p:cond delay="0"/>
                                  </p:stCondLst>
                                  <p:childTnLst>
                                    <p:set>
                                      <p:cBhvr>
                                        <p:cTn id="50" dur="1" fill="hold">
                                          <p:stCondLst>
                                            <p:cond delay="0"/>
                                          </p:stCondLst>
                                        </p:cTn>
                                        <p:tgtEl>
                                          <p:spTgt spid="113667">
                                            <p:txEl>
                                              <p:pRg st="12" end="12"/>
                                            </p:txEl>
                                          </p:spTgt>
                                        </p:tgtEl>
                                        <p:attrNameLst>
                                          <p:attrName>style.visibility</p:attrName>
                                        </p:attrNameLst>
                                      </p:cBhvr>
                                      <p:to>
                                        <p:strVal val="visible"/>
                                      </p:to>
                                    </p:set>
                                  </p:childTnLst>
                                  <p:subTnLst>
                                    <p:animClr clrSpc="rgb" dir="cw">
                                      <p:cBhvr override="childStyle">
                                        <p:cTn dur="1" fill="hold" display="0" masterRel="nextClick" afterEffect="1"/>
                                        <p:tgtEl>
                                          <p:spTgt spid="113667">
                                            <p:txEl>
                                              <p:pRg st="12" end="12"/>
                                            </p:txEl>
                                          </p:spTgt>
                                        </p:tgtEl>
                                        <p:attrNameLst>
                                          <p:attrName>ppt_c</p:attrName>
                                        </p:attrNameLst>
                                      </p:cBhvr>
                                      <p:to>
                                        <a:schemeClr val="bg2"/>
                                      </p:to>
                                    </p:animClr>
                                  </p:sub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13667">
                                            <p:txEl>
                                              <p:pRg st="13" end="13"/>
                                            </p:txEl>
                                          </p:spTgt>
                                        </p:tgtEl>
                                        <p:attrNameLst>
                                          <p:attrName>style.visibility</p:attrName>
                                        </p:attrNameLst>
                                      </p:cBhvr>
                                      <p:to>
                                        <p:strVal val="visible"/>
                                      </p:to>
                                    </p:set>
                                  </p:childTnLst>
                                  <p:subTnLst>
                                    <p:animClr clrSpc="rgb" dir="cw">
                                      <p:cBhvr override="childStyle">
                                        <p:cTn dur="1" fill="hold" display="0" masterRel="nextClick" afterEffect="1"/>
                                        <p:tgtEl>
                                          <p:spTgt spid="113667">
                                            <p:txEl>
                                              <p:pRg st="13" end="13"/>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build="p" bldLvl="2"/>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6 Título"/>
          <p:cNvSpPr>
            <a:spLocks noGrp="1"/>
          </p:cNvSpPr>
          <p:nvPr>
            <p:ph type="ctrTitle"/>
          </p:nvPr>
        </p:nvSpPr>
        <p:spPr/>
        <p:txBody>
          <a:bodyPr/>
          <a:lstStyle/>
          <a:p>
            <a:r>
              <a:rPr lang="en-US" dirty="0"/>
              <a:t>7. Exploring the connection between values and institutions: The case of Spain</a:t>
            </a:r>
          </a:p>
        </p:txBody>
      </p:sp>
      <p:sp>
        <p:nvSpPr>
          <p:cNvPr id="33795" name="7 Subtítulo"/>
          <p:cNvSpPr>
            <a:spLocks noGrp="1"/>
          </p:cNvSpPr>
          <p:nvPr>
            <p:ph type="subTitle" idx="1"/>
          </p:nvPr>
        </p:nvSpPr>
        <p:spPr/>
        <p:txBody>
          <a:bodyPr/>
          <a:lstStyle/>
          <a:p>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a:xfrm>
            <a:off x="381000" y="457200"/>
            <a:ext cx="8305800" cy="1295400"/>
          </a:xfrm>
        </p:spPr>
        <p:txBody>
          <a:bodyPr/>
          <a:lstStyle/>
          <a:p>
            <a:r>
              <a:rPr lang="en-US" sz="3200" dirty="0">
                <a:hlinkClick r:id="rId3"/>
              </a:rPr>
              <a:t>Spain according to the World Justice Project’s “Rule of Law Index”</a:t>
            </a:r>
            <a:r>
              <a:rPr lang="en-US" sz="3200" dirty="0"/>
              <a:t>, as  compared to other rich countries.  Why?</a:t>
            </a:r>
          </a:p>
        </p:txBody>
      </p:sp>
      <p:sp>
        <p:nvSpPr>
          <p:cNvPr id="39939" name="Rectangle 3"/>
          <p:cNvSpPr>
            <a:spLocks noGrp="1" noChangeArrowheads="1"/>
          </p:cNvSpPr>
          <p:nvPr>
            <p:ph type="body" idx="4294967295"/>
          </p:nvPr>
        </p:nvSpPr>
        <p:spPr>
          <a:xfrm>
            <a:off x="685800" y="2133600"/>
            <a:ext cx="7772400" cy="4114800"/>
          </a:xfrm>
        </p:spPr>
        <p:txBody>
          <a:bodyPr/>
          <a:lstStyle/>
          <a:p>
            <a:r>
              <a:rPr lang="en-US" sz="2400" dirty="0"/>
              <a:t>Same corruption level but we punish corruption less </a:t>
            </a:r>
            <a:r>
              <a:rPr lang="en-US" sz="2400" dirty="0">
                <a:hlinkClick r:id="rId4"/>
              </a:rPr>
              <a:t>http://ow.ly/shmrv</a:t>
            </a:r>
            <a:r>
              <a:rPr lang="en-US" sz="2400" dirty="0"/>
              <a:t>  </a:t>
            </a:r>
          </a:p>
          <a:p>
            <a:r>
              <a:rPr lang="en-US" sz="2400" dirty="0"/>
              <a:t>We monitor governments less</a:t>
            </a:r>
          </a:p>
          <a:p>
            <a:r>
              <a:rPr lang="en-US" sz="2400" dirty="0"/>
              <a:t>We carefully guarantee individual rights, mainly in labor area, but hardly monitor government </a:t>
            </a:r>
          </a:p>
          <a:p>
            <a:r>
              <a:rPr lang="en-US" sz="2400" dirty="0"/>
              <a:t>We suffer a deficit in the enforcement of judicial decisions, as well as more judicial delay</a:t>
            </a:r>
          </a:p>
          <a:p>
            <a:r>
              <a:rPr lang="en-US" sz="2400" dirty="0"/>
              <a:t>Finally, our laws are less stable</a:t>
            </a:r>
          </a:p>
          <a:p>
            <a:pPr lvl="1"/>
            <a:r>
              <a:rPr lang="en-US" sz="2000" dirty="0"/>
              <a:t>Are laws promulgated without enforcing them? Why?</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5800" y="228600"/>
            <a:ext cx="7772400" cy="1143000"/>
          </a:xfrm>
        </p:spPr>
        <p:txBody>
          <a:bodyPr/>
          <a:lstStyle/>
          <a:p>
            <a:r>
              <a:rPr lang="en-US" dirty="0"/>
              <a:t>Citizens’ values:</a:t>
            </a:r>
            <a:br>
              <a:rPr lang="en-US" dirty="0"/>
            </a:br>
            <a:r>
              <a:rPr lang="en-US" dirty="0"/>
              <a:t>(a) Prevailing Statism</a:t>
            </a:r>
          </a:p>
        </p:txBody>
      </p:sp>
      <p:graphicFrame>
        <p:nvGraphicFramePr>
          <p:cNvPr id="5" name="4 Marcador de contenido"/>
          <p:cNvGraphicFramePr>
            <a:graphicFrameLocks noGrp="1"/>
          </p:cNvGraphicFramePr>
          <p:nvPr>
            <p:ph idx="1"/>
          </p:nvPr>
        </p:nvGraphicFramePr>
        <p:xfrm>
          <a:off x="152400" y="1752600"/>
          <a:ext cx="8763000" cy="3285245"/>
        </p:xfrm>
        <a:graphic>
          <a:graphicData uri="http://schemas.openxmlformats.org/drawingml/2006/table">
            <a:tbl>
              <a:tblPr firstRow="1" bandRow="1">
                <a:tableStyleId>{5C22544A-7EE6-4342-B048-85BDC9FD1C3A}</a:tableStyleId>
              </a:tblPr>
              <a:tblGrid>
                <a:gridCol w="6141590">
                  <a:extLst>
                    <a:ext uri="{9D8B030D-6E8A-4147-A177-3AD203B41FA5}">
                      <a16:colId xmlns:a16="http://schemas.microsoft.com/office/drawing/2014/main" val="20000"/>
                    </a:ext>
                  </a:extLst>
                </a:gridCol>
                <a:gridCol w="1348154">
                  <a:extLst>
                    <a:ext uri="{9D8B030D-6E8A-4147-A177-3AD203B41FA5}">
                      <a16:colId xmlns:a16="http://schemas.microsoft.com/office/drawing/2014/main" val="20001"/>
                    </a:ext>
                  </a:extLst>
                </a:gridCol>
                <a:gridCol w="1273256">
                  <a:extLst>
                    <a:ext uri="{9D8B030D-6E8A-4147-A177-3AD203B41FA5}">
                      <a16:colId xmlns:a16="http://schemas.microsoft.com/office/drawing/2014/main" val="20002"/>
                    </a:ext>
                  </a:extLst>
                </a:gridCol>
              </a:tblGrid>
              <a:tr h="824450">
                <a:tc>
                  <a:txBody>
                    <a:bodyPr/>
                    <a:lstStyle/>
                    <a:p>
                      <a:endParaRPr lang="es-ES" sz="2000" dirty="0">
                        <a:solidFill>
                          <a:schemeClr val="tx1"/>
                        </a:solidFill>
                        <a:latin typeface="+mn-lt"/>
                      </a:endParaRPr>
                    </a:p>
                  </a:txBody>
                  <a:tcPr marL="44450" marR="44450" marT="0" marB="0" anchor="b">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2000" i="1" dirty="0">
                          <a:solidFill>
                            <a:schemeClr val="tx1"/>
                          </a:solidFill>
                          <a:latin typeface="+mn-lt"/>
                          <a:ea typeface="Times New Roman"/>
                        </a:rPr>
                        <a:t>Spain</a:t>
                      </a:r>
                      <a:endParaRPr lang="es-ES" sz="2000" i="1" dirty="0">
                        <a:solidFill>
                          <a:schemeClr val="tx1"/>
                        </a:solidFill>
                        <a:latin typeface="+mn-lt"/>
                        <a:ea typeface="Times New Roman"/>
                      </a:endParaRPr>
                    </a:p>
                  </a:txBody>
                  <a:tcPr marL="17780" marR="17780" marT="0" marB="0" anchor="ctr">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2000" i="1" dirty="0">
                          <a:solidFill>
                            <a:schemeClr val="tx1"/>
                          </a:solidFill>
                          <a:latin typeface="+mn-lt"/>
                          <a:ea typeface="Times New Roman"/>
                        </a:rPr>
                        <a:t>Avg.,</a:t>
                      </a:r>
                      <a:r>
                        <a:rPr lang="en-US" sz="2000" i="1" baseline="0" dirty="0">
                          <a:solidFill>
                            <a:schemeClr val="tx1"/>
                          </a:solidFill>
                          <a:latin typeface="+mn-lt"/>
                          <a:ea typeface="Times New Roman"/>
                        </a:rPr>
                        <a:t> </a:t>
                      </a:r>
                      <a:r>
                        <a:rPr lang="en-US" sz="2000" i="1" dirty="0">
                          <a:solidFill>
                            <a:schemeClr val="tx1"/>
                          </a:solidFill>
                          <a:latin typeface="+mn-lt"/>
                          <a:ea typeface="Times New Roman"/>
                        </a:rPr>
                        <a:t>EU countries</a:t>
                      </a:r>
                      <a:endParaRPr lang="es-ES" sz="2000" i="1" dirty="0">
                        <a:solidFill>
                          <a:schemeClr val="tx1"/>
                        </a:solidFill>
                        <a:latin typeface="+mn-lt"/>
                        <a:ea typeface="Times New Roman"/>
                      </a:endParaRPr>
                    </a:p>
                  </a:txBody>
                  <a:tcPr marL="17780" marR="17780" marT="0" marB="0" anchor="ct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239">
                <a:tc>
                  <a:txBody>
                    <a:bodyPr/>
                    <a:lstStyle/>
                    <a:p>
                      <a:pPr>
                        <a:spcAft>
                          <a:spcPts val="0"/>
                        </a:spcAft>
                      </a:pPr>
                      <a:r>
                        <a:rPr lang="en-US" sz="2000" b="1" dirty="0">
                          <a:solidFill>
                            <a:schemeClr val="tx1"/>
                          </a:solidFill>
                          <a:latin typeface="+mn-lt"/>
                          <a:ea typeface="Times New Roman"/>
                        </a:rPr>
                        <a:t>1. Who should be responsible for citizens’ quality of life</a:t>
                      </a:r>
                      <a:endParaRPr lang="es-ES" sz="2000" b="1" dirty="0">
                        <a:solidFill>
                          <a:schemeClr val="tx1"/>
                        </a:solidFill>
                        <a:latin typeface="+mn-lt"/>
                        <a:ea typeface="Times New Roman"/>
                      </a:endParaRPr>
                    </a:p>
                  </a:txBody>
                  <a:tcPr marL="44450" marR="44450" marT="0"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endParaRPr lang="es-ES" sz="2000" dirty="0">
                        <a:solidFill>
                          <a:schemeClr val="tx1"/>
                        </a:solidFill>
                        <a:latin typeface="+mn-lt"/>
                      </a:endParaRPr>
                    </a:p>
                  </a:txBody>
                  <a:tcPr marL="44450" marR="4445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endParaRPr lang="es-ES" sz="2000">
                        <a:solidFill>
                          <a:schemeClr val="tx1"/>
                        </a:solidFill>
                        <a:latin typeface="+mn-lt"/>
                      </a:endParaRPr>
                    </a:p>
                  </a:txBody>
                  <a:tcPr marL="44450" marR="44450" marT="0"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70239">
                <a:tc>
                  <a:txBody>
                    <a:bodyPr/>
                    <a:lstStyle/>
                    <a:p>
                      <a:pPr marL="342900" lvl="0" indent="-342900">
                        <a:spcAft>
                          <a:spcPts val="0"/>
                        </a:spcAft>
                        <a:buFont typeface="Times New Roman"/>
                        <a:buChar char="-"/>
                      </a:pPr>
                      <a:r>
                        <a:rPr lang="en-US" sz="2000" dirty="0">
                          <a:solidFill>
                            <a:schemeClr val="tx1"/>
                          </a:solidFill>
                          <a:latin typeface="+mn-lt"/>
                          <a:ea typeface="SimSun"/>
                        </a:rPr>
                        <a:t>State</a:t>
                      </a:r>
                      <a:endParaRPr lang="es-ES" sz="2000" dirty="0">
                        <a:solidFill>
                          <a:schemeClr val="tx1"/>
                        </a:solidFill>
                        <a:latin typeface="+mn-lt"/>
                        <a:ea typeface="SimSun"/>
                      </a:endParaRPr>
                    </a:p>
                  </a:txBody>
                  <a:tcPr marL="44450" marR="44450" marT="0"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Aft>
                          <a:spcPts val="0"/>
                        </a:spcAft>
                      </a:pPr>
                      <a:r>
                        <a:rPr lang="en-US" sz="2000" dirty="0">
                          <a:solidFill>
                            <a:srgbClr val="FF0000"/>
                          </a:solidFill>
                          <a:latin typeface="+mn-lt"/>
                          <a:ea typeface="Times New Roman"/>
                        </a:rPr>
                        <a:t>76%</a:t>
                      </a:r>
                      <a:endParaRPr lang="es-ES" sz="2000" dirty="0">
                        <a:solidFill>
                          <a:srgbClr val="FF0000"/>
                        </a:solidFill>
                        <a:latin typeface="+mn-lt"/>
                        <a:ea typeface="Times New Roman"/>
                      </a:endParaRPr>
                    </a:p>
                  </a:txBody>
                  <a:tcPr marL="44450" marR="44450" marT="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Aft>
                          <a:spcPts val="0"/>
                        </a:spcAft>
                      </a:pPr>
                      <a:r>
                        <a:rPr lang="en-US" sz="2000" dirty="0">
                          <a:solidFill>
                            <a:schemeClr val="tx1"/>
                          </a:solidFill>
                          <a:latin typeface="+mn-lt"/>
                          <a:ea typeface="Times New Roman"/>
                        </a:rPr>
                        <a:t>51%</a:t>
                      </a:r>
                      <a:endParaRPr lang="es-ES" sz="2000" dirty="0">
                        <a:solidFill>
                          <a:schemeClr val="tx1"/>
                        </a:solidFill>
                        <a:latin typeface="+mn-lt"/>
                        <a:ea typeface="Times New Roman"/>
                      </a:endParaRPr>
                    </a:p>
                  </a:txBody>
                  <a:tcPr marL="44450" marR="44450" marT="0"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70239">
                <a:tc>
                  <a:txBody>
                    <a:bodyPr/>
                    <a:lstStyle/>
                    <a:p>
                      <a:pPr marL="342900" lvl="0" indent="-342900">
                        <a:spcAft>
                          <a:spcPts val="0"/>
                        </a:spcAft>
                        <a:buFont typeface="Times New Roman"/>
                        <a:buChar char="-"/>
                      </a:pPr>
                      <a:r>
                        <a:rPr lang="en-US" sz="2000" dirty="0">
                          <a:solidFill>
                            <a:schemeClr val="tx1"/>
                          </a:solidFill>
                          <a:latin typeface="+mn-lt"/>
                          <a:ea typeface="SimSun"/>
                        </a:rPr>
                        <a:t>Each person</a:t>
                      </a:r>
                      <a:endParaRPr lang="es-ES" sz="2000" dirty="0">
                        <a:solidFill>
                          <a:schemeClr val="tx1"/>
                        </a:solidFill>
                        <a:latin typeface="+mn-lt"/>
                        <a:ea typeface="SimSun"/>
                      </a:endParaRPr>
                    </a:p>
                  </a:txBody>
                  <a:tcPr marL="44450" marR="44450" marT="0" marB="0" anchor="b">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Aft>
                          <a:spcPts val="0"/>
                        </a:spcAft>
                      </a:pPr>
                      <a:r>
                        <a:rPr lang="en-US" sz="2000" dirty="0">
                          <a:solidFill>
                            <a:schemeClr val="accent1">
                              <a:lumMod val="60000"/>
                              <a:lumOff val="40000"/>
                            </a:schemeClr>
                          </a:solidFill>
                          <a:latin typeface="+mn-lt"/>
                          <a:ea typeface="Times New Roman"/>
                        </a:rPr>
                        <a:t>20%</a:t>
                      </a:r>
                      <a:endParaRPr lang="es-ES" sz="2000" dirty="0">
                        <a:solidFill>
                          <a:schemeClr val="accent1">
                            <a:lumMod val="60000"/>
                            <a:lumOff val="40000"/>
                          </a:schemeClr>
                        </a:solidFill>
                        <a:latin typeface="+mn-lt"/>
                        <a:ea typeface="Times New Roman"/>
                      </a:endParaRPr>
                    </a:p>
                  </a:txBody>
                  <a:tcPr marL="44450" marR="4445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Aft>
                          <a:spcPts val="0"/>
                        </a:spcAft>
                      </a:pPr>
                      <a:r>
                        <a:rPr lang="en-US" sz="2000" dirty="0">
                          <a:solidFill>
                            <a:schemeClr val="tx1"/>
                          </a:solidFill>
                          <a:latin typeface="+mn-lt"/>
                          <a:ea typeface="Times New Roman"/>
                        </a:rPr>
                        <a:t>43%</a:t>
                      </a:r>
                      <a:endParaRPr lang="es-ES" sz="2000" dirty="0">
                        <a:solidFill>
                          <a:schemeClr val="tx1"/>
                        </a:solidFill>
                        <a:latin typeface="+mn-lt"/>
                        <a:ea typeface="Times New Roman"/>
                      </a:endParaRPr>
                    </a:p>
                  </a:txBody>
                  <a:tcPr marL="44450" marR="44450" marT="0" marB="0" anchor="b">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70239">
                <a:tc>
                  <a:txBody>
                    <a:bodyPr/>
                    <a:lstStyle/>
                    <a:p>
                      <a:pPr>
                        <a:spcAft>
                          <a:spcPts val="0"/>
                        </a:spcAft>
                      </a:pPr>
                      <a:r>
                        <a:rPr lang="en-US" sz="2000" b="1" dirty="0">
                          <a:solidFill>
                            <a:schemeClr val="tx1"/>
                          </a:solidFill>
                          <a:latin typeface="+mn-lt"/>
                          <a:ea typeface="Times New Roman"/>
                        </a:rPr>
                        <a:t>2. State should be most responsible for:</a:t>
                      </a:r>
                      <a:endParaRPr lang="es-ES" sz="2000" b="1" dirty="0">
                        <a:solidFill>
                          <a:schemeClr val="tx1"/>
                        </a:solidFill>
                        <a:latin typeface="+mn-lt"/>
                        <a:ea typeface="Times New Roman"/>
                      </a:endParaRPr>
                    </a:p>
                  </a:txBody>
                  <a:tcPr marL="44450" marR="44450" marT="0"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endParaRPr lang="es-ES" sz="2000">
                        <a:solidFill>
                          <a:schemeClr val="tx1"/>
                        </a:solidFill>
                        <a:latin typeface="+mn-lt"/>
                      </a:endParaRPr>
                    </a:p>
                  </a:txBody>
                  <a:tcPr marL="44450" marR="4445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endParaRPr lang="es-ES" sz="2000" dirty="0">
                        <a:solidFill>
                          <a:schemeClr val="tx1"/>
                        </a:solidFill>
                        <a:latin typeface="+mn-lt"/>
                      </a:endParaRPr>
                    </a:p>
                  </a:txBody>
                  <a:tcPr marL="44450" marR="44450" marT="0"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70239">
                <a:tc>
                  <a:txBody>
                    <a:bodyPr/>
                    <a:lstStyle/>
                    <a:p>
                      <a:pPr marL="342900" lvl="0" indent="-342900">
                        <a:spcAft>
                          <a:spcPts val="0"/>
                        </a:spcAft>
                        <a:buFont typeface="Times New Roman"/>
                        <a:buChar char="-"/>
                      </a:pPr>
                      <a:r>
                        <a:rPr lang="en-US" sz="2000" dirty="0">
                          <a:solidFill>
                            <a:schemeClr val="tx1"/>
                          </a:solidFill>
                          <a:latin typeface="+mn-lt"/>
                          <a:ea typeface="SimSun"/>
                        </a:rPr>
                        <a:t>Universal health care</a:t>
                      </a:r>
                      <a:endParaRPr lang="es-ES" sz="2000" dirty="0">
                        <a:solidFill>
                          <a:schemeClr val="tx1"/>
                        </a:solidFill>
                        <a:latin typeface="+mn-lt"/>
                        <a:ea typeface="SimSun"/>
                      </a:endParaRPr>
                    </a:p>
                  </a:txBody>
                  <a:tcPr marL="44450" marR="44450" marT="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spcAft>
                          <a:spcPts val="0"/>
                        </a:spcAft>
                      </a:pPr>
                      <a:r>
                        <a:rPr lang="en-US" sz="2000" dirty="0">
                          <a:solidFill>
                            <a:srgbClr val="FF0000"/>
                          </a:solidFill>
                          <a:latin typeface="+mn-lt"/>
                          <a:ea typeface="Times New Roman"/>
                        </a:rPr>
                        <a:t>87%</a:t>
                      </a:r>
                      <a:endParaRPr lang="es-ES" sz="2000" dirty="0">
                        <a:solidFill>
                          <a:srgbClr val="FF0000"/>
                        </a:solidFill>
                        <a:latin typeface="+mn-lt"/>
                        <a:ea typeface="Times New Roman"/>
                      </a:endParaRPr>
                    </a:p>
                  </a:txBody>
                  <a:tcPr marL="44450" marR="4445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spcAft>
                          <a:spcPts val="0"/>
                        </a:spcAft>
                      </a:pPr>
                      <a:r>
                        <a:rPr lang="en-US" sz="2000" dirty="0">
                          <a:solidFill>
                            <a:schemeClr val="tx1"/>
                          </a:solidFill>
                          <a:latin typeface="+mn-lt"/>
                          <a:ea typeface="Times New Roman"/>
                        </a:rPr>
                        <a:t>70%</a:t>
                      </a:r>
                      <a:endParaRPr lang="es-ES" sz="2000" dirty="0">
                        <a:solidFill>
                          <a:schemeClr val="tx1"/>
                        </a:solidFill>
                        <a:latin typeface="+mn-lt"/>
                        <a:ea typeface="Times New Roman"/>
                      </a:endParaRPr>
                    </a:p>
                  </a:txBody>
                  <a:tcPr marL="44450" marR="44450" marT="0"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370239">
                <a:tc>
                  <a:txBody>
                    <a:bodyPr/>
                    <a:lstStyle/>
                    <a:p>
                      <a:pPr marL="342900" lvl="0" indent="-342900">
                        <a:spcAft>
                          <a:spcPts val="0"/>
                        </a:spcAft>
                        <a:buFont typeface="Times New Roman"/>
                        <a:buChar char="-"/>
                      </a:pPr>
                      <a:r>
                        <a:rPr lang="en-US" sz="2000">
                          <a:solidFill>
                            <a:schemeClr val="tx1"/>
                          </a:solidFill>
                          <a:latin typeface="+mn-lt"/>
                          <a:ea typeface="SimSun"/>
                        </a:rPr>
                        <a:t>Sufficient pensions</a:t>
                      </a:r>
                      <a:endParaRPr lang="es-ES" sz="2000">
                        <a:solidFill>
                          <a:schemeClr val="tx1"/>
                        </a:solidFill>
                        <a:latin typeface="+mn-lt"/>
                        <a:ea typeface="SimSun"/>
                      </a:endParaRPr>
                    </a:p>
                  </a:txBody>
                  <a:tcPr marL="44450" marR="44450" marT="0"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Aft>
                          <a:spcPts val="0"/>
                        </a:spcAft>
                      </a:pPr>
                      <a:r>
                        <a:rPr lang="en-US" sz="2000" dirty="0">
                          <a:solidFill>
                            <a:srgbClr val="FF0000"/>
                          </a:solidFill>
                          <a:latin typeface="+mn-lt"/>
                          <a:ea typeface="Times New Roman"/>
                        </a:rPr>
                        <a:t>87%</a:t>
                      </a:r>
                      <a:endParaRPr lang="es-ES" sz="2000" dirty="0">
                        <a:solidFill>
                          <a:srgbClr val="FF0000"/>
                        </a:solidFill>
                        <a:latin typeface="+mn-lt"/>
                        <a:ea typeface="Times New Roman"/>
                      </a:endParaRPr>
                    </a:p>
                  </a:txBody>
                  <a:tcPr marL="44450" marR="4445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Aft>
                          <a:spcPts val="0"/>
                        </a:spcAft>
                      </a:pPr>
                      <a:r>
                        <a:rPr lang="en-US" sz="2000" dirty="0">
                          <a:solidFill>
                            <a:schemeClr val="tx1"/>
                          </a:solidFill>
                          <a:latin typeface="+mn-lt"/>
                          <a:ea typeface="Times New Roman"/>
                        </a:rPr>
                        <a:t>67%</a:t>
                      </a:r>
                      <a:endParaRPr lang="es-ES" sz="2000" dirty="0">
                        <a:solidFill>
                          <a:schemeClr val="tx1"/>
                        </a:solidFill>
                        <a:latin typeface="+mn-lt"/>
                        <a:ea typeface="Times New Roman"/>
                      </a:endParaRPr>
                    </a:p>
                  </a:txBody>
                  <a:tcPr marL="44450" marR="44450" marT="0"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nvPr>
        </p:nvGraphicFramePr>
        <p:xfrm>
          <a:off x="228600" y="1143000"/>
          <a:ext cx="8610601" cy="5203122"/>
        </p:xfrm>
        <a:graphic>
          <a:graphicData uri="http://schemas.openxmlformats.org/drawingml/2006/table">
            <a:tbl>
              <a:tblPr firstRow="1" bandRow="1">
                <a:tableStyleId>{5C22544A-7EE6-4342-B048-85BDC9FD1C3A}</a:tableStyleId>
              </a:tblPr>
              <a:tblGrid>
                <a:gridCol w="6289482">
                  <a:extLst>
                    <a:ext uri="{9D8B030D-6E8A-4147-A177-3AD203B41FA5}">
                      <a16:colId xmlns:a16="http://schemas.microsoft.com/office/drawing/2014/main" val="20000"/>
                    </a:ext>
                  </a:extLst>
                </a:gridCol>
                <a:gridCol w="1197997">
                  <a:extLst>
                    <a:ext uri="{9D8B030D-6E8A-4147-A177-3AD203B41FA5}">
                      <a16:colId xmlns:a16="http://schemas.microsoft.com/office/drawing/2014/main" val="20001"/>
                    </a:ext>
                  </a:extLst>
                </a:gridCol>
                <a:gridCol w="1123122">
                  <a:extLst>
                    <a:ext uri="{9D8B030D-6E8A-4147-A177-3AD203B41FA5}">
                      <a16:colId xmlns:a16="http://schemas.microsoft.com/office/drawing/2014/main" val="20002"/>
                    </a:ext>
                  </a:extLst>
                </a:gridCol>
              </a:tblGrid>
              <a:tr h="412410">
                <a:tc>
                  <a:txBody>
                    <a:bodyPr/>
                    <a:lstStyle/>
                    <a:p>
                      <a:endParaRPr lang="es-ES" sz="2000" noProof="0" dirty="0">
                        <a:solidFill>
                          <a:schemeClr val="tx1"/>
                        </a:solidFill>
                        <a:latin typeface="+mn-lt"/>
                      </a:endParaRPr>
                    </a:p>
                  </a:txBody>
                  <a:tcPr marL="44450" marR="44450" marT="0" marB="0" anchor="b">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s-ES" sz="2000" i="1" noProof="0" dirty="0">
                          <a:solidFill>
                            <a:schemeClr val="tx1"/>
                          </a:solidFill>
                          <a:latin typeface="+mn-lt"/>
                          <a:ea typeface="Times New Roman"/>
                        </a:rPr>
                        <a:t>España</a:t>
                      </a:r>
                    </a:p>
                  </a:txBody>
                  <a:tcPr marL="17780" marR="17780" marT="0" marB="0" anchor="ctr">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s-ES" sz="2000" i="1" noProof="0" dirty="0">
                          <a:solidFill>
                            <a:schemeClr val="tx1"/>
                          </a:solidFill>
                          <a:latin typeface="+mn-lt"/>
                          <a:ea typeface="Times New Roman"/>
                        </a:rPr>
                        <a:t>UE (4-8)</a:t>
                      </a:r>
                    </a:p>
                  </a:txBody>
                  <a:tcPr marL="17780" marR="17780" marT="0" marB="0" anchor="ct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239">
                <a:tc>
                  <a:txBody>
                    <a:bodyPr/>
                    <a:lstStyle/>
                    <a:p>
                      <a:pPr>
                        <a:spcAft>
                          <a:spcPts val="0"/>
                        </a:spcAft>
                      </a:pPr>
                      <a:r>
                        <a:rPr lang="en-US" sz="2000" b="1" dirty="0">
                          <a:solidFill>
                            <a:schemeClr val="tx1"/>
                          </a:solidFill>
                          <a:latin typeface="+mn-lt"/>
                          <a:ea typeface="Times New Roman"/>
                        </a:rPr>
                        <a:t>3. Personal earnings should be:</a:t>
                      </a:r>
                      <a:endParaRPr lang="es-ES" sz="2000" b="1" dirty="0">
                        <a:solidFill>
                          <a:schemeClr val="tx1"/>
                        </a:solidFill>
                        <a:latin typeface="+mn-lt"/>
                        <a:ea typeface="Times New Roman"/>
                      </a:endParaRPr>
                    </a:p>
                  </a:txBody>
                  <a:tcPr marL="44450" marR="44450" marT="0"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endParaRPr lang="es-ES" sz="2000" dirty="0">
                        <a:solidFill>
                          <a:srgbClr val="FF0000"/>
                        </a:solidFill>
                        <a:latin typeface="+mn-lt"/>
                      </a:endParaRPr>
                    </a:p>
                  </a:txBody>
                  <a:tcPr marL="44450" marR="4445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endParaRPr lang="es-ES" sz="2000" dirty="0">
                        <a:solidFill>
                          <a:srgbClr val="FF0000"/>
                        </a:solidFill>
                        <a:latin typeface="+mn-lt"/>
                      </a:endParaRPr>
                    </a:p>
                  </a:txBody>
                  <a:tcPr marL="44450" marR="44450" marT="0"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70239">
                <a:tc>
                  <a:txBody>
                    <a:bodyPr/>
                    <a:lstStyle/>
                    <a:p>
                      <a:pPr marL="342900" lvl="0" indent="-342900">
                        <a:spcAft>
                          <a:spcPts val="0"/>
                        </a:spcAft>
                        <a:buFont typeface="Times New Roman"/>
                        <a:buChar char="-"/>
                      </a:pPr>
                      <a:r>
                        <a:rPr lang="en-US" sz="2000" dirty="0">
                          <a:solidFill>
                            <a:schemeClr val="tx1"/>
                          </a:solidFill>
                          <a:latin typeface="+mn-lt"/>
                          <a:ea typeface="SimSun"/>
                        </a:rPr>
                        <a:t>more balanced even if earnings of the less and more educated are similar</a:t>
                      </a:r>
                      <a:endParaRPr lang="es-ES" sz="2000" dirty="0">
                        <a:solidFill>
                          <a:schemeClr val="tx1"/>
                        </a:solidFill>
                        <a:latin typeface="+mn-lt"/>
                        <a:ea typeface="SimSun"/>
                      </a:endParaRPr>
                    </a:p>
                  </a:txBody>
                  <a:tcPr marL="44450" marR="44450" marT="0"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s-ES" sz="2000" dirty="0">
                          <a:solidFill>
                            <a:srgbClr val="FF0000"/>
                          </a:solidFill>
                          <a:latin typeface="+mn-lt"/>
                          <a:ea typeface="Times New Roman"/>
                        </a:rPr>
                        <a:t>49%</a:t>
                      </a:r>
                    </a:p>
                  </a:txBody>
                  <a:tcPr marL="44450" marR="44450" marT="0" marB="0" anchor="b">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s-ES" sz="2000" dirty="0">
                          <a:solidFill>
                            <a:schemeClr val="tx1"/>
                          </a:solidFill>
                          <a:latin typeface="+mn-lt"/>
                          <a:ea typeface="Times New Roman"/>
                        </a:rPr>
                        <a:t>29%</a:t>
                      </a:r>
                    </a:p>
                  </a:txBody>
                  <a:tcPr marL="44450" marR="44450" marT="0"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70239">
                <a:tc>
                  <a:txBody>
                    <a:bodyPr/>
                    <a:lstStyle/>
                    <a:p>
                      <a:pPr marL="342900" lvl="0" indent="-342900">
                        <a:spcAft>
                          <a:spcPts val="0"/>
                        </a:spcAft>
                        <a:buFont typeface="Times New Roman"/>
                        <a:buChar char="-"/>
                      </a:pPr>
                      <a:r>
                        <a:rPr lang="en-US" sz="2000" dirty="0">
                          <a:solidFill>
                            <a:schemeClr val="tx1"/>
                          </a:solidFill>
                          <a:latin typeface="+mn-lt"/>
                          <a:ea typeface="SimSun"/>
                        </a:rPr>
                        <a:t>different to pay more to the better educated</a:t>
                      </a:r>
                      <a:endParaRPr lang="es-ES" sz="2000" dirty="0">
                        <a:solidFill>
                          <a:schemeClr val="tx1"/>
                        </a:solidFill>
                        <a:latin typeface="+mn-lt"/>
                        <a:ea typeface="SimSun"/>
                      </a:endParaRPr>
                    </a:p>
                  </a:txBody>
                  <a:tcPr marL="44450" marR="44450" marT="0" marB="0" anchor="b">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s-ES" sz="2000" dirty="0">
                          <a:solidFill>
                            <a:srgbClr val="FF0000"/>
                          </a:solidFill>
                          <a:latin typeface="+mn-lt"/>
                          <a:ea typeface="Times New Roman"/>
                        </a:rPr>
                        <a:t>43%</a:t>
                      </a:r>
                    </a:p>
                  </a:txBody>
                  <a:tcPr marL="44450" marR="44450" marT="0" marB="0" anchor="b">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s-ES" sz="2000" dirty="0">
                          <a:solidFill>
                            <a:schemeClr val="tx1"/>
                          </a:solidFill>
                          <a:latin typeface="+mn-lt"/>
                          <a:ea typeface="Times New Roman"/>
                        </a:rPr>
                        <a:t>64%</a:t>
                      </a:r>
                    </a:p>
                  </a:txBody>
                  <a:tcPr marL="44450" marR="44450" marT="0" marB="0" anchor="b">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70239">
                <a:tc>
                  <a:txBody>
                    <a:bodyPr/>
                    <a:lstStyle/>
                    <a:p>
                      <a:pPr>
                        <a:spcAft>
                          <a:spcPts val="0"/>
                        </a:spcAft>
                      </a:pPr>
                      <a:r>
                        <a:rPr lang="en-US" sz="2000" b="1" dirty="0">
                          <a:solidFill>
                            <a:schemeClr val="tx1"/>
                          </a:solidFill>
                          <a:latin typeface="+mn-lt"/>
                          <a:ea typeface="Times New Roman"/>
                        </a:rPr>
                        <a:t>4. Better if taxes are:</a:t>
                      </a:r>
                      <a:endParaRPr lang="es-ES" sz="2000" b="1" dirty="0">
                        <a:solidFill>
                          <a:schemeClr val="tx1"/>
                        </a:solidFill>
                        <a:latin typeface="+mn-lt"/>
                        <a:ea typeface="Times New Roman"/>
                      </a:endParaRPr>
                    </a:p>
                  </a:txBody>
                  <a:tcPr marL="44450" marR="44450" marT="0"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endParaRPr lang="es-ES" sz="2000" dirty="0">
                        <a:solidFill>
                          <a:schemeClr val="accent1">
                            <a:lumMod val="40000"/>
                            <a:lumOff val="60000"/>
                          </a:schemeClr>
                        </a:solidFill>
                        <a:latin typeface="+mn-lt"/>
                      </a:endParaRPr>
                    </a:p>
                  </a:txBody>
                  <a:tcPr marL="44450" marR="4445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endParaRPr lang="es-ES" sz="2000" dirty="0">
                        <a:solidFill>
                          <a:schemeClr val="tx1"/>
                        </a:solidFill>
                        <a:latin typeface="+mn-lt"/>
                      </a:endParaRPr>
                    </a:p>
                  </a:txBody>
                  <a:tcPr marL="44450" marR="44450" marT="0"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70239">
                <a:tc>
                  <a:txBody>
                    <a:bodyPr/>
                    <a:lstStyle/>
                    <a:p>
                      <a:pPr marL="342900" lvl="0" indent="-342900">
                        <a:spcAft>
                          <a:spcPts val="0"/>
                        </a:spcAft>
                        <a:buFont typeface="Times New Roman"/>
                        <a:buChar char="-"/>
                      </a:pPr>
                      <a:r>
                        <a:rPr lang="en-US" sz="2000">
                          <a:solidFill>
                            <a:schemeClr val="tx1"/>
                          </a:solidFill>
                          <a:latin typeface="+mn-lt"/>
                          <a:ea typeface="SimSun"/>
                        </a:rPr>
                        <a:t>high to reduce inequality</a:t>
                      </a:r>
                      <a:endParaRPr lang="es-ES" sz="2000">
                        <a:solidFill>
                          <a:schemeClr val="tx1"/>
                        </a:solidFill>
                        <a:latin typeface="+mn-lt"/>
                        <a:ea typeface="SimSun"/>
                      </a:endParaRPr>
                    </a:p>
                  </a:txBody>
                  <a:tcPr marL="44450" marR="44450" marT="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dirty="0">
                          <a:solidFill>
                            <a:schemeClr val="accent1">
                              <a:lumMod val="40000"/>
                              <a:lumOff val="60000"/>
                            </a:schemeClr>
                          </a:solidFill>
                          <a:latin typeface="+mn-lt"/>
                          <a:ea typeface="Times New Roman"/>
                        </a:rPr>
                        <a:t>43%</a:t>
                      </a:r>
                      <a:endParaRPr lang="es-ES" sz="2000" dirty="0">
                        <a:solidFill>
                          <a:schemeClr val="accent1">
                            <a:lumMod val="40000"/>
                            <a:lumOff val="60000"/>
                          </a:schemeClr>
                        </a:solidFill>
                        <a:latin typeface="+mn-lt"/>
                        <a:ea typeface="Times New Roman"/>
                      </a:endParaRPr>
                    </a:p>
                  </a:txBody>
                  <a:tcPr marL="44450" marR="4445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dirty="0">
                          <a:solidFill>
                            <a:schemeClr val="tx1"/>
                          </a:solidFill>
                          <a:latin typeface="+mn-lt"/>
                          <a:ea typeface="Times New Roman"/>
                        </a:rPr>
                        <a:t>40%</a:t>
                      </a:r>
                      <a:endParaRPr lang="es-ES" sz="2000" dirty="0">
                        <a:solidFill>
                          <a:schemeClr val="tx1"/>
                        </a:solidFill>
                        <a:latin typeface="+mn-lt"/>
                        <a:ea typeface="Times New Roman"/>
                      </a:endParaRPr>
                    </a:p>
                  </a:txBody>
                  <a:tcPr marL="44450" marR="44450" marT="0"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370239">
                <a:tc>
                  <a:txBody>
                    <a:bodyPr/>
                    <a:lstStyle/>
                    <a:p>
                      <a:pPr marL="342900" lvl="0" indent="-342900">
                        <a:spcAft>
                          <a:spcPts val="0"/>
                        </a:spcAft>
                        <a:buFont typeface="Times New Roman"/>
                        <a:buChar char="-"/>
                      </a:pPr>
                      <a:r>
                        <a:rPr lang="en-US" sz="2000" dirty="0">
                          <a:solidFill>
                            <a:schemeClr val="tx1"/>
                          </a:solidFill>
                          <a:latin typeface="+mn-lt"/>
                          <a:ea typeface="SimSun"/>
                        </a:rPr>
                        <a:t>low even if they do not reduce inequality</a:t>
                      </a:r>
                      <a:endParaRPr lang="es-ES" sz="2000" dirty="0">
                        <a:solidFill>
                          <a:schemeClr val="tx1"/>
                        </a:solidFill>
                        <a:latin typeface="+mn-lt"/>
                        <a:ea typeface="SimSun"/>
                      </a:endParaRPr>
                    </a:p>
                  </a:txBody>
                  <a:tcPr marL="44450" marR="44450" marT="0"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dirty="0">
                          <a:solidFill>
                            <a:schemeClr val="accent1">
                              <a:lumMod val="40000"/>
                              <a:lumOff val="60000"/>
                            </a:schemeClr>
                          </a:solidFill>
                          <a:latin typeface="+mn-lt"/>
                          <a:ea typeface="Times New Roman"/>
                        </a:rPr>
                        <a:t>40%</a:t>
                      </a:r>
                      <a:endParaRPr lang="es-ES" sz="2000" dirty="0">
                        <a:solidFill>
                          <a:schemeClr val="accent1">
                            <a:lumMod val="40000"/>
                            <a:lumOff val="60000"/>
                          </a:schemeClr>
                        </a:solidFill>
                        <a:latin typeface="+mn-lt"/>
                        <a:ea typeface="Times New Roman"/>
                      </a:endParaRPr>
                    </a:p>
                  </a:txBody>
                  <a:tcPr marL="44450" marR="4445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dirty="0">
                          <a:solidFill>
                            <a:schemeClr val="tx1"/>
                          </a:solidFill>
                          <a:latin typeface="+mn-lt"/>
                          <a:ea typeface="Times New Roman"/>
                        </a:rPr>
                        <a:t>43%</a:t>
                      </a:r>
                      <a:endParaRPr lang="es-ES" sz="2000" dirty="0">
                        <a:solidFill>
                          <a:schemeClr val="tx1"/>
                        </a:solidFill>
                        <a:latin typeface="+mn-lt"/>
                        <a:ea typeface="Times New Roman"/>
                      </a:endParaRPr>
                    </a:p>
                  </a:txBody>
                  <a:tcPr marL="44450" marR="44450" marT="0"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3702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2000" b="1" noProof="0" dirty="0">
                          <a:solidFill>
                            <a:schemeClr val="tx1"/>
                          </a:solidFill>
                          <a:latin typeface="+mn-lt"/>
                          <a:ea typeface="Times New Roman"/>
                        </a:rPr>
                        <a:t>5</a:t>
                      </a:r>
                      <a:r>
                        <a:rPr lang="en-US" sz="2000" b="1" dirty="0">
                          <a:solidFill>
                            <a:schemeClr val="tx1"/>
                          </a:solidFill>
                          <a:latin typeface="+mn-lt"/>
                          <a:ea typeface="Times New Roman"/>
                        </a:rPr>
                        <a:t>. Cutting public expenditure to balance the budget preferred to increasing it to stimulate growth</a:t>
                      </a:r>
                      <a:endParaRPr lang="es-ES" sz="2000" b="1" dirty="0">
                        <a:solidFill>
                          <a:schemeClr val="tx1"/>
                        </a:solidFill>
                        <a:latin typeface="+mn-lt"/>
                        <a:ea typeface="Times New Roman"/>
                      </a:endParaRPr>
                    </a:p>
                  </a:txBody>
                  <a:tcPr marL="44450" marR="44450" marT="0"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s-ES" sz="2000" dirty="0">
                          <a:solidFill>
                            <a:srgbClr val="FF0000"/>
                          </a:solidFill>
                          <a:latin typeface="+mn-lt"/>
                          <a:ea typeface="Times New Roman"/>
                        </a:rPr>
                        <a:t>21%</a:t>
                      </a:r>
                    </a:p>
                  </a:txBody>
                  <a:tcPr marL="44450" marR="4445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s-ES" sz="2000" dirty="0">
                          <a:solidFill>
                            <a:schemeClr val="tx1"/>
                          </a:solidFill>
                          <a:latin typeface="+mn-lt"/>
                          <a:ea typeface="Times New Roman"/>
                        </a:rPr>
                        <a:t>43%</a:t>
                      </a:r>
                    </a:p>
                  </a:txBody>
                  <a:tcPr marL="44450" marR="44450" marT="0"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370239">
                <a:tc>
                  <a:txBody>
                    <a:bodyPr/>
                    <a:lstStyle/>
                    <a:p>
                      <a:pPr>
                        <a:spcAft>
                          <a:spcPts val="0"/>
                        </a:spcAft>
                      </a:pPr>
                      <a:r>
                        <a:rPr lang="en-US" sz="2000" b="1" dirty="0">
                          <a:solidFill>
                            <a:schemeClr val="tx1"/>
                          </a:solidFill>
                          <a:latin typeface="+mn-lt"/>
                          <a:ea typeface="Times New Roman"/>
                        </a:rPr>
                        <a:t>6. In favor of r</a:t>
                      </a:r>
                      <a:r>
                        <a:rPr lang="en-US" sz="2000" dirty="0">
                          <a:solidFill>
                            <a:schemeClr val="tx1"/>
                          </a:solidFill>
                          <a:latin typeface="+mn-lt"/>
                          <a:ea typeface="SimSun"/>
                        </a:rPr>
                        <a:t>aising taxes </a:t>
                      </a:r>
                      <a:br>
                        <a:rPr lang="en-US" sz="2000" dirty="0">
                          <a:solidFill>
                            <a:schemeClr val="tx1"/>
                          </a:solidFill>
                          <a:latin typeface="+mn-lt"/>
                          <a:ea typeface="SimSun"/>
                        </a:rPr>
                      </a:br>
                      <a:r>
                        <a:rPr lang="en-US" sz="2000" b="1" dirty="0">
                          <a:solidFill>
                            <a:schemeClr val="tx1"/>
                          </a:solidFill>
                          <a:latin typeface="+mn-lt"/>
                          <a:ea typeface="Times New Roman"/>
                        </a:rPr>
                        <a:t>(from 0, in disagreement; to 10, in agreement):</a:t>
                      </a:r>
                      <a:endParaRPr lang="es-ES" sz="2000" b="1" dirty="0">
                        <a:solidFill>
                          <a:schemeClr val="tx1"/>
                        </a:solidFill>
                        <a:latin typeface="+mn-lt"/>
                        <a:ea typeface="Times New Roman"/>
                      </a:endParaRPr>
                    </a:p>
                  </a:txBody>
                  <a:tcPr marL="44450" marR="44450" marT="0"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endParaRPr lang="es-ES" sz="2000" dirty="0">
                        <a:solidFill>
                          <a:srgbClr val="FF0000"/>
                        </a:solidFill>
                        <a:latin typeface="+mn-lt"/>
                      </a:endParaRPr>
                    </a:p>
                  </a:txBody>
                  <a:tcPr marL="44450" marR="4445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endParaRPr lang="es-ES" sz="2000" dirty="0">
                        <a:solidFill>
                          <a:schemeClr val="tx1"/>
                        </a:solidFill>
                        <a:latin typeface="+mn-lt"/>
                      </a:endParaRPr>
                    </a:p>
                  </a:txBody>
                  <a:tcPr marL="44450" marR="44450" marT="0"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370239">
                <a:tc>
                  <a:txBody>
                    <a:bodyPr/>
                    <a:lstStyle/>
                    <a:p>
                      <a:pPr marL="412115" indent="-90170">
                        <a:spcAft>
                          <a:spcPts val="0"/>
                        </a:spcAft>
                      </a:pPr>
                      <a:r>
                        <a:rPr lang="en-US" sz="2000" dirty="0">
                          <a:solidFill>
                            <a:schemeClr val="tx1"/>
                          </a:solidFill>
                          <a:latin typeface="+mn-lt"/>
                          <a:ea typeface="Times New Roman"/>
                        </a:rPr>
                        <a:t>-	 to those earning more with their investment</a:t>
                      </a:r>
                      <a:endParaRPr lang="es-ES" sz="2000" dirty="0">
                        <a:solidFill>
                          <a:schemeClr val="tx1"/>
                        </a:solidFill>
                        <a:latin typeface="+mn-lt"/>
                        <a:ea typeface="Times New Roman"/>
                      </a:endParaRPr>
                    </a:p>
                  </a:txBody>
                  <a:tcPr marL="44450" marR="44450" marT="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spcAft>
                          <a:spcPts val="0"/>
                        </a:spcAft>
                      </a:pPr>
                      <a:r>
                        <a:rPr lang="es-ES" sz="2000" dirty="0">
                          <a:solidFill>
                            <a:srgbClr val="FF0000"/>
                          </a:solidFill>
                          <a:latin typeface="+mn-lt"/>
                          <a:ea typeface="Times New Roman"/>
                        </a:rPr>
                        <a:t>7.7</a:t>
                      </a:r>
                    </a:p>
                  </a:txBody>
                  <a:tcPr marL="44450" marR="4445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spcAft>
                          <a:spcPts val="0"/>
                        </a:spcAft>
                      </a:pPr>
                      <a:r>
                        <a:rPr lang="es-ES" sz="2000" dirty="0">
                          <a:solidFill>
                            <a:schemeClr val="tx1"/>
                          </a:solidFill>
                          <a:latin typeface="+mn-lt"/>
                          <a:ea typeface="Times New Roman"/>
                        </a:rPr>
                        <a:t>6.9</a:t>
                      </a:r>
                    </a:p>
                  </a:txBody>
                  <a:tcPr marL="44450" marR="44450" marT="0"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r h="370239">
                <a:tc>
                  <a:txBody>
                    <a:bodyPr/>
                    <a:lstStyle/>
                    <a:p>
                      <a:pPr marL="412115" indent="-90170">
                        <a:spcAft>
                          <a:spcPts val="0"/>
                        </a:spcAft>
                      </a:pPr>
                      <a:r>
                        <a:rPr lang="en-US" sz="2000" dirty="0">
                          <a:solidFill>
                            <a:schemeClr val="tx1"/>
                          </a:solidFill>
                          <a:latin typeface="+mn-lt"/>
                          <a:ea typeface="Times New Roman"/>
                        </a:rPr>
                        <a:t>-	 to those earning more with their labor</a:t>
                      </a:r>
                      <a:endParaRPr lang="es-ES" sz="2000" dirty="0">
                        <a:solidFill>
                          <a:schemeClr val="tx1"/>
                        </a:solidFill>
                        <a:latin typeface="+mn-lt"/>
                        <a:ea typeface="Times New Roman"/>
                      </a:endParaRPr>
                    </a:p>
                  </a:txBody>
                  <a:tcPr marL="44450" marR="44450" marT="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spcAft>
                          <a:spcPts val="0"/>
                        </a:spcAft>
                      </a:pPr>
                      <a:r>
                        <a:rPr lang="es-ES" sz="2000" dirty="0">
                          <a:solidFill>
                            <a:srgbClr val="FF0000"/>
                          </a:solidFill>
                          <a:latin typeface="+mn-lt"/>
                          <a:ea typeface="Times New Roman"/>
                        </a:rPr>
                        <a:t>7.1</a:t>
                      </a:r>
                    </a:p>
                  </a:txBody>
                  <a:tcPr marL="44450" marR="4445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spcAft>
                          <a:spcPts val="0"/>
                        </a:spcAft>
                      </a:pPr>
                      <a:r>
                        <a:rPr lang="es-ES" sz="2000" dirty="0">
                          <a:solidFill>
                            <a:schemeClr val="tx1"/>
                          </a:solidFill>
                          <a:latin typeface="+mn-lt"/>
                          <a:ea typeface="Times New Roman"/>
                        </a:rPr>
                        <a:t>4.7</a:t>
                      </a:r>
                    </a:p>
                  </a:txBody>
                  <a:tcPr marL="44450" marR="44450" marT="0"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r h="370239">
                <a:tc>
                  <a:txBody>
                    <a:bodyPr/>
                    <a:lstStyle/>
                    <a:p>
                      <a:pPr marL="412115" indent="-90170">
                        <a:spcAft>
                          <a:spcPts val="0"/>
                        </a:spcAft>
                      </a:pPr>
                      <a:r>
                        <a:rPr lang="en-US" sz="2000" dirty="0">
                          <a:solidFill>
                            <a:schemeClr val="tx1"/>
                          </a:solidFill>
                          <a:latin typeface="+mn-lt"/>
                          <a:ea typeface="Times New Roman"/>
                        </a:rPr>
                        <a:t>-	 on consumption, VAT</a:t>
                      </a:r>
                      <a:endParaRPr lang="es-ES" sz="2000" dirty="0">
                        <a:solidFill>
                          <a:schemeClr val="tx1"/>
                        </a:solidFill>
                        <a:latin typeface="+mn-lt"/>
                        <a:ea typeface="Times New Roman"/>
                      </a:endParaRPr>
                    </a:p>
                  </a:txBody>
                  <a:tcPr marL="44450" marR="44450" marT="0"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s-ES" sz="2000" dirty="0">
                          <a:solidFill>
                            <a:schemeClr val="accent1">
                              <a:lumMod val="60000"/>
                              <a:lumOff val="40000"/>
                            </a:schemeClr>
                          </a:solidFill>
                          <a:latin typeface="+mn-lt"/>
                          <a:ea typeface="Times New Roman"/>
                        </a:rPr>
                        <a:t>1.2</a:t>
                      </a:r>
                    </a:p>
                  </a:txBody>
                  <a:tcPr marL="44450" marR="4445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s-ES" sz="2000" dirty="0">
                          <a:solidFill>
                            <a:schemeClr val="tx1"/>
                          </a:solidFill>
                          <a:latin typeface="+mn-lt"/>
                          <a:ea typeface="Times New Roman"/>
                        </a:rPr>
                        <a:t>2.3</a:t>
                      </a:r>
                    </a:p>
                  </a:txBody>
                  <a:tcPr marL="44450" marR="44450" marT="0"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1"/>
                  </a:ext>
                </a:extLst>
              </a:tr>
            </a:tbl>
          </a:graphicData>
        </a:graphic>
      </p:graphicFrame>
      <p:sp>
        <p:nvSpPr>
          <p:cNvPr id="2" name="1 Título"/>
          <p:cNvSpPr>
            <a:spLocks noGrp="1"/>
          </p:cNvSpPr>
          <p:nvPr>
            <p:ph type="title"/>
          </p:nvPr>
        </p:nvSpPr>
        <p:spPr>
          <a:xfrm>
            <a:off x="228600" y="228600"/>
            <a:ext cx="8686800" cy="762000"/>
          </a:xfrm>
          <a:solidFill>
            <a:schemeClr val="bg1"/>
          </a:solidFill>
        </p:spPr>
        <p:txBody>
          <a:bodyPr/>
          <a:lstStyle/>
          <a:p>
            <a:r>
              <a:rPr lang="en-US" dirty="0"/>
              <a:t>(b) Distributive taxes &amp; fiscal myopia</a:t>
            </a:r>
            <a:endParaRPr lang="es-ES" dirty="0">
              <a:solidFill>
                <a:srgbClr val="FF0000"/>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a:t>Public</a:t>
            </a:r>
            <a:r>
              <a:rPr lang="es-ES" dirty="0"/>
              <a:t> </a:t>
            </a:r>
            <a:r>
              <a:rPr lang="es-ES" dirty="0" err="1"/>
              <a:t>debt</a:t>
            </a:r>
            <a:r>
              <a:rPr lang="es-ES" dirty="0"/>
              <a:t> / GDP (1850-20xx) </a:t>
            </a:r>
            <a:br>
              <a:rPr lang="es-ES" dirty="0"/>
            </a:br>
            <a:r>
              <a:rPr lang="es-ES" sz="2400" dirty="0"/>
              <a:t> </a:t>
            </a:r>
            <a:r>
              <a:rPr lang="es-ES" sz="2400" dirty="0" err="1"/>
              <a:t>Source</a:t>
            </a:r>
            <a:r>
              <a:rPr lang="es-ES" sz="2400" dirty="0"/>
              <a:t>: Comín, “Default...”, </a:t>
            </a:r>
            <a:r>
              <a:rPr lang="es-ES" sz="2400" i="1" dirty="0"/>
              <a:t>RHE</a:t>
            </a:r>
            <a:r>
              <a:rPr lang="es-ES" sz="2400" dirty="0"/>
              <a:t>, 2012</a:t>
            </a:r>
            <a:endParaRPr lang="es-ES" sz="3200" dirty="0"/>
          </a:p>
        </p:txBody>
      </p:sp>
      <p:pic>
        <p:nvPicPr>
          <p:cNvPr id="5123" name="Picture 3"/>
          <p:cNvPicPr>
            <a:picLocks noChangeAspect="1" noChangeArrowheads="1"/>
          </p:cNvPicPr>
          <p:nvPr/>
        </p:nvPicPr>
        <p:blipFill>
          <a:blip r:embed="rId3" cstate="print"/>
          <a:srcRect/>
          <a:stretch>
            <a:fillRect/>
          </a:stretch>
        </p:blipFill>
        <p:spPr bwMode="auto">
          <a:xfrm>
            <a:off x="1360978" y="1752600"/>
            <a:ext cx="6487622" cy="4876800"/>
          </a:xfrm>
          <a:prstGeom prst="rect">
            <a:avLst/>
          </a:prstGeom>
          <a:noFill/>
          <a:ln w="9525">
            <a:noFill/>
            <a:miter lim="800000"/>
            <a:headEnd/>
            <a:tailEnd/>
          </a:ln>
        </p:spPr>
      </p:pic>
      <p:sp>
        <p:nvSpPr>
          <p:cNvPr id="3" name="Estrella: 10 puntas 2">
            <a:extLst>
              <a:ext uri="{FF2B5EF4-FFF2-40B4-BE49-F238E27FC236}">
                <a16:creationId xmlns:a16="http://schemas.microsoft.com/office/drawing/2014/main" id="{1B0D713B-6FF5-2AB0-2462-4CC0F41C43AA}"/>
              </a:ext>
            </a:extLst>
          </p:cNvPr>
          <p:cNvSpPr/>
          <p:nvPr/>
        </p:nvSpPr>
        <p:spPr>
          <a:xfrm>
            <a:off x="7162800" y="3505200"/>
            <a:ext cx="1600200" cy="685800"/>
          </a:xfrm>
          <a:prstGeom prst="star1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s-ES" sz="1800" b="1" dirty="0">
                <a:solidFill>
                  <a:schemeClr val="bg1"/>
                </a:solidFill>
              </a:rPr>
              <a:t>108% in 2023</a:t>
            </a:r>
            <a:endParaRPr lang="es-ES" sz="2400" b="1" dirty="0">
              <a:solidFill>
                <a:schemeClr val="bg1"/>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609600"/>
            <a:ext cx="9067800" cy="1295400"/>
          </a:xfrm>
        </p:spPr>
        <p:txBody>
          <a:bodyPr/>
          <a:lstStyle/>
          <a:p>
            <a:r>
              <a:rPr lang="es-ES" sz="3400" dirty="0" err="1"/>
              <a:t>Debt</a:t>
            </a:r>
            <a:r>
              <a:rPr lang="es-ES" sz="3400" dirty="0"/>
              <a:t> </a:t>
            </a:r>
            <a:r>
              <a:rPr lang="es-ES" sz="3400" dirty="0" err="1"/>
              <a:t>service</a:t>
            </a:r>
            <a:r>
              <a:rPr lang="es-ES" sz="3400" dirty="0"/>
              <a:t> / </a:t>
            </a:r>
            <a:r>
              <a:rPr lang="es-ES" sz="3400" dirty="0" err="1"/>
              <a:t>public</a:t>
            </a:r>
            <a:r>
              <a:rPr lang="es-ES" sz="3400" dirty="0"/>
              <a:t> </a:t>
            </a:r>
            <a:r>
              <a:rPr lang="es-ES" sz="3400" dirty="0" err="1"/>
              <a:t>expenditure</a:t>
            </a:r>
            <a:r>
              <a:rPr lang="es-ES" sz="3400" dirty="0"/>
              <a:t> (1850-2013)</a:t>
            </a:r>
            <a:br>
              <a:rPr lang="es-ES" sz="4400" dirty="0"/>
            </a:br>
            <a:r>
              <a:rPr lang="es-ES" sz="2400" dirty="0" err="1"/>
              <a:t>Source</a:t>
            </a:r>
            <a:r>
              <a:rPr lang="es-ES" sz="2400" dirty="0"/>
              <a:t>: Comín, “Default...”, </a:t>
            </a:r>
            <a:r>
              <a:rPr lang="es-ES" sz="2400" i="1" dirty="0"/>
              <a:t>RHE</a:t>
            </a:r>
            <a:r>
              <a:rPr lang="es-ES" sz="2400" dirty="0"/>
              <a:t>, 2012</a:t>
            </a:r>
            <a:endParaRPr lang="es-ES" sz="2800" dirty="0"/>
          </a:p>
        </p:txBody>
      </p:sp>
      <p:pic>
        <p:nvPicPr>
          <p:cNvPr id="6146" name="Picture 2"/>
          <p:cNvPicPr>
            <a:picLocks noChangeAspect="1" noChangeArrowheads="1"/>
          </p:cNvPicPr>
          <p:nvPr/>
        </p:nvPicPr>
        <p:blipFill>
          <a:blip r:embed="rId2" cstate="print"/>
          <a:srcRect/>
          <a:stretch>
            <a:fillRect/>
          </a:stretch>
        </p:blipFill>
        <p:spPr bwMode="auto">
          <a:xfrm>
            <a:off x="1066800" y="2057399"/>
            <a:ext cx="6605587" cy="4455291"/>
          </a:xfrm>
          <a:prstGeom prst="rect">
            <a:avLst/>
          </a:prstGeom>
          <a:noFill/>
          <a:ln w="9525">
            <a:noFill/>
            <a:miter lim="800000"/>
            <a:headEnd/>
            <a:tailEnd/>
          </a:ln>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ángulo 9">
            <a:extLst>
              <a:ext uri="{FF2B5EF4-FFF2-40B4-BE49-F238E27FC236}">
                <a16:creationId xmlns:a16="http://schemas.microsoft.com/office/drawing/2014/main" id="{FEA26A12-726A-5ACF-9D2A-D678FD6EE4A6}"/>
              </a:ext>
            </a:extLst>
          </p:cNvPr>
          <p:cNvSpPr/>
          <p:nvPr/>
        </p:nvSpPr>
        <p:spPr>
          <a:xfrm>
            <a:off x="8229600" y="1981200"/>
            <a:ext cx="472359" cy="437812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 name="1 Título"/>
          <p:cNvSpPr>
            <a:spLocks noGrp="1"/>
          </p:cNvSpPr>
          <p:nvPr>
            <p:ph type="title"/>
          </p:nvPr>
        </p:nvSpPr>
        <p:spPr/>
        <p:txBody>
          <a:bodyPr/>
          <a:lstStyle/>
          <a:p>
            <a:r>
              <a:rPr lang="es-ES" dirty="0" err="1"/>
              <a:t>Inflation</a:t>
            </a:r>
            <a:r>
              <a:rPr lang="es-ES" dirty="0"/>
              <a:t> (1850-2013) </a:t>
            </a:r>
            <a:br>
              <a:rPr lang="es-ES" dirty="0"/>
            </a:br>
            <a:r>
              <a:rPr lang="es-ES" sz="2400" dirty="0" err="1"/>
              <a:t>Source</a:t>
            </a:r>
            <a:r>
              <a:rPr lang="es-ES" sz="2400" dirty="0"/>
              <a:t>: Comín, “Default...”, </a:t>
            </a:r>
            <a:r>
              <a:rPr lang="es-ES" sz="2400" i="1" dirty="0"/>
              <a:t>RHE</a:t>
            </a:r>
            <a:r>
              <a:rPr lang="es-ES" sz="2400" dirty="0"/>
              <a:t>, 2012</a:t>
            </a:r>
            <a:endParaRPr lang="es-ES" sz="3200" dirty="0"/>
          </a:p>
        </p:txBody>
      </p:sp>
      <p:pic>
        <p:nvPicPr>
          <p:cNvPr id="7170" name="Picture 2"/>
          <p:cNvPicPr>
            <a:picLocks noChangeAspect="1" noChangeArrowheads="1"/>
          </p:cNvPicPr>
          <p:nvPr/>
        </p:nvPicPr>
        <p:blipFill>
          <a:blip r:embed="rId2" cstate="print"/>
          <a:srcRect/>
          <a:stretch>
            <a:fillRect/>
          </a:stretch>
        </p:blipFill>
        <p:spPr bwMode="auto">
          <a:xfrm>
            <a:off x="914400" y="1981200"/>
            <a:ext cx="7467600" cy="4378128"/>
          </a:xfrm>
          <a:prstGeom prst="rect">
            <a:avLst/>
          </a:prstGeom>
          <a:noFill/>
          <a:ln w="9525">
            <a:noFill/>
            <a:miter lim="800000"/>
            <a:headEnd/>
            <a:tailEnd/>
          </a:ln>
        </p:spPr>
      </p:pic>
      <p:cxnSp>
        <p:nvCxnSpPr>
          <p:cNvPr id="5" name="Conector recto 4">
            <a:extLst>
              <a:ext uri="{FF2B5EF4-FFF2-40B4-BE49-F238E27FC236}">
                <a16:creationId xmlns:a16="http://schemas.microsoft.com/office/drawing/2014/main" id="{B1950D4E-327A-9383-1B15-239819E5531C}"/>
              </a:ext>
            </a:extLst>
          </p:cNvPr>
          <p:cNvCxnSpPr/>
          <p:nvPr/>
        </p:nvCxnSpPr>
        <p:spPr>
          <a:xfrm flipV="1">
            <a:off x="8229600" y="4191000"/>
            <a:ext cx="0" cy="17526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CuadroTexto 7">
            <a:extLst>
              <a:ext uri="{FF2B5EF4-FFF2-40B4-BE49-F238E27FC236}">
                <a16:creationId xmlns:a16="http://schemas.microsoft.com/office/drawing/2014/main" id="{B42FB08A-F2B8-F445-E166-9680D3045F97}"/>
              </a:ext>
            </a:extLst>
          </p:cNvPr>
          <p:cNvSpPr txBox="1"/>
          <p:nvPr/>
        </p:nvSpPr>
        <p:spPr>
          <a:xfrm>
            <a:off x="8062040" y="5973417"/>
            <a:ext cx="639919" cy="338554"/>
          </a:xfrm>
          <a:prstGeom prst="rect">
            <a:avLst/>
          </a:prstGeom>
          <a:noFill/>
        </p:spPr>
        <p:txBody>
          <a:bodyPr wrap="none" rtlCol="0">
            <a:spAutoFit/>
          </a:bodyPr>
          <a:lstStyle/>
          <a:p>
            <a:pPr>
              <a:buNone/>
            </a:pPr>
            <a:r>
              <a:rPr lang="es-ES" sz="1600" dirty="0">
                <a:solidFill>
                  <a:srgbClr val="FF0000"/>
                </a:solidFill>
              </a:rPr>
              <a:t>2022</a:t>
            </a:r>
          </a:p>
        </p:txBody>
      </p:sp>
      <p:sp>
        <p:nvSpPr>
          <p:cNvPr id="9" name="CuadroTexto 8">
            <a:extLst>
              <a:ext uri="{FF2B5EF4-FFF2-40B4-BE49-F238E27FC236}">
                <a16:creationId xmlns:a16="http://schemas.microsoft.com/office/drawing/2014/main" id="{9448E029-D4EB-5255-0129-1EB0061EBD77}"/>
              </a:ext>
            </a:extLst>
          </p:cNvPr>
          <p:cNvSpPr txBox="1"/>
          <p:nvPr/>
        </p:nvSpPr>
        <p:spPr>
          <a:xfrm>
            <a:off x="8001000" y="3810000"/>
            <a:ext cx="772969" cy="338554"/>
          </a:xfrm>
          <a:prstGeom prst="rect">
            <a:avLst/>
          </a:prstGeom>
          <a:noFill/>
        </p:spPr>
        <p:txBody>
          <a:bodyPr wrap="none" rtlCol="0">
            <a:spAutoFit/>
          </a:bodyPr>
          <a:lstStyle/>
          <a:p>
            <a:pPr>
              <a:buNone/>
            </a:pPr>
            <a:r>
              <a:rPr lang="es-ES" sz="1600" dirty="0">
                <a:solidFill>
                  <a:srgbClr val="FF0000"/>
                </a:solidFill>
              </a:rPr>
              <a:t>+5,7%</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ol 4"/>
          <p:cNvSpPr>
            <a:spLocks noGrp="1"/>
          </p:cNvSpPr>
          <p:nvPr>
            <p:ph type="ctrTitle"/>
          </p:nvPr>
        </p:nvSpPr>
        <p:spPr>
          <a:xfrm>
            <a:off x="685800" y="2130425"/>
            <a:ext cx="7772400" cy="1470025"/>
          </a:xfrm>
        </p:spPr>
        <p:txBody>
          <a:bodyPr wrap="square" anchor="ctr">
            <a:normAutofit/>
          </a:bodyPr>
          <a:lstStyle/>
          <a:p>
            <a:r>
              <a:rPr lang="en-US" noProof="0" dirty="0"/>
              <a:t>1. The contractual problem</a:t>
            </a:r>
          </a:p>
        </p:txBody>
      </p:sp>
      <p:sp>
        <p:nvSpPr>
          <p:cNvPr id="10" name="Subtitle 2">
            <a:extLst>
              <a:ext uri="{FF2B5EF4-FFF2-40B4-BE49-F238E27FC236}">
                <a16:creationId xmlns:a16="http://schemas.microsoft.com/office/drawing/2014/main" id="{B718FEF3-E4B0-4DB3-A7DE-7F780D591F04}"/>
              </a:ext>
            </a:extLst>
          </p:cNvPr>
          <p:cNvSpPr>
            <a:spLocks noGrp="1"/>
          </p:cNvSpPr>
          <p:nvPr>
            <p:ph type="subTitle" idx="1"/>
          </p:nvPr>
        </p:nvSpPr>
        <p:spPr>
          <a:xfrm>
            <a:off x="1371600" y="3886200"/>
            <a:ext cx="6400800" cy="1752600"/>
          </a:xfrm>
        </p:spPr>
        <p:txBody>
          <a:bodyPr/>
          <a:lstStyle/>
          <a:p>
            <a:r>
              <a:rPr lang="en-US" sz="2000" dirty="0"/>
              <a:t>In microeconomics, we assume one-dimensional product s(the “x” in the horizontal axis) but most trade is about... </a:t>
            </a:r>
            <a:r>
              <a:rPr lang="en-US" sz="2000" i="1" dirty="0"/>
              <a:t>multiple</a:t>
            </a:r>
            <a:r>
              <a:rPr lang="en-US" sz="2000" dirty="0"/>
              <a:t> </a:t>
            </a:r>
            <a:r>
              <a:rPr lang="en-US" sz="2000" i="1" dirty="0"/>
              <a:t>promises</a:t>
            </a:r>
          </a:p>
        </p:txBody>
      </p:sp>
    </p:spTree>
    <p:extLst>
      <p:ext uri="{BB962C8B-B14F-4D97-AF65-F5344CB8AC3E}">
        <p14:creationId xmlns:p14="http://schemas.microsoft.com/office/powerpoint/2010/main" val="90340535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a:xfrm>
            <a:off x="685800" y="304800"/>
            <a:ext cx="7772400" cy="1143000"/>
          </a:xfrm>
        </p:spPr>
        <p:txBody>
          <a:bodyPr/>
          <a:lstStyle/>
          <a:p>
            <a:r>
              <a:rPr lang="es-ES_tradnl" sz="3600" dirty="0"/>
              <a:t>“</a:t>
            </a:r>
            <a:r>
              <a:rPr lang="en-US" sz="3600" dirty="0"/>
              <a:t>Fiscal irresponsibility” (</a:t>
            </a:r>
            <a:r>
              <a:rPr lang="en-US" sz="3600" dirty="0" err="1"/>
              <a:t>Comín</a:t>
            </a:r>
            <a:r>
              <a:rPr lang="en-US" sz="3600" dirty="0"/>
              <a:t>)</a:t>
            </a:r>
            <a:br>
              <a:rPr lang="en-US" sz="3600" dirty="0"/>
            </a:br>
            <a:r>
              <a:rPr lang="en-US" sz="3600" dirty="0"/>
              <a:t> Fiscal self-deception</a:t>
            </a:r>
            <a:r>
              <a:rPr lang="es-ES_tradnl" sz="3600" dirty="0"/>
              <a:t>?</a:t>
            </a:r>
            <a:endParaRPr lang="en-US" sz="3600" dirty="0"/>
          </a:p>
        </p:txBody>
      </p:sp>
      <p:graphicFrame>
        <p:nvGraphicFramePr>
          <p:cNvPr id="10" name="9 Marcador de contenido"/>
          <p:cNvGraphicFramePr>
            <a:graphicFrameLocks noGrp="1"/>
          </p:cNvGraphicFramePr>
          <p:nvPr>
            <p:ph idx="1"/>
            <p:extLst>
              <p:ext uri="{D42A27DB-BD31-4B8C-83A1-F6EECF244321}">
                <p14:modId xmlns:p14="http://schemas.microsoft.com/office/powerpoint/2010/main" val="1167239962"/>
              </p:ext>
            </p:extLst>
          </p:nvPr>
        </p:nvGraphicFramePr>
        <p:xfrm>
          <a:off x="228600" y="1524000"/>
          <a:ext cx="8686800" cy="4495801"/>
        </p:xfrm>
        <a:graphic>
          <a:graphicData uri="http://schemas.openxmlformats.org/drawingml/2006/table">
            <a:tbl>
              <a:tblPr firstRow="1" bandRow="1">
                <a:tableStyleId>{5C22544A-7EE6-4342-B048-85BDC9FD1C3A}</a:tableStyleId>
              </a:tblPr>
              <a:tblGrid>
                <a:gridCol w="838200">
                  <a:extLst>
                    <a:ext uri="{9D8B030D-6E8A-4147-A177-3AD203B41FA5}">
                      <a16:colId xmlns:a16="http://schemas.microsoft.com/office/drawing/2014/main" val="20000"/>
                    </a:ext>
                  </a:extLst>
                </a:gridCol>
                <a:gridCol w="4016188">
                  <a:extLst>
                    <a:ext uri="{9D8B030D-6E8A-4147-A177-3AD203B41FA5}">
                      <a16:colId xmlns:a16="http://schemas.microsoft.com/office/drawing/2014/main" val="20001"/>
                    </a:ext>
                  </a:extLst>
                </a:gridCol>
                <a:gridCol w="1277470">
                  <a:extLst>
                    <a:ext uri="{9D8B030D-6E8A-4147-A177-3AD203B41FA5}">
                      <a16:colId xmlns:a16="http://schemas.microsoft.com/office/drawing/2014/main" val="20002"/>
                    </a:ext>
                  </a:extLst>
                </a:gridCol>
                <a:gridCol w="1192306">
                  <a:extLst>
                    <a:ext uri="{9D8B030D-6E8A-4147-A177-3AD203B41FA5}">
                      <a16:colId xmlns:a16="http://schemas.microsoft.com/office/drawing/2014/main" val="20003"/>
                    </a:ext>
                  </a:extLst>
                </a:gridCol>
                <a:gridCol w="1362636">
                  <a:extLst>
                    <a:ext uri="{9D8B030D-6E8A-4147-A177-3AD203B41FA5}">
                      <a16:colId xmlns:a16="http://schemas.microsoft.com/office/drawing/2014/main" val="20004"/>
                    </a:ext>
                  </a:extLst>
                </a:gridCol>
              </a:tblGrid>
              <a:tr h="600522">
                <a:tc gridSpan="2">
                  <a:txBody>
                    <a:bodyPr/>
                    <a:lstStyle/>
                    <a:p>
                      <a:pPr algn="ctr">
                        <a:spcAft>
                          <a:spcPts val="0"/>
                        </a:spcAft>
                      </a:pPr>
                      <a:endParaRPr lang="en-US" sz="1800" i="1" noProof="0" dirty="0">
                        <a:solidFill>
                          <a:schemeClr val="tx1"/>
                        </a:solidFill>
                        <a:latin typeface="Arial" pitchFamily="34" charset="0"/>
                        <a:ea typeface="SimSun"/>
                        <a:cs typeface="Arial" pitchFamily="34" charset="0"/>
                      </a:endParaRPr>
                    </a:p>
                  </a:txBody>
                  <a:tcPr marL="68580" marR="68580" marT="0" marB="0">
                    <a:solidFill>
                      <a:schemeClr val="bg1"/>
                    </a:solidFill>
                  </a:tcPr>
                </a:tc>
                <a:tc hMerge="1">
                  <a:txBody>
                    <a:bodyPr/>
                    <a:lstStyle/>
                    <a:p>
                      <a:endParaRPr lang="en-US"/>
                    </a:p>
                  </a:txBody>
                  <a:tcPr/>
                </a:tc>
                <a:tc>
                  <a:txBody>
                    <a:bodyPr/>
                    <a:lstStyle/>
                    <a:p>
                      <a:pPr algn="ctr">
                        <a:spcAft>
                          <a:spcPts val="0"/>
                        </a:spcAft>
                      </a:pPr>
                      <a:r>
                        <a:rPr lang="en-US" sz="1800" i="1" noProof="0">
                          <a:solidFill>
                            <a:schemeClr val="tx1"/>
                          </a:solidFill>
                          <a:latin typeface="Arial" pitchFamily="34" charset="0"/>
                          <a:ea typeface="SimSun"/>
                          <a:cs typeface="Arial" pitchFamily="34" charset="0"/>
                        </a:rPr>
                        <a:t>Spain</a:t>
                      </a:r>
                    </a:p>
                  </a:txBody>
                  <a:tcPr marL="68580" marR="68580" marT="0" marB="0" anchor="ctr">
                    <a:solidFill>
                      <a:schemeClr val="bg1"/>
                    </a:solidFill>
                  </a:tcPr>
                </a:tc>
                <a:tc>
                  <a:txBody>
                    <a:bodyPr/>
                    <a:lstStyle/>
                    <a:p>
                      <a:pPr algn="ctr">
                        <a:spcAft>
                          <a:spcPts val="0"/>
                        </a:spcAft>
                      </a:pPr>
                      <a:r>
                        <a:rPr lang="en-US" sz="1800" i="1" noProof="0">
                          <a:solidFill>
                            <a:schemeClr val="tx1"/>
                          </a:solidFill>
                          <a:latin typeface="Arial" pitchFamily="34" charset="0"/>
                          <a:ea typeface="SimSun"/>
                          <a:cs typeface="Arial" pitchFamily="34" charset="0"/>
                        </a:rPr>
                        <a:t>UE-15</a:t>
                      </a:r>
                    </a:p>
                  </a:txBody>
                  <a:tcPr marL="68580" marR="68580" marT="0" marB="0" anchor="ctr">
                    <a:solidFill>
                      <a:schemeClr val="bg1"/>
                    </a:solidFill>
                  </a:tcPr>
                </a:tc>
                <a:tc>
                  <a:txBody>
                    <a:bodyPr/>
                    <a:lstStyle/>
                    <a:p>
                      <a:pPr algn="ctr">
                        <a:spcAft>
                          <a:spcPts val="0"/>
                        </a:spcAft>
                      </a:pPr>
                      <a:r>
                        <a:rPr lang="en-US" sz="1800" i="1" noProof="0">
                          <a:solidFill>
                            <a:schemeClr val="tx1"/>
                          </a:solidFill>
                          <a:latin typeface="Arial" pitchFamily="34" charset="0"/>
                          <a:ea typeface="SimSun"/>
                          <a:cs typeface="Arial" pitchFamily="34" charset="0"/>
                        </a:rPr>
                        <a:t>UE-4</a:t>
                      </a:r>
                    </a:p>
                  </a:txBody>
                  <a:tcPr marL="68580" marR="68580" marT="0" marB="0" anchor="ctr">
                    <a:solidFill>
                      <a:schemeClr val="bg1"/>
                    </a:solidFill>
                  </a:tcPr>
                </a:tc>
                <a:extLst>
                  <a:ext uri="{0D108BD9-81ED-4DB2-BD59-A6C34878D82A}">
                    <a16:rowId xmlns:a16="http://schemas.microsoft.com/office/drawing/2014/main" val="10000"/>
                  </a:ext>
                </a:extLst>
              </a:tr>
              <a:tr h="343131">
                <a:tc gridSpan="2">
                  <a:txBody>
                    <a:bodyPr/>
                    <a:lstStyle/>
                    <a:p>
                      <a:pPr algn="just">
                        <a:spcAft>
                          <a:spcPts val="0"/>
                        </a:spcAft>
                      </a:pPr>
                      <a:r>
                        <a:rPr lang="en-US" sz="1800" noProof="0">
                          <a:solidFill>
                            <a:schemeClr val="tx1"/>
                          </a:solidFill>
                          <a:latin typeface="Arial" pitchFamily="34" charset="0"/>
                          <a:ea typeface="SimSun"/>
                          <a:cs typeface="Arial" pitchFamily="34" charset="0"/>
                        </a:rPr>
                        <a:t>Public expenditure / GDP (2015)</a:t>
                      </a:r>
                    </a:p>
                  </a:txBody>
                  <a:tcPr marL="68580" marR="68580" marT="0" marB="0">
                    <a:solidFill>
                      <a:schemeClr val="bg1"/>
                    </a:solidFill>
                  </a:tcPr>
                </a:tc>
                <a:tc hMerge="1">
                  <a:txBody>
                    <a:bodyPr/>
                    <a:lstStyle/>
                    <a:p>
                      <a:endParaRPr lang="en-US"/>
                    </a:p>
                  </a:txBody>
                  <a:tcPr/>
                </a:tc>
                <a:tc>
                  <a:txBody>
                    <a:bodyPr/>
                    <a:lstStyle/>
                    <a:p>
                      <a:pPr marR="201295" algn="r">
                        <a:spcAft>
                          <a:spcPts val="0"/>
                        </a:spcAft>
                      </a:pPr>
                      <a:r>
                        <a:rPr lang="en-US" sz="1800" noProof="0">
                          <a:solidFill>
                            <a:srgbClr val="FF0000"/>
                          </a:solidFill>
                          <a:latin typeface="Arial" pitchFamily="34" charset="0"/>
                          <a:ea typeface="SimSun"/>
                          <a:cs typeface="Arial" pitchFamily="34" charset="0"/>
                        </a:rPr>
                        <a:t>43.3%</a:t>
                      </a:r>
                    </a:p>
                  </a:txBody>
                  <a:tcPr marL="68580" marR="68580" marT="0" marB="0">
                    <a:solidFill>
                      <a:schemeClr val="bg1"/>
                    </a:solidFill>
                  </a:tcPr>
                </a:tc>
                <a:tc>
                  <a:txBody>
                    <a:bodyPr/>
                    <a:lstStyle/>
                    <a:p>
                      <a:pPr marR="201295" algn="r">
                        <a:spcAft>
                          <a:spcPts val="0"/>
                        </a:spcAft>
                      </a:pPr>
                      <a:r>
                        <a:rPr lang="en-US" sz="1800" noProof="0">
                          <a:solidFill>
                            <a:schemeClr val="tx1"/>
                          </a:solidFill>
                          <a:latin typeface="Arial" pitchFamily="34" charset="0"/>
                          <a:ea typeface="SimSun"/>
                          <a:cs typeface="Arial" pitchFamily="34" charset="0"/>
                        </a:rPr>
                        <a:t>47.9%</a:t>
                      </a:r>
                    </a:p>
                  </a:txBody>
                  <a:tcPr marL="68580" marR="68580" marT="0" marB="0">
                    <a:solidFill>
                      <a:schemeClr val="bg1"/>
                    </a:solidFill>
                  </a:tcPr>
                </a:tc>
                <a:tc>
                  <a:txBody>
                    <a:bodyPr/>
                    <a:lstStyle/>
                    <a:p>
                      <a:pPr marR="201295" algn="r">
                        <a:spcAft>
                          <a:spcPts val="0"/>
                        </a:spcAft>
                      </a:pPr>
                      <a:r>
                        <a:rPr lang="en-US" sz="1800" noProof="0">
                          <a:solidFill>
                            <a:schemeClr val="tx1"/>
                          </a:solidFill>
                          <a:latin typeface="Arial" pitchFamily="34" charset="0"/>
                          <a:ea typeface="SimSun"/>
                          <a:cs typeface="Arial" pitchFamily="34" charset="0"/>
                        </a:rPr>
                        <a:t>48.6%</a:t>
                      </a:r>
                    </a:p>
                  </a:txBody>
                  <a:tcPr marL="68580" marR="68580" marT="0" marB="0">
                    <a:solidFill>
                      <a:schemeClr val="bg1"/>
                    </a:solidFill>
                  </a:tcPr>
                </a:tc>
                <a:extLst>
                  <a:ext uri="{0D108BD9-81ED-4DB2-BD59-A6C34878D82A}">
                    <a16:rowId xmlns:a16="http://schemas.microsoft.com/office/drawing/2014/main" val="10001"/>
                  </a:ext>
                </a:extLst>
              </a:tr>
              <a:tr h="343131">
                <a:tc gridSpan="2">
                  <a:txBody>
                    <a:bodyPr/>
                    <a:lstStyle/>
                    <a:p>
                      <a:pPr algn="just">
                        <a:spcAft>
                          <a:spcPts val="0"/>
                        </a:spcAft>
                      </a:pPr>
                      <a:r>
                        <a:rPr lang="en-US" sz="1800" noProof="0" dirty="0">
                          <a:solidFill>
                            <a:schemeClr val="tx1"/>
                          </a:solidFill>
                          <a:latin typeface="Arial" pitchFamily="34" charset="0"/>
                          <a:ea typeface="SimSun"/>
                          <a:cs typeface="Arial" pitchFamily="34" charset="0"/>
                        </a:rPr>
                        <a:t>Public revenues / GDP / PIB (2015)</a:t>
                      </a:r>
                    </a:p>
                  </a:txBody>
                  <a:tcPr marL="68580" marR="68580" marT="0" marB="0">
                    <a:solidFill>
                      <a:schemeClr val="bg1"/>
                    </a:solidFill>
                  </a:tcPr>
                </a:tc>
                <a:tc hMerge="1">
                  <a:txBody>
                    <a:bodyPr/>
                    <a:lstStyle/>
                    <a:p>
                      <a:endParaRPr lang="en-US"/>
                    </a:p>
                  </a:txBody>
                  <a:tcPr/>
                </a:tc>
                <a:tc>
                  <a:txBody>
                    <a:bodyPr/>
                    <a:lstStyle/>
                    <a:p>
                      <a:pPr marR="201295" algn="r">
                        <a:spcAft>
                          <a:spcPts val="0"/>
                        </a:spcAft>
                      </a:pPr>
                      <a:r>
                        <a:rPr lang="en-US" sz="1800" noProof="0">
                          <a:solidFill>
                            <a:schemeClr val="accent1">
                              <a:lumMod val="60000"/>
                              <a:lumOff val="40000"/>
                            </a:schemeClr>
                          </a:solidFill>
                          <a:latin typeface="Arial" pitchFamily="34" charset="0"/>
                          <a:ea typeface="SimSun"/>
                          <a:cs typeface="Arial" pitchFamily="34" charset="0"/>
                        </a:rPr>
                        <a:t>38.2%</a:t>
                      </a:r>
                    </a:p>
                  </a:txBody>
                  <a:tcPr marL="68580" marR="68580" marT="0" marB="0">
                    <a:solidFill>
                      <a:schemeClr val="bg1"/>
                    </a:solidFill>
                  </a:tcPr>
                </a:tc>
                <a:tc>
                  <a:txBody>
                    <a:bodyPr/>
                    <a:lstStyle/>
                    <a:p>
                      <a:pPr marR="201295" algn="r">
                        <a:spcAft>
                          <a:spcPts val="0"/>
                        </a:spcAft>
                      </a:pPr>
                      <a:r>
                        <a:rPr lang="en-US" sz="1800" noProof="0">
                          <a:solidFill>
                            <a:schemeClr val="tx1"/>
                          </a:solidFill>
                          <a:latin typeface="Arial" pitchFamily="34" charset="0"/>
                          <a:ea typeface="SimSun"/>
                          <a:cs typeface="Arial" pitchFamily="34" charset="0"/>
                        </a:rPr>
                        <a:t>45.5%</a:t>
                      </a:r>
                    </a:p>
                  </a:txBody>
                  <a:tcPr marL="68580" marR="68580" marT="0" marB="0">
                    <a:solidFill>
                      <a:schemeClr val="bg1"/>
                    </a:solidFill>
                  </a:tcPr>
                </a:tc>
                <a:tc>
                  <a:txBody>
                    <a:bodyPr/>
                    <a:lstStyle/>
                    <a:p>
                      <a:pPr marR="201295" algn="r">
                        <a:spcAft>
                          <a:spcPts val="0"/>
                        </a:spcAft>
                      </a:pPr>
                      <a:r>
                        <a:rPr lang="en-US" sz="1800" noProof="0">
                          <a:solidFill>
                            <a:schemeClr val="tx1"/>
                          </a:solidFill>
                          <a:latin typeface="Arial" pitchFamily="34" charset="0"/>
                          <a:ea typeface="SimSun"/>
                          <a:cs typeface="Arial" pitchFamily="34" charset="0"/>
                        </a:rPr>
                        <a:t>46.1%</a:t>
                      </a:r>
                    </a:p>
                  </a:txBody>
                  <a:tcPr marL="68580" marR="68580" marT="0" marB="0">
                    <a:solidFill>
                      <a:schemeClr val="bg1"/>
                    </a:solidFill>
                  </a:tcPr>
                </a:tc>
                <a:extLst>
                  <a:ext uri="{0D108BD9-81ED-4DB2-BD59-A6C34878D82A}">
                    <a16:rowId xmlns:a16="http://schemas.microsoft.com/office/drawing/2014/main" val="10002"/>
                  </a:ext>
                </a:extLst>
              </a:tr>
              <a:tr h="375337">
                <a:tc gridSpan="2">
                  <a:txBody>
                    <a:bodyPr/>
                    <a:lstStyle/>
                    <a:p>
                      <a:pPr algn="just">
                        <a:spcAft>
                          <a:spcPts val="0"/>
                        </a:spcAft>
                      </a:pPr>
                      <a:r>
                        <a:rPr lang="en-US" sz="1800" noProof="0">
                          <a:solidFill>
                            <a:schemeClr val="tx1"/>
                          </a:solidFill>
                          <a:latin typeface="Arial" pitchFamily="34" charset="0"/>
                          <a:ea typeface="SimSun"/>
                          <a:cs typeface="Arial" pitchFamily="34" charset="0"/>
                        </a:rPr>
                        <a:t>Difference</a:t>
                      </a:r>
                    </a:p>
                  </a:txBody>
                  <a:tcPr marL="68580" marR="68580" marT="0" marB="0">
                    <a:solidFill>
                      <a:schemeClr val="bg1"/>
                    </a:solidFill>
                  </a:tcPr>
                </a:tc>
                <a:tc hMerge="1">
                  <a:txBody>
                    <a:bodyPr/>
                    <a:lstStyle/>
                    <a:p>
                      <a:endParaRPr lang="en-US"/>
                    </a:p>
                  </a:txBody>
                  <a:tcPr/>
                </a:tc>
                <a:tc>
                  <a:txBody>
                    <a:bodyPr/>
                    <a:lstStyle/>
                    <a:p>
                      <a:pPr marR="201295" algn="r">
                        <a:spcAft>
                          <a:spcPts val="0"/>
                        </a:spcAft>
                      </a:pPr>
                      <a:r>
                        <a:rPr lang="en-US" sz="1800" noProof="0">
                          <a:solidFill>
                            <a:srgbClr val="FFFFFF"/>
                          </a:solidFill>
                          <a:latin typeface="Arial" pitchFamily="34" charset="0"/>
                          <a:ea typeface="SimSun"/>
                          <a:cs typeface="Arial" pitchFamily="34" charset="0"/>
                        </a:rPr>
                        <a:t>-5.1%</a:t>
                      </a:r>
                    </a:p>
                  </a:txBody>
                  <a:tcPr marL="68580" marR="68580" marT="0" marB="0">
                    <a:solidFill>
                      <a:schemeClr val="bg1"/>
                    </a:solidFill>
                  </a:tcPr>
                </a:tc>
                <a:tc>
                  <a:txBody>
                    <a:bodyPr/>
                    <a:lstStyle/>
                    <a:p>
                      <a:pPr marR="201295" algn="r">
                        <a:spcAft>
                          <a:spcPts val="0"/>
                        </a:spcAft>
                      </a:pPr>
                      <a:r>
                        <a:rPr lang="en-US" sz="1800" noProof="0">
                          <a:solidFill>
                            <a:schemeClr val="tx1"/>
                          </a:solidFill>
                          <a:latin typeface="Arial" pitchFamily="34" charset="0"/>
                          <a:ea typeface="SimSun"/>
                          <a:cs typeface="Arial" pitchFamily="34" charset="0"/>
                        </a:rPr>
                        <a:t>-2.4%</a:t>
                      </a:r>
                    </a:p>
                  </a:txBody>
                  <a:tcPr marL="68580" marR="68580" marT="0" marB="0">
                    <a:solidFill>
                      <a:schemeClr val="bg1"/>
                    </a:solidFill>
                  </a:tcPr>
                </a:tc>
                <a:tc>
                  <a:txBody>
                    <a:bodyPr/>
                    <a:lstStyle/>
                    <a:p>
                      <a:pPr marR="201295" algn="r">
                        <a:spcAft>
                          <a:spcPts val="0"/>
                        </a:spcAft>
                      </a:pPr>
                      <a:r>
                        <a:rPr lang="en-US" sz="1800" noProof="0">
                          <a:solidFill>
                            <a:schemeClr val="tx1"/>
                          </a:solidFill>
                          <a:latin typeface="Arial" pitchFamily="34" charset="0"/>
                          <a:ea typeface="SimSun"/>
                          <a:cs typeface="Arial" pitchFamily="34" charset="0"/>
                        </a:rPr>
                        <a:t>-2.4%</a:t>
                      </a:r>
                    </a:p>
                  </a:txBody>
                  <a:tcPr marL="68580" marR="68580" marT="0" marB="0">
                    <a:solidFill>
                      <a:schemeClr val="bg1"/>
                    </a:solidFill>
                  </a:tcPr>
                </a:tc>
                <a:extLst>
                  <a:ext uri="{0D108BD9-81ED-4DB2-BD59-A6C34878D82A}">
                    <a16:rowId xmlns:a16="http://schemas.microsoft.com/office/drawing/2014/main" val="10003"/>
                  </a:ext>
                </a:extLst>
              </a:tr>
              <a:tr h="447737">
                <a:tc rowSpan="3">
                  <a:txBody>
                    <a:bodyPr/>
                    <a:lstStyle/>
                    <a:p>
                      <a:pPr algn="just">
                        <a:spcAft>
                          <a:spcPts val="0"/>
                        </a:spcAft>
                      </a:pPr>
                      <a:r>
                        <a:rPr lang="en-US" sz="1800" noProof="0" dirty="0">
                          <a:solidFill>
                            <a:schemeClr val="tx1"/>
                          </a:solidFill>
                          <a:latin typeface="Arial" pitchFamily="34" charset="0"/>
                          <a:ea typeface="SimSun"/>
                          <a:cs typeface="Arial" pitchFamily="34" charset="0"/>
                        </a:rPr>
                        <a:t>IRPF</a:t>
                      </a:r>
                    </a:p>
                  </a:txBody>
                  <a:tcPr marL="68580" marR="68580" marT="0" marB="0">
                    <a:solidFill>
                      <a:schemeClr val="bg1"/>
                    </a:solidFill>
                  </a:tcPr>
                </a:tc>
                <a:tc>
                  <a:txBody>
                    <a:bodyPr/>
                    <a:lstStyle/>
                    <a:p>
                      <a:pPr algn="just">
                        <a:spcAft>
                          <a:spcPts val="0"/>
                        </a:spcAft>
                      </a:pPr>
                      <a:r>
                        <a:rPr lang="en-US" sz="1800" noProof="0">
                          <a:solidFill>
                            <a:schemeClr val="tx1"/>
                          </a:solidFill>
                          <a:latin typeface="Arial" pitchFamily="34" charset="0"/>
                          <a:ea typeface="SimSun"/>
                          <a:cs typeface="Arial" pitchFamily="34" charset="0"/>
                        </a:rPr>
                        <a:t>Collection in % GDP, 2015</a:t>
                      </a:r>
                    </a:p>
                  </a:txBody>
                  <a:tcPr marL="68580" marR="68580" marT="0" marB="0">
                    <a:solidFill>
                      <a:schemeClr val="bg1"/>
                    </a:solidFill>
                  </a:tcPr>
                </a:tc>
                <a:tc>
                  <a:txBody>
                    <a:bodyPr/>
                    <a:lstStyle/>
                    <a:p>
                      <a:pPr marR="201295" algn="r">
                        <a:spcAft>
                          <a:spcPts val="0"/>
                        </a:spcAft>
                      </a:pPr>
                      <a:r>
                        <a:rPr lang="en-US" sz="1800" noProof="0">
                          <a:solidFill>
                            <a:schemeClr val="tx1"/>
                          </a:solidFill>
                          <a:latin typeface="Arial" pitchFamily="34" charset="0"/>
                          <a:ea typeface="SimSun"/>
                          <a:cs typeface="Arial" pitchFamily="34" charset="0"/>
                        </a:rPr>
                        <a:t>7.5%</a:t>
                      </a:r>
                    </a:p>
                  </a:txBody>
                  <a:tcPr marL="68580" marR="68580" marT="0" marB="0">
                    <a:solidFill>
                      <a:schemeClr val="bg1"/>
                    </a:solidFill>
                  </a:tcPr>
                </a:tc>
                <a:tc>
                  <a:txBody>
                    <a:bodyPr/>
                    <a:lstStyle/>
                    <a:p>
                      <a:pPr marR="201295" algn="r">
                        <a:spcAft>
                          <a:spcPts val="0"/>
                        </a:spcAft>
                      </a:pPr>
                      <a:r>
                        <a:rPr lang="en-US" sz="1800" noProof="0">
                          <a:solidFill>
                            <a:schemeClr val="tx1"/>
                          </a:solidFill>
                          <a:latin typeface="Arial" pitchFamily="34" charset="0"/>
                          <a:ea typeface="SimSun"/>
                          <a:cs typeface="Arial" pitchFamily="34" charset="0"/>
                        </a:rPr>
                        <a:t>10.0%</a:t>
                      </a:r>
                    </a:p>
                  </a:txBody>
                  <a:tcPr marL="68580" marR="68580" marT="0" marB="0">
                    <a:solidFill>
                      <a:schemeClr val="bg1"/>
                    </a:solidFill>
                  </a:tcPr>
                </a:tc>
                <a:tc>
                  <a:txBody>
                    <a:bodyPr/>
                    <a:lstStyle/>
                    <a:p>
                      <a:pPr marR="201295" algn="r">
                        <a:spcAft>
                          <a:spcPts val="0"/>
                        </a:spcAft>
                      </a:pPr>
                      <a:r>
                        <a:rPr lang="en-US" sz="1800" noProof="0">
                          <a:solidFill>
                            <a:schemeClr val="tx1"/>
                          </a:solidFill>
                          <a:latin typeface="Arial" pitchFamily="34" charset="0"/>
                          <a:ea typeface="SimSun"/>
                          <a:cs typeface="Arial" pitchFamily="34" charset="0"/>
                        </a:rPr>
                        <a:t>9.4%</a:t>
                      </a:r>
                    </a:p>
                  </a:txBody>
                  <a:tcPr marL="68580" marR="68580" marT="0" marB="0">
                    <a:solidFill>
                      <a:schemeClr val="bg1"/>
                    </a:solidFill>
                  </a:tcPr>
                </a:tc>
                <a:extLst>
                  <a:ext uri="{0D108BD9-81ED-4DB2-BD59-A6C34878D82A}">
                    <a16:rowId xmlns:a16="http://schemas.microsoft.com/office/drawing/2014/main" val="10004"/>
                  </a:ext>
                </a:extLst>
              </a:tr>
              <a:tr h="428957">
                <a:tc vMerge="1">
                  <a:txBody>
                    <a:bodyPr/>
                    <a:lstStyle/>
                    <a:p>
                      <a:endParaRPr lang="en-US"/>
                    </a:p>
                  </a:txBody>
                  <a:tcPr/>
                </a:tc>
                <a:tc>
                  <a:txBody>
                    <a:bodyPr/>
                    <a:lstStyle/>
                    <a:p>
                      <a:pPr algn="just">
                        <a:spcAft>
                          <a:spcPts val="0"/>
                        </a:spcAft>
                      </a:pPr>
                      <a:r>
                        <a:rPr lang="en-US" sz="1800" noProof="0">
                          <a:solidFill>
                            <a:schemeClr val="tx1"/>
                          </a:solidFill>
                          <a:latin typeface="Arial" pitchFamily="34" charset="0"/>
                          <a:ea typeface="SimSun"/>
                          <a:cs typeface="Arial" pitchFamily="34" charset="0"/>
                        </a:rPr>
                        <a:t>Marginal tax rate IPRF, 60k€, 2015</a:t>
                      </a:r>
                    </a:p>
                  </a:txBody>
                  <a:tcPr marL="68580" marR="68580" marT="0" marB="0">
                    <a:solidFill>
                      <a:schemeClr val="bg1"/>
                    </a:solidFill>
                  </a:tcPr>
                </a:tc>
                <a:tc>
                  <a:txBody>
                    <a:bodyPr/>
                    <a:lstStyle/>
                    <a:p>
                      <a:pPr marR="201295" algn="r">
                        <a:spcAft>
                          <a:spcPts val="0"/>
                        </a:spcAft>
                      </a:pPr>
                      <a:r>
                        <a:rPr lang="en-US" sz="1800" noProof="0">
                          <a:solidFill>
                            <a:srgbClr val="FF0000"/>
                          </a:solidFill>
                          <a:latin typeface="Arial" pitchFamily="34" charset="0"/>
                          <a:ea typeface="SimSun"/>
                          <a:cs typeface="Arial" pitchFamily="34" charset="0"/>
                        </a:rPr>
                        <a:t>46.0%</a:t>
                      </a:r>
                    </a:p>
                  </a:txBody>
                  <a:tcPr marL="68580" marR="68580" marT="0" marB="0">
                    <a:solidFill>
                      <a:schemeClr val="bg1"/>
                    </a:solidFill>
                  </a:tcPr>
                </a:tc>
                <a:tc>
                  <a:txBody>
                    <a:bodyPr/>
                    <a:lstStyle/>
                    <a:p>
                      <a:pPr marR="201295" algn="r">
                        <a:spcAft>
                          <a:spcPts val="0"/>
                        </a:spcAft>
                      </a:pPr>
                      <a:endParaRPr lang="en-US" sz="1800" noProof="0">
                        <a:solidFill>
                          <a:schemeClr val="tx1"/>
                        </a:solidFill>
                        <a:latin typeface="Arial" pitchFamily="34" charset="0"/>
                        <a:ea typeface="SimSun"/>
                        <a:cs typeface="Arial" pitchFamily="34" charset="0"/>
                      </a:endParaRPr>
                    </a:p>
                  </a:txBody>
                  <a:tcPr marL="68580" marR="68580" marT="0" marB="0">
                    <a:solidFill>
                      <a:schemeClr val="bg1"/>
                    </a:solidFill>
                  </a:tcPr>
                </a:tc>
                <a:tc>
                  <a:txBody>
                    <a:bodyPr/>
                    <a:lstStyle/>
                    <a:p>
                      <a:pPr marR="201295" algn="r">
                        <a:spcAft>
                          <a:spcPts val="0"/>
                        </a:spcAft>
                      </a:pPr>
                      <a:r>
                        <a:rPr lang="en-US" sz="1800" noProof="0">
                          <a:solidFill>
                            <a:schemeClr val="tx1"/>
                          </a:solidFill>
                          <a:latin typeface="Arial" pitchFamily="34" charset="0"/>
                          <a:ea typeface="SimSun"/>
                          <a:cs typeface="Arial" pitchFamily="34" charset="0"/>
                        </a:rPr>
                        <a:t>40.5%</a:t>
                      </a:r>
                    </a:p>
                  </a:txBody>
                  <a:tcPr marL="68580" marR="68580" marT="0" marB="0">
                    <a:solidFill>
                      <a:schemeClr val="bg1"/>
                    </a:solidFill>
                  </a:tcPr>
                </a:tc>
                <a:extLst>
                  <a:ext uri="{0D108BD9-81ED-4DB2-BD59-A6C34878D82A}">
                    <a16:rowId xmlns:a16="http://schemas.microsoft.com/office/drawing/2014/main" val="10005"/>
                  </a:ext>
                </a:extLst>
              </a:tr>
              <a:tr h="402104">
                <a:tc vMerge="1">
                  <a:txBody>
                    <a:bodyPr/>
                    <a:lstStyle/>
                    <a:p>
                      <a:endParaRPr lang="en-US"/>
                    </a:p>
                  </a:txBody>
                  <a:tcPr/>
                </a:tc>
                <a:tc>
                  <a:txBody>
                    <a:bodyPr/>
                    <a:lstStyle/>
                    <a:p>
                      <a:pPr algn="just">
                        <a:spcAft>
                          <a:spcPts val="0"/>
                        </a:spcAft>
                      </a:pPr>
                      <a:r>
                        <a:rPr lang="en-US" sz="1800" noProof="0" dirty="0">
                          <a:solidFill>
                            <a:schemeClr val="tx1"/>
                          </a:solidFill>
                          <a:latin typeface="Arial" pitchFamily="34" charset="0"/>
                          <a:ea typeface="SimSun"/>
                          <a:cs typeface="Arial" pitchFamily="34" charset="0"/>
                        </a:rPr>
                        <a:t>Implicit tax rate on labor income</a:t>
                      </a:r>
                    </a:p>
                  </a:txBody>
                  <a:tcPr marL="68580" marR="68580" marT="0" marB="0">
                    <a:solidFill>
                      <a:schemeClr val="bg1"/>
                    </a:solidFill>
                  </a:tcPr>
                </a:tc>
                <a:tc>
                  <a:txBody>
                    <a:bodyPr/>
                    <a:lstStyle/>
                    <a:p>
                      <a:pPr marR="201295" algn="r">
                        <a:spcAft>
                          <a:spcPts val="0"/>
                        </a:spcAft>
                      </a:pPr>
                      <a:r>
                        <a:rPr lang="en-US" sz="1800" noProof="0">
                          <a:solidFill>
                            <a:schemeClr val="accent1">
                              <a:lumMod val="60000"/>
                              <a:lumOff val="40000"/>
                            </a:schemeClr>
                          </a:solidFill>
                          <a:latin typeface="Arial" pitchFamily="34" charset="0"/>
                          <a:ea typeface="SimSun"/>
                          <a:cs typeface="Arial" pitchFamily="34" charset="0"/>
                        </a:rPr>
                        <a:t>32.2%</a:t>
                      </a:r>
                    </a:p>
                  </a:txBody>
                  <a:tcPr marL="68580" marR="68580" marT="0" marB="0">
                    <a:solidFill>
                      <a:schemeClr val="bg1"/>
                    </a:solidFill>
                  </a:tcPr>
                </a:tc>
                <a:tc>
                  <a:txBody>
                    <a:bodyPr/>
                    <a:lstStyle/>
                    <a:p>
                      <a:pPr marR="201295" algn="r">
                        <a:spcAft>
                          <a:spcPts val="0"/>
                        </a:spcAft>
                      </a:pPr>
                      <a:r>
                        <a:rPr lang="en-US" sz="1800" noProof="0">
                          <a:solidFill>
                            <a:schemeClr val="tx1"/>
                          </a:solidFill>
                          <a:latin typeface="Arial" pitchFamily="34" charset="0"/>
                          <a:ea typeface="SimSun"/>
                          <a:cs typeface="Arial" pitchFamily="34" charset="0"/>
                        </a:rPr>
                        <a:t>39.1%</a:t>
                      </a:r>
                    </a:p>
                  </a:txBody>
                  <a:tcPr marL="68580" marR="68580" marT="0" marB="0">
                    <a:solidFill>
                      <a:schemeClr val="bg1"/>
                    </a:solidFill>
                  </a:tcPr>
                </a:tc>
                <a:tc>
                  <a:txBody>
                    <a:bodyPr/>
                    <a:lstStyle/>
                    <a:p>
                      <a:pPr marR="201295" algn="r">
                        <a:spcAft>
                          <a:spcPts val="0"/>
                        </a:spcAft>
                      </a:pPr>
                      <a:r>
                        <a:rPr lang="en-US" sz="1800" noProof="0">
                          <a:solidFill>
                            <a:schemeClr val="tx1"/>
                          </a:solidFill>
                          <a:latin typeface="Arial" pitchFamily="34" charset="0"/>
                          <a:ea typeface="SimSun"/>
                          <a:cs typeface="Arial" pitchFamily="34" charset="0"/>
                        </a:rPr>
                        <a:t>37.1%</a:t>
                      </a:r>
                    </a:p>
                  </a:txBody>
                  <a:tcPr marL="68580" marR="68580" marT="0" marB="0">
                    <a:solidFill>
                      <a:schemeClr val="bg1"/>
                    </a:solidFill>
                  </a:tcPr>
                </a:tc>
                <a:extLst>
                  <a:ext uri="{0D108BD9-81ED-4DB2-BD59-A6C34878D82A}">
                    <a16:rowId xmlns:a16="http://schemas.microsoft.com/office/drawing/2014/main" val="10006"/>
                  </a:ext>
                </a:extLst>
              </a:tr>
              <a:tr h="399471">
                <a:tc rowSpan="3">
                  <a:txBody>
                    <a:bodyPr/>
                    <a:lstStyle/>
                    <a:p>
                      <a:pPr algn="just">
                        <a:spcAft>
                          <a:spcPts val="0"/>
                        </a:spcAft>
                      </a:pPr>
                      <a:r>
                        <a:rPr lang="en-US" sz="1800" noProof="0">
                          <a:solidFill>
                            <a:schemeClr val="tx1"/>
                          </a:solidFill>
                          <a:latin typeface="Arial" pitchFamily="34" charset="0"/>
                          <a:ea typeface="SimSun"/>
                          <a:cs typeface="Arial" pitchFamily="34" charset="0"/>
                        </a:rPr>
                        <a:t>VAT</a:t>
                      </a:r>
                    </a:p>
                  </a:txBody>
                  <a:tcPr marL="68580" marR="68580" marT="0" marB="0">
                    <a:solidFill>
                      <a:schemeClr val="bg1"/>
                    </a:solidFill>
                  </a:tcPr>
                </a:tc>
                <a:tc>
                  <a:txBody>
                    <a:bodyPr/>
                    <a:lstStyle/>
                    <a:p>
                      <a:pPr algn="just">
                        <a:spcAft>
                          <a:spcPts val="0"/>
                        </a:spcAft>
                      </a:pPr>
                      <a:r>
                        <a:rPr lang="en-US" sz="1800" noProof="0">
                          <a:solidFill>
                            <a:schemeClr val="tx1"/>
                          </a:solidFill>
                          <a:latin typeface="Arial" pitchFamily="34" charset="0"/>
                          <a:ea typeface="SimSun"/>
                          <a:cs typeface="Arial" pitchFamily="34" charset="0"/>
                        </a:rPr>
                        <a:t>Collections in % GDP, 2015</a:t>
                      </a:r>
                    </a:p>
                  </a:txBody>
                  <a:tcPr marL="68580" marR="68580" marT="0" marB="0">
                    <a:solidFill>
                      <a:schemeClr val="bg1"/>
                    </a:solidFill>
                  </a:tcPr>
                </a:tc>
                <a:tc>
                  <a:txBody>
                    <a:bodyPr/>
                    <a:lstStyle/>
                    <a:p>
                      <a:pPr marR="201295" algn="r">
                        <a:spcAft>
                          <a:spcPts val="0"/>
                        </a:spcAft>
                      </a:pPr>
                      <a:r>
                        <a:rPr lang="en-US" sz="1800" noProof="0">
                          <a:solidFill>
                            <a:schemeClr val="tx1"/>
                          </a:solidFill>
                          <a:latin typeface="Arial" pitchFamily="34" charset="0"/>
                          <a:ea typeface="SimSun"/>
                          <a:cs typeface="Arial" pitchFamily="34" charset="0"/>
                        </a:rPr>
                        <a:t>6.5%</a:t>
                      </a:r>
                    </a:p>
                  </a:txBody>
                  <a:tcPr marL="68580" marR="68580" marT="0" marB="0">
                    <a:solidFill>
                      <a:schemeClr val="bg1"/>
                    </a:solidFill>
                  </a:tcPr>
                </a:tc>
                <a:tc>
                  <a:txBody>
                    <a:bodyPr/>
                    <a:lstStyle/>
                    <a:p>
                      <a:pPr marR="201295" algn="r">
                        <a:spcAft>
                          <a:spcPts val="0"/>
                        </a:spcAft>
                      </a:pPr>
                      <a:r>
                        <a:rPr lang="en-US" sz="1800" noProof="0">
                          <a:solidFill>
                            <a:schemeClr val="tx1"/>
                          </a:solidFill>
                          <a:latin typeface="Arial" pitchFamily="34" charset="0"/>
                          <a:ea typeface="SimSun"/>
                          <a:cs typeface="Arial" pitchFamily="34" charset="0"/>
                        </a:rPr>
                        <a:t>6.9%</a:t>
                      </a:r>
                    </a:p>
                  </a:txBody>
                  <a:tcPr marL="68580" marR="68580" marT="0" marB="0">
                    <a:solidFill>
                      <a:schemeClr val="bg1"/>
                    </a:solidFill>
                  </a:tcPr>
                </a:tc>
                <a:tc>
                  <a:txBody>
                    <a:bodyPr/>
                    <a:lstStyle/>
                    <a:p>
                      <a:pPr marR="201295" algn="r">
                        <a:spcAft>
                          <a:spcPts val="0"/>
                        </a:spcAft>
                      </a:pPr>
                      <a:r>
                        <a:rPr lang="en-US" sz="1800" noProof="0">
                          <a:solidFill>
                            <a:schemeClr val="tx1"/>
                          </a:solidFill>
                          <a:latin typeface="Arial" pitchFamily="34" charset="0"/>
                          <a:ea typeface="SimSun"/>
                          <a:cs typeface="Arial" pitchFamily="34" charset="0"/>
                        </a:rPr>
                        <a:t>6.4%</a:t>
                      </a:r>
                    </a:p>
                  </a:txBody>
                  <a:tcPr marL="68580" marR="68580" marT="0" marB="0">
                    <a:solidFill>
                      <a:schemeClr val="bg1"/>
                    </a:solidFill>
                  </a:tcPr>
                </a:tc>
                <a:extLst>
                  <a:ext uri="{0D108BD9-81ED-4DB2-BD59-A6C34878D82A}">
                    <a16:rowId xmlns:a16="http://schemas.microsoft.com/office/drawing/2014/main" val="10007"/>
                  </a:ext>
                </a:extLst>
              </a:tr>
              <a:tr h="343131">
                <a:tc vMerge="1">
                  <a:txBody>
                    <a:bodyPr/>
                    <a:lstStyle/>
                    <a:p>
                      <a:endParaRPr lang="en-US"/>
                    </a:p>
                  </a:txBody>
                  <a:tcPr/>
                </a:tc>
                <a:tc>
                  <a:txBody>
                    <a:bodyPr/>
                    <a:lstStyle/>
                    <a:p>
                      <a:pPr algn="just">
                        <a:spcAft>
                          <a:spcPts val="0"/>
                        </a:spcAft>
                      </a:pPr>
                      <a:r>
                        <a:rPr lang="en-US" sz="1800" noProof="0">
                          <a:solidFill>
                            <a:schemeClr val="tx1"/>
                          </a:solidFill>
                          <a:latin typeface="Arial" pitchFamily="34" charset="0"/>
                          <a:ea typeface="SimSun"/>
                          <a:cs typeface="Arial" pitchFamily="34" charset="0"/>
                        </a:rPr>
                        <a:t>General rate, 2016</a:t>
                      </a:r>
                    </a:p>
                  </a:txBody>
                  <a:tcPr marL="68580" marR="68580" marT="0" marB="0">
                    <a:solidFill>
                      <a:schemeClr val="bg1"/>
                    </a:solidFill>
                  </a:tcPr>
                </a:tc>
                <a:tc>
                  <a:txBody>
                    <a:bodyPr/>
                    <a:lstStyle/>
                    <a:p>
                      <a:pPr marR="201295" algn="r">
                        <a:spcAft>
                          <a:spcPts val="0"/>
                        </a:spcAft>
                      </a:pPr>
                      <a:r>
                        <a:rPr lang="en-US" sz="1800" noProof="0">
                          <a:solidFill>
                            <a:srgbClr val="FF0000"/>
                          </a:solidFill>
                          <a:latin typeface="Arial" pitchFamily="34" charset="0"/>
                          <a:ea typeface="SimSun"/>
                          <a:cs typeface="Arial" pitchFamily="34" charset="0"/>
                        </a:rPr>
                        <a:t>21.0%</a:t>
                      </a:r>
                    </a:p>
                  </a:txBody>
                  <a:tcPr marL="68580" marR="68580" marT="0" marB="0">
                    <a:solidFill>
                      <a:schemeClr val="bg1"/>
                    </a:solidFill>
                  </a:tcPr>
                </a:tc>
                <a:tc>
                  <a:txBody>
                    <a:bodyPr/>
                    <a:lstStyle/>
                    <a:p>
                      <a:pPr marR="201295" algn="r">
                        <a:spcAft>
                          <a:spcPts val="0"/>
                        </a:spcAft>
                      </a:pPr>
                      <a:endParaRPr lang="en-US" sz="1800" noProof="0">
                        <a:solidFill>
                          <a:schemeClr val="tx1"/>
                        </a:solidFill>
                        <a:latin typeface="Arial" pitchFamily="34" charset="0"/>
                        <a:ea typeface="SimSun"/>
                        <a:cs typeface="Arial" pitchFamily="34" charset="0"/>
                      </a:endParaRPr>
                    </a:p>
                  </a:txBody>
                  <a:tcPr marL="68580" marR="68580" marT="0" marB="0">
                    <a:solidFill>
                      <a:schemeClr val="bg1"/>
                    </a:solidFill>
                  </a:tcPr>
                </a:tc>
                <a:tc>
                  <a:txBody>
                    <a:bodyPr/>
                    <a:lstStyle/>
                    <a:p>
                      <a:pPr marR="201295" algn="r">
                        <a:spcAft>
                          <a:spcPts val="0"/>
                        </a:spcAft>
                      </a:pPr>
                      <a:r>
                        <a:rPr lang="en-US" sz="1800" noProof="0">
                          <a:solidFill>
                            <a:schemeClr val="tx1"/>
                          </a:solidFill>
                          <a:latin typeface="Arial" pitchFamily="34" charset="0"/>
                          <a:ea typeface="SimSun"/>
                          <a:cs typeface="Arial" pitchFamily="34" charset="0"/>
                        </a:rPr>
                        <a:t>20.3%</a:t>
                      </a:r>
                    </a:p>
                  </a:txBody>
                  <a:tcPr marL="68580" marR="68580" marT="0" marB="0">
                    <a:solidFill>
                      <a:schemeClr val="bg1"/>
                    </a:solidFill>
                  </a:tcPr>
                </a:tc>
                <a:extLst>
                  <a:ext uri="{0D108BD9-81ED-4DB2-BD59-A6C34878D82A}">
                    <a16:rowId xmlns:a16="http://schemas.microsoft.com/office/drawing/2014/main" val="10008"/>
                  </a:ext>
                </a:extLst>
              </a:tr>
              <a:tr h="396750">
                <a:tc vMerge="1">
                  <a:txBody>
                    <a:bodyPr/>
                    <a:lstStyle/>
                    <a:p>
                      <a:endParaRPr lang="en-US"/>
                    </a:p>
                  </a:txBody>
                  <a:tcPr/>
                </a:tc>
                <a:tc>
                  <a:txBody>
                    <a:bodyPr/>
                    <a:lstStyle/>
                    <a:p>
                      <a:pPr algn="just">
                        <a:spcAft>
                          <a:spcPts val="0"/>
                        </a:spcAft>
                      </a:pPr>
                      <a:r>
                        <a:rPr lang="en-US" sz="1800" noProof="0">
                          <a:solidFill>
                            <a:schemeClr val="tx1"/>
                          </a:solidFill>
                          <a:latin typeface="Arial" pitchFamily="34" charset="0"/>
                          <a:ea typeface="SimSun"/>
                          <a:cs typeface="Arial" pitchFamily="34" charset="0"/>
                        </a:rPr>
                        <a:t>Implicit</a:t>
                      </a:r>
                      <a:r>
                        <a:rPr lang="en-US" sz="1800" baseline="0" noProof="0">
                          <a:solidFill>
                            <a:schemeClr val="tx1"/>
                          </a:solidFill>
                          <a:latin typeface="Arial" pitchFamily="34" charset="0"/>
                          <a:ea typeface="SimSun"/>
                          <a:cs typeface="Arial" pitchFamily="34" charset="0"/>
                        </a:rPr>
                        <a:t> tax rate on consumption</a:t>
                      </a:r>
                      <a:r>
                        <a:rPr lang="en-US" sz="1800" noProof="0">
                          <a:solidFill>
                            <a:schemeClr val="tx1"/>
                          </a:solidFill>
                          <a:latin typeface="Arial" pitchFamily="34" charset="0"/>
                          <a:ea typeface="SimSun"/>
                          <a:cs typeface="Arial" pitchFamily="34" charset="0"/>
                        </a:rPr>
                        <a:t>, 2014</a:t>
                      </a:r>
                    </a:p>
                  </a:txBody>
                  <a:tcPr marL="68580" marR="68580" marT="0" marB="0">
                    <a:solidFill>
                      <a:schemeClr val="bg1"/>
                    </a:solidFill>
                  </a:tcPr>
                </a:tc>
                <a:tc>
                  <a:txBody>
                    <a:bodyPr/>
                    <a:lstStyle/>
                    <a:p>
                      <a:pPr marR="201295" algn="r">
                        <a:spcAft>
                          <a:spcPts val="0"/>
                        </a:spcAft>
                      </a:pPr>
                      <a:r>
                        <a:rPr lang="en-US" sz="1800" noProof="0">
                          <a:solidFill>
                            <a:schemeClr val="accent1">
                              <a:lumMod val="60000"/>
                              <a:lumOff val="40000"/>
                            </a:schemeClr>
                          </a:solidFill>
                          <a:latin typeface="Arial" pitchFamily="34" charset="0"/>
                          <a:ea typeface="SimSun"/>
                          <a:cs typeface="Arial" pitchFamily="34" charset="0"/>
                        </a:rPr>
                        <a:t>15.2%</a:t>
                      </a:r>
                    </a:p>
                  </a:txBody>
                  <a:tcPr marL="68580" marR="68580" marT="0" marB="0">
                    <a:solidFill>
                      <a:schemeClr val="bg1"/>
                    </a:solidFill>
                  </a:tcPr>
                </a:tc>
                <a:tc>
                  <a:txBody>
                    <a:bodyPr/>
                    <a:lstStyle/>
                    <a:p>
                      <a:pPr marR="201295" algn="r">
                        <a:spcAft>
                          <a:spcPts val="0"/>
                        </a:spcAft>
                      </a:pPr>
                      <a:r>
                        <a:rPr lang="en-US" sz="1800" noProof="0">
                          <a:solidFill>
                            <a:schemeClr val="tx1"/>
                          </a:solidFill>
                          <a:latin typeface="Arial" pitchFamily="34" charset="0"/>
                          <a:ea typeface="SimSun"/>
                          <a:cs typeface="Arial" pitchFamily="34" charset="0"/>
                        </a:rPr>
                        <a:t>19.8%*</a:t>
                      </a:r>
                    </a:p>
                  </a:txBody>
                  <a:tcPr marL="68580" marR="68580" marT="0" marB="0">
                    <a:solidFill>
                      <a:schemeClr val="bg1"/>
                    </a:solidFill>
                  </a:tcPr>
                </a:tc>
                <a:tc>
                  <a:txBody>
                    <a:bodyPr/>
                    <a:lstStyle/>
                    <a:p>
                      <a:pPr marR="201295" algn="r">
                        <a:spcAft>
                          <a:spcPts val="0"/>
                        </a:spcAft>
                      </a:pPr>
                      <a:r>
                        <a:rPr lang="en-US" sz="1800" noProof="0">
                          <a:solidFill>
                            <a:schemeClr val="tx1"/>
                          </a:solidFill>
                          <a:latin typeface="Arial" pitchFamily="34" charset="0"/>
                          <a:ea typeface="SimSun"/>
                          <a:cs typeface="Arial" pitchFamily="34" charset="0"/>
                        </a:rPr>
                        <a:t>19.2%</a:t>
                      </a:r>
                    </a:p>
                  </a:txBody>
                  <a:tcPr marL="68580" marR="68580" marT="0" marB="0">
                    <a:solidFill>
                      <a:schemeClr val="bg1"/>
                    </a:solidFill>
                  </a:tcPr>
                </a:tc>
                <a:extLst>
                  <a:ext uri="{0D108BD9-81ED-4DB2-BD59-A6C34878D82A}">
                    <a16:rowId xmlns:a16="http://schemas.microsoft.com/office/drawing/2014/main" val="10009"/>
                  </a:ext>
                </a:extLst>
              </a:tr>
              <a:tr h="415530">
                <a:tc>
                  <a:txBody>
                    <a:bodyPr/>
                    <a:lstStyle/>
                    <a:p>
                      <a:pPr algn="just">
                        <a:spcAft>
                          <a:spcPts val="0"/>
                        </a:spcAft>
                      </a:pPr>
                      <a:r>
                        <a:rPr lang="en-US" sz="1800" noProof="0">
                          <a:solidFill>
                            <a:schemeClr val="tx1"/>
                          </a:solidFill>
                          <a:latin typeface="Arial" pitchFamily="34" charset="0"/>
                          <a:ea typeface="SimSun"/>
                          <a:cs typeface="Arial" pitchFamily="34" charset="0"/>
                        </a:rPr>
                        <a:t>Fees</a:t>
                      </a:r>
                    </a:p>
                  </a:txBody>
                  <a:tcPr marL="68580" marR="68580" marT="0" marB="0">
                    <a:solidFill>
                      <a:schemeClr val="bg1"/>
                    </a:solidFill>
                  </a:tcPr>
                </a:tc>
                <a:tc>
                  <a:txBody>
                    <a:bodyPr/>
                    <a:lstStyle/>
                    <a:p>
                      <a:pPr algn="just">
                        <a:spcAft>
                          <a:spcPts val="0"/>
                        </a:spcAft>
                      </a:pPr>
                      <a:r>
                        <a:rPr lang="en-US" sz="1800" noProof="0">
                          <a:solidFill>
                            <a:schemeClr val="tx1"/>
                          </a:solidFill>
                          <a:latin typeface="Arial" pitchFamily="34" charset="0"/>
                          <a:ea typeface="SimSun"/>
                          <a:cs typeface="Arial" pitchFamily="34" charset="0"/>
                        </a:rPr>
                        <a:t>Total</a:t>
                      </a:r>
                      <a:r>
                        <a:rPr lang="en-US" sz="1800" baseline="0" noProof="0">
                          <a:solidFill>
                            <a:schemeClr val="tx1"/>
                          </a:solidFill>
                          <a:latin typeface="Arial" pitchFamily="34" charset="0"/>
                          <a:ea typeface="SimSun"/>
                          <a:cs typeface="Arial" pitchFamily="34" charset="0"/>
                        </a:rPr>
                        <a:t> </a:t>
                      </a:r>
                      <a:r>
                        <a:rPr lang="en-US" sz="1800" noProof="0">
                          <a:solidFill>
                            <a:schemeClr val="tx1"/>
                          </a:solidFill>
                          <a:latin typeface="Arial" pitchFamily="34" charset="0"/>
                          <a:ea typeface="SimSun"/>
                          <a:cs typeface="Arial" pitchFamily="34" charset="0"/>
                        </a:rPr>
                        <a:t>in % GDP, 2015</a:t>
                      </a:r>
                    </a:p>
                  </a:txBody>
                  <a:tcPr marL="68580" marR="68580" marT="0" marB="0">
                    <a:solidFill>
                      <a:schemeClr val="bg1"/>
                    </a:solidFill>
                  </a:tcPr>
                </a:tc>
                <a:tc>
                  <a:txBody>
                    <a:bodyPr/>
                    <a:lstStyle/>
                    <a:p>
                      <a:pPr marR="201295" algn="r">
                        <a:spcAft>
                          <a:spcPts val="0"/>
                        </a:spcAft>
                      </a:pPr>
                      <a:r>
                        <a:rPr lang="en-US" sz="1800" noProof="0">
                          <a:solidFill>
                            <a:schemeClr val="accent1">
                              <a:lumMod val="60000"/>
                              <a:lumOff val="40000"/>
                            </a:schemeClr>
                          </a:solidFill>
                          <a:latin typeface="Arial" pitchFamily="34" charset="0"/>
                          <a:ea typeface="SimSun"/>
                          <a:cs typeface="Arial" pitchFamily="34" charset="0"/>
                        </a:rPr>
                        <a:t>2.2%</a:t>
                      </a:r>
                    </a:p>
                  </a:txBody>
                  <a:tcPr marL="68580" marR="68580" marT="0" marB="0">
                    <a:solidFill>
                      <a:schemeClr val="bg1"/>
                    </a:solidFill>
                  </a:tcPr>
                </a:tc>
                <a:tc>
                  <a:txBody>
                    <a:bodyPr/>
                    <a:lstStyle/>
                    <a:p>
                      <a:pPr marR="201295" algn="r">
                        <a:spcAft>
                          <a:spcPts val="0"/>
                        </a:spcAft>
                      </a:pPr>
                      <a:r>
                        <a:rPr lang="en-US" sz="1800" noProof="0">
                          <a:solidFill>
                            <a:schemeClr val="tx1"/>
                          </a:solidFill>
                          <a:latin typeface="Arial" pitchFamily="34" charset="0"/>
                          <a:ea typeface="SimSun"/>
                          <a:cs typeface="Arial" pitchFamily="34" charset="0"/>
                        </a:rPr>
                        <a:t>3.1%</a:t>
                      </a:r>
                    </a:p>
                  </a:txBody>
                  <a:tcPr marL="68580" marR="68580" marT="0" marB="0">
                    <a:solidFill>
                      <a:schemeClr val="bg1"/>
                    </a:solidFill>
                  </a:tcPr>
                </a:tc>
                <a:tc>
                  <a:txBody>
                    <a:bodyPr/>
                    <a:lstStyle/>
                    <a:p>
                      <a:pPr marR="201295" algn="r">
                        <a:spcAft>
                          <a:spcPts val="0"/>
                        </a:spcAft>
                      </a:pPr>
                      <a:r>
                        <a:rPr lang="en-US" sz="1800" noProof="0" dirty="0">
                          <a:solidFill>
                            <a:schemeClr val="tx1"/>
                          </a:solidFill>
                          <a:latin typeface="Arial" pitchFamily="34" charset="0"/>
                          <a:ea typeface="SimSun"/>
                          <a:cs typeface="Arial" pitchFamily="34" charset="0"/>
                        </a:rPr>
                        <a:t>3.2%</a:t>
                      </a:r>
                    </a:p>
                  </a:txBody>
                  <a:tcPr marL="68580" marR="68580" marT="0" marB="0">
                    <a:solidFill>
                      <a:schemeClr val="bg1"/>
                    </a:solidFill>
                  </a:tcPr>
                </a:tc>
                <a:extLst>
                  <a:ext uri="{0D108BD9-81ED-4DB2-BD59-A6C34878D82A}">
                    <a16:rowId xmlns:a16="http://schemas.microsoft.com/office/drawing/2014/main" val="10010"/>
                  </a:ext>
                </a:extLst>
              </a:tr>
            </a:tbl>
          </a:graphicData>
        </a:graphic>
      </p:graphicFrame>
      <p:sp>
        <p:nvSpPr>
          <p:cNvPr id="5" name="4 CuadroTexto"/>
          <p:cNvSpPr txBox="1"/>
          <p:nvPr/>
        </p:nvSpPr>
        <p:spPr>
          <a:xfrm>
            <a:off x="228600" y="6172200"/>
            <a:ext cx="3719288" cy="369332"/>
          </a:xfrm>
          <a:prstGeom prst="rect">
            <a:avLst/>
          </a:prstGeom>
          <a:noFill/>
        </p:spPr>
        <p:txBody>
          <a:bodyPr wrap="none" rtlCol="0">
            <a:spAutoFit/>
          </a:bodyPr>
          <a:lstStyle/>
          <a:p>
            <a:pPr>
              <a:buNone/>
            </a:pPr>
            <a:r>
              <a:rPr lang="en-US" sz="1800" dirty="0"/>
              <a:t>Source: </a:t>
            </a:r>
            <a:r>
              <a:rPr lang="en-US" sz="1800" dirty="0" err="1"/>
              <a:t>Conde</a:t>
            </a:r>
            <a:r>
              <a:rPr lang="en-US" sz="1800" dirty="0"/>
              <a:t>-Ruiz et al., 2017. </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5800" y="228600"/>
            <a:ext cx="7772400" cy="1143000"/>
          </a:xfrm>
        </p:spPr>
        <p:txBody>
          <a:bodyPr/>
          <a:lstStyle/>
          <a:p>
            <a:r>
              <a:rPr lang="es-ES" dirty="0"/>
              <a:t>(c) </a:t>
            </a:r>
            <a:r>
              <a:rPr lang="es-ES" dirty="0" err="1"/>
              <a:t>Interventionism</a:t>
            </a:r>
            <a:endParaRPr lang="es-ES" dirty="0">
              <a:solidFill>
                <a:srgbClr val="FF0000"/>
              </a:solidFill>
            </a:endParaRPr>
          </a:p>
        </p:txBody>
      </p:sp>
      <p:graphicFrame>
        <p:nvGraphicFramePr>
          <p:cNvPr id="5" name="4 Marcador de contenido"/>
          <p:cNvGraphicFramePr>
            <a:graphicFrameLocks noGrp="1"/>
          </p:cNvGraphicFramePr>
          <p:nvPr>
            <p:ph idx="1"/>
          </p:nvPr>
        </p:nvGraphicFramePr>
        <p:xfrm>
          <a:off x="152400" y="1371600"/>
          <a:ext cx="8763000" cy="3655484"/>
        </p:xfrm>
        <a:graphic>
          <a:graphicData uri="http://schemas.openxmlformats.org/drawingml/2006/table">
            <a:tbl>
              <a:tblPr firstRow="1" bandRow="1">
                <a:tableStyleId>{5C22544A-7EE6-4342-B048-85BDC9FD1C3A}</a:tableStyleId>
              </a:tblPr>
              <a:tblGrid>
                <a:gridCol w="6141590">
                  <a:extLst>
                    <a:ext uri="{9D8B030D-6E8A-4147-A177-3AD203B41FA5}">
                      <a16:colId xmlns:a16="http://schemas.microsoft.com/office/drawing/2014/main" val="20000"/>
                    </a:ext>
                  </a:extLst>
                </a:gridCol>
                <a:gridCol w="1348154">
                  <a:extLst>
                    <a:ext uri="{9D8B030D-6E8A-4147-A177-3AD203B41FA5}">
                      <a16:colId xmlns:a16="http://schemas.microsoft.com/office/drawing/2014/main" val="20001"/>
                    </a:ext>
                  </a:extLst>
                </a:gridCol>
                <a:gridCol w="1273256">
                  <a:extLst>
                    <a:ext uri="{9D8B030D-6E8A-4147-A177-3AD203B41FA5}">
                      <a16:colId xmlns:a16="http://schemas.microsoft.com/office/drawing/2014/main" val="20002"/>
                    </a:ext>
                  </a:extLst>
                </a:gridCol>
              </a:tblGrid>
              <a:tr h="824450">
                <a:tc>
                  <a:txBody>
                    <a:bodyPr/>
                    <a:lstStyle/>
                    <a:p>
                      <a:endParaRPr lang="es-ES" sz="2000" noProof="0" dirty="0">
                        <a:solidFill>
                          <a:schemeClr val="tx1"/>
                        </a:solidFill>
                        <a:latin typeface="+mn-lt"/>
                      </a:endParaRPr>
                    </a:p>
                  </a:txBody>
                  <a:tcPr marL="44450" marR="44450" marT="0" marB="0" anchor="b">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s-ES" sz="2000" i="1" noProof="0" dirty="0">
                          <a:solidFill>
                            <a:schemeClr val="tx1"/>
                          </a:solidFill>
                          <a:latin typeface="+mn-lt"/>
                          <a:ea typeface="Times New Roman"/>
                        </a:rPr>
                        <a:t>España</a:t>
                      </a:r>
                    </a:p>
                  </a:txBody>
                  <a:tcPr marL="17780" marR="17780" marT="0" marB="0" anchor="ctr">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s-ES" sz="2000" i="1" noProof="0" dirty="0">
                          <a:solidFill>
                            <a:schemeClr val="tx1"/>
                          </a:solidFill>
                          <a:latin typeface="+mn-lt"/>
                          <a:ea typeface="Times New Roman"/>
                        </a:rPr>
                        <a:t>UE (4-8)</a:t>
                      </a:r>
                    </a:p>
                  </a:txBody>
                  <a:tcPr marL="17780" marR="17780" marT="0" marB="0" anchor="ct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239">
                <a:tc>
                  <a:txBody>
                    <a:bodyPr/>
                    <a:lstStyle/>
                    <a:p>
                      <a:pPr>
                        <a:spcAft>
                          <a:spcPts val="0"/>
                        </a:spcAft>
                      </a:pPr>
                      <a:r>
                        <a:rPr lang="en-US" sz="2000" b="1" dirty="0">
                          <a:solidFill>
                            <a:schemeClr val="tx1"/>
                          </a:solidFill>
                          <a:latin typeface="+mn-lt"/>
                          <a:ea typeface="Times New Roman"/>
                        </a:rPr>
                        <a:t>7. State should be most responsible for:</a:t>
                      </a:r>
                      <a:endParaRPr lang="es-ES" sz="2000" b="1" dirty="0">
                        <a:solidFill>
                          <a:schemeClr val="tx1"/>
                        </a:solidFill>
                        <a:latin typeface="+mn-lt"/>
                        <a:ea typeface="Times New Roman"/>
                      </a:endParaRPr>
                    </a:p>
                  </a:txBody>
                  <a:tcPr marL="44450" marR="44450" marT="0"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Aft>
                          <a:spcPts val="0"/>
                        </a:spcAft>
                      </a:pPr>
                      <a:endParaRPr lang="es-ES" sz="2000" noProof="0">
                        <a:solidFill>
                          <a:srgbClr val="FF0000"/>
                        </a:solidFill>
                        <a:latin typeface="+mn-lt"/>
                        <a:ea typeface="Times New Roman"/>
                      </a:endParaRPr>
                    </a:p>
                  </a:txBody>
                  <a:tcPr marL="44450" marR="4445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spcAft>
                          <a:spcPts val="0"/>
                        </a:spcAft>
                      </a:pPr>
                      <a:endParaRPr lang="es-ES" sz="2000" noProof="0" dirty="0">
                        <a:solidFill>
                          <a:srgbClr val="FF0000"/>
                        </a:solidFill>
                        <a:latin typeface="+mn-lt"/>
                        <a:ea typeface="Times New Roman"/>
                      </a:endParaRPr>
                    </a:p>
                  </a:txBody>
                  <a:tcPr marL="44450" marR="44450" marT="0"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70239">
                <a:tc>
                  <a:txBody>
                    <a:bodyPr/>
                    <a:lstStyle/>
                    <a:p>
                      <a:pPr marL="342900" lvl="0" indent="-342900">
                        <a:spcAft>
                          <a:spcPts val="0"/>
                        </a:spcAft>
                        <a:buFont typeface="Times New Roman"/>
                        <a:buChar char="-"/>
                      </a:pPr>
                      <a:r>
                        <a:rPr lang="en-US" sz="2000" dirty="0">
                          <a:solidFill>
                            <a:schemeClr val="tx1"/>
                          </a:solidFill>
                          <a:latin typeface="+mn-lt"/>
                          <a:ea typeface="SimSun"/>
                        </a:rPr>
                        <a:t>Controlling prices</a:t>
                      </a:r>
                      <a:endParaRPr lang="es-ES" sz="2000" dirty="0">
                        <a:solidFill>
                          <a:schemeClr val="tx1"/>
                        </a:solidFill>
                        <a:latin typeface="+mn-lt"/>
                        <a:ea typeface="SimSun"/>
                      </a:endParaRPr>
                    </a:p>
                  </a:txBody>
                  <a:tcPr marL="44450" marR="44450" marT="0" marB="0" anchor="b">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spcAft>
                          <a:spcPts val="0"/>
                        </a:spcAft>
                      </a:pPr>
                      <a:r>
                        <a:rPr lang="es-ES" sz="2000" noProof="0" dirty="0">
                          <a:solidFill>
                            <a:srgbClr val="FF0000"/>
                          </a:solidFill>
                          <a:latin typeface="+mn-lt"/>
                          <a:ea typeface="Times New Roman"/>
                        </a:rPr>
                        <a:t>60%</a:t>
                      </a:r>
                    </a:p>
                  </a:txBody>
                  <a:tcPr marL="44450" marR="44450" marT="0" marB="0" anchor="b">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spcAft>
                          <a:spcPts val="0"/>
                        </a:spcAft>
                      </a:pPr>
                      <a:r>
                        <a:rPr lang="es-ES" sz="2000" noProof="0" dirty="0">
                          <a:solidFill>
                            <a:schemeClr val="tx1"/>
                          </a:solidFill>
                          <a:latin typeface="+mn-lt"/>
                          <a:ea typeface="Times New Roman"/>
                        </a:rPr>
                        <a:t>40%</a:t>
                      </a:r>
                    </a:p>
                  </a:txBody>
                  <a:tcPr marL="44450" marR="44450" marT="0" marB="0" anchor="b">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r h="370239">
                <a:tc>
                  <a:txBody>
                    <a:bodyPr/>
                    <a:lstStyle/>
                    <a:p>
                      <a:pPr marL="342900" lvl="0" indent="-342900">
                        <a:spcAft>
                          <a:spcPts val="0"/>
                        </a:spcAft>
                        <a:buFont typeface="Times New Roman"/>
                        <a:buChar char="-"/>
                      </a:pPr>
                      <a:r>
                        <a:rPr lang="en-US" sz="2000" dirty="0">
                          <a:solidFill>
                            <a:schemeClr val="tx1"/>
                          </a:solidFill>
                          <a:latin typeface="+mn-lt"/>
                          <a:ea typeface="SimSun"/>
                        </a:rPr>
                        <a:t>Controlling salaries</a:t>
                      </a:r>
                      <a:endParaRPr lang="es-ES" sz="2000" dirty="0">
                        <a:solidFill>
                          <a:schemeClr val="tx1"/>
                        </a:solidFill>
                        <a:latin typeface="+mn-lt"/>
                        <a:ea typeface="SimSun"/>
                      </a:endParaRPr>
                    </a:p>
                  </a:txBody>
                  <a:tcPr marL="44450" marR="44450" marT="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spcAft>
                          <a:spcPts val="0"/>
                        </a:spcAft>
                      </a:pPr>
                      <a:r>
                        <a:rPr lang="es-ES" sz="2000" noProof="0" dirty="0">
                          <a:solidFill>
                            <a:srgbClr val="FF0000"/>
                          </a:solidFill>
                          <a:latin typeface="+mn-lt"/>
                          <a:ea typeface="Times New Roman"/>
                        </a:rPr>
                        <a:t>57%</a:t>
                      </a:r>
                    </a:p>
                  </a:txBody>
                  <a:tcPr marL="44450" marR="4445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spcAft>
                          <a:spcPts val="0"/>
                        </a:spcAft>
                      </a:pPr>
                      <a:r>
                        <a:rPr lang="es-ES" sz="2000" noProof="0" dirty="0">
                          <a:solidFill>
                            <a:schemeClr val="tx1"/>
                          </a:solidFill>
                          <a:latin typeface="+mn-lt"/>
                          <a:ea typeface="Times New Roman"/>
                        </a:rPr>
                        <a:t>32%</a:t>
                      </a:r>
                    </a:p>
                  </a:txBody>
                  <a:tcPr marL="44450" marR="44450" marT="0"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r h="370239">
                <a:tc>
                  <a:txBody>
                    <a:bodyPr/>
                    <a:lstStyle/>
                    <a:p>
                      <a:pPr marL="342900" lvl="0" indent="-342900">
                        <a:spcAft>
                          <a:spcPts val="0"/>
                        </a:spcAft>
                        <a:buFont typeface="Times New Roman"/>
                        <a:buChar char="-"/>
                      </a:pPr>
                      <a:r>
                        <a:rPr lang="en-US" sz="2000" dirty="0">
                          <a:solidFill>
                            <a:schemeClr val="tx1"/>
                          </a:solidFill>
                          <a:latin typeface="+mn-lt"/>
                          <a:ea typeface="SimSun"/>
                        </a:rPr>
                        <a:t>Controlling firms’ profits</a:t>
                      </a:r>
                      <a:endParaRPr lang="es-ES" sz="2000" dirty="0">
                        <a:solidFill>
                          <a:schemeClr val="tx1"/>
                        </a:solidFill>
                        <a:latin typeface="+mn-lt"/>
                        <a:ea typeface="SimSun"/>
                      </a:endParaRPr>
                    </a:p>
                  </a:txBody>
                  <a:tcPr marL="44450" marR="44450" marT="0"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s-ES" sz="2000" noProof="0" dirty="0">
                          <a:solidFill>
                            <a:srgbClr val="FF0000"/>
                          </a:solidFill>
                          <a:latin typeface="+mn-lt"/>
                          <a:ea typeface="Times New Roman"/>
                        </a:rPr>
                        <a:t>49%</a:t>
                      </a:r>
                    </a:p>
                  </a:txBody>
                  <a:tcPr marL="44450" marR="4445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s-ES" sz="2000" noProof="0" dirty="0">
                          <a:solidFill>
                            <a:schemeClr val="tx1"/>
                          </a:solidFill>
                          <a:latin typeface="+mn-lt"/>
                          <a:ea typeface="Times New Roman"/>
                        </a:rPr>
                        <a:t>32%</a:t>
                      </a:r>
                    </a:p>
                  </a:txBody>
                  <a:tcPr marL="44450" marR="44450" marT="0"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9"/>
                  </a:ext>
                </a:extLst>
              </a:tr>
              <a:tr h="370239">
                <a:tc>
                  <a:txBody>
                    <a:bodyPr/>
                    <a:lstStyle/>
                    <a:p>
                      <a:pPr>
                        <a:spcAft>
                          <a:spcPts val="0"/>
                        </a:spcAft>
                      </a:pPr>
                      <a:r>
                        <a:rPr lang="en-US" sz="2000" b="1" dirty="0">
                          <a:solidFill>
                            <a:schemeClr val="tx1"/>
                          </a:solidFill>
                          <a:latin typeface="+mn-lt"/>
                          <a:ea typeface="Times New Roman"/>
                        </a:rPr>
                        <a:t>8. In favor of </a:t>
                      </a:r>
                      <a:br>
                        <a:rPr lang="en-US" sz="2000" b="1" dirty="0">
                          <a:solidFill>
                            <a:schemeClr val="tx1"/>
                          </a:solidFill>
                          <a:latin typeface="+mn-lt"/>
                          <a:ea typeface="Times New Roman"/>
                        </a:rPr>
                      </a:br>
                      <a:r>
                        <a:rPr lang="en-US" sz="2000" b="1" dirty="0">
                          <a:solidFill>
                            <a:schemeClr val="tx1"/>
                          </a:solidFill>
                          <a:latin typeface="+mn-lt"/>
                          <a:ea typeface="Times New Roman"/>
                        </a:rPr>
                        <a:t>(from 0, disagreement; to 10, agreement):</a:t>
                      </a:r>
                      <a:endParaRPr lang="es-ES" sz="2000" b="1" dirty="0">
                        <a:solidFill>
                          <a:schemeClr val="tx1"/>
                        </a:solidFill>
                        <a:latin typeface="+mn-lt"/>
                        <a:ea typeface="Times New Roman"/>
                      </a:endParaRPr>
                    </a:p>
                  </a:txBody>
                  <a:tcPr marL="44450" marR="44450" marT="0"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endParaRPr lang="es-ES" sz="2000">
                        <a:solidFill>
                          <a:srgbClr val="FF0000"/>
                        </a:solidFill>
                        <a:latin typeface="+mn-lt"/>
                      </a:endParaRPr>
                    </a:p>
                  </a:txBody>
                  <a:tcPr marL="44450" marR="4445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endParaRPr lang="es-ES" sz="2000" dirty="0">
                        <a:solidFill>
                          <a:schemeClr val="tx1"/>
                        </a:solidFill>
                        <a:latin typeface="+mn-lt"/>
                      </a:endParaRPr>
                    </a:p>
                  </a:txBody>
                  <a:tcPr marL="44450" marR="44450" marT="0"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370239">
                <a:tc>
                  <a:txBody>
                    <a:bodyPr/>
                    <a:lstStyle/>
                    <a:p>
                      <a:pPr marL="232410" indent="-90170">
                        <a:spcAft>
                          <a:spcPts val="0"/>
                        </a:spcAft>
                      </a:pPr>
                      <a:r>
                        <a:rPr lang="en-US" sz="2000" dirty="0">
                          <a:solidFill>
                            <a:schemeClr val="tx1"/>
                          </a:solidFill>
                          <a:latin typeface="+mn-lt"/>
                          <a:ea typeface="Times New Roman"/>
                        </a:rPr>
                        <a:t>-	 Regulate banks more</a:t>
                      </a:r>
                      <a:endParaRPr lang="es-ES" sz="2000" dirty="0">
                        <a:solidFill>
                          <a:schemeClr val="tx1"/>
                        </a:solidFill>
                        <a:latin typeface="+mn-lt"/>
                        <a:ea typeface="Times New Roman"/>
                      </a:endParaRPr>
                    </a:p>
                  </a:txBody>
                  <a:tcPr marL="44450" marR="44450" marT="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spcAft>
                          <a:spcPts val="0"/>
                        </a:spcAft>
                      </a:pPr>
                      <a:r>
                        <a:rPr lang="es-ES" sz="2000" dirty="0">
                          <a:solidFill>
                            <a:srgbClr val="FF0000"/>
                          </a:solidFill>
                          <a:latin typeface="+mn-lt"/>
                          <a:ea typeface="Times New Roman"/>
                        </a:rPr>
                        <a:t>8.5</a:t>
                      </a:r>
                    </a:p>
                  </a:txBody>
                  <a:tcPr marL="44450" marR="4445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spcAft>
                          <a:spcPts val="0"/>
                        </a:spcAft>
                      </a:pPr>
                      <a:r>
                        <a:rPr lang="es-ES" sz="2000" dirty="0">
                          <a:solidFill>
                            <a:schemeClr val="tx1"/>
                          </a:solidFill>
                          <a:latin typeface="+mn-lt"/>
                          <a:ea typeface="Times New Roman"/>
                        </a:rPr>
                        <a:t>7.8</a:t>
                      </a:r>
                    </a:p>
                  </a:txBody>
                  <a:tcPr marL="44450" marR="44450" marT="0"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370239">
                <a:tc>
                  <a:txBody>
                    <a:bodyPr/>
                    <a:lstStyle/>
                    <a:p>
                      <a:pPr marL="232410" indent="-90170">
                        <a:spcAft>
                          <a:spcPts val="0"/>
                        </a:spcAft>
                      </a:pPr>
                      <a:r>
                        <a:rPr lang="en-US" sz="2000" dirty="0">
                          <a:solidFill>
                            <a:schemeClr val="tx1"/>
                          </a:solidFill>
                          <a:latin typeface="+mn-lt"/>
                          <a:ea typeface="Times New Roman"/>
                        </a:rPr>
                        <a:t>-	 Make labor market more flexible </a:t>
                      </a:r>
                      <a:endParaRPr lang="es-ES" sz="2000" dirty="0">
                        <a:solidFill>
                          <a:schemeClr val="tx1"/>
                        </a:solidFill>
                        <a:latin typeface="+mn-lt"/>
                        <a:ea typeface="Times New Roman"/>
                      </a:endParaRPr>
                    </a:p>
                  </a:txBody>
                  <a:tcPr marL="44450" marR="44450" marT="0"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s-ES" sz="2000" dirty="0">
                          <a:solidFill>
                            <a:srgbClr val="FF0000"/>
                          </a:solidFill>
                          <a:latin typeface="+mn-lt"/>
                          <a:ea typeface="Times New Roman"/>
                        </a:rPr>
                        <a:t>4.9</a:t>
                      </a:r>
                    </a:p>
                  </a:txBody>
                  <a:tcPr marL="44450" marR="4445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s-ES" sz="2000" dirty="0">
                          <a:solidFill>
                            <a:schemeClr val="tx1"/>
                          </a:solidFill>
                          <a:latin typeface="+mn-lt"/>
                          <a:ea typeface="Times New Roman"/>
                        </a:rPr>
                        <a:t>6.2</a:t>
                      </a:r>
                    </a:p>
                  </a:txBody>
                  <a:tcPr marL="44450" marR="44450" marT="0"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0"/>
                  </a:ext>
                </a:extLst>
              </a:tr>
            </a:tbl>
          </a:graphicData>
        </a:graphic>
      </p:graphicFrame>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D08FFB-BC7E-E966-7E1D-F4AF705870DA}"/>
              </a:ext>
            </a:extLst>
          </p:cNvPr>
          <p:cNvSpPr>
            <a:spLocks noGrp="1"/>
          </p:cNvSpPr>
          <p:nvPr>
            <p:ph type="title"/>
          </p:nvPr>
        </p:nvSpPr>
        <p:spPr>
          <a:xfrm>
            <a:off x="685800" y="76200"/>
            <a:ext cx="7772400" cy="1143000"/>
          </a:xfrm>
        </p:spPr>
        <p:txBody>
          <a:bodyPr/>
          <a:lstStyle/>
          <a:p>
            <a:r>
              <a:rPr lang="es-ES" dirty="0" err="1"/>
              <a:t>Inconsistent</a:t>
            </a:r>
            <a:r>
              <a:rPr lang="es-ES" dirty="0"/>
              <a:t> </a:t>
            </a:r>
            <a:r>
              <a:rPr lang="es-ES" dirty="0" err="1"/>
              <a:t>preferences</a:t>
            </a:r>
            <a:br>
              <a:rPr lang="es-ES" dirty="0"/>
            </a:br>
            <a:r>
              <a:rPr lang="es-ES" sz="1800" b="0" i="0" u="none" strike="noStrike" baseline="0" dirty="0" err="1">
                <a:latin typeface="Calibri" panose="020F0502020204030204" pitchFamily="34" charset="0"/>
              </a:rPr>
              <a:t>Source</a:t>
            </a:r>
            <a:r>
              <a:rPr lang="es-ES" sz="1800" b="0" i="0" u="none" strike="noStrike" baseline="0" dirty="0">
                <a:latin typeface="Calibri" panose="020F0502020204030204" pitchFamily="34" charset="0"/>
              </a:rPr>
              <a:t>: </a:t>
            </a:r>
            <a:r>
              <a:rPr lang="es-ES" sz="1800" b="0" i="0" u="none" strike="noStrike" baseline="0" dirty="0" err="1">
                <a:latin typeface="Calibri" panose="020F0502020204030204" pitchFamily="34" charset="0"/>
              </a:rPr>
              <a:t>Special</a:t>
            </a:r>
            <a:r>
              <a:rPr lang="es-ES" sz="1800" b="0" i="0" u="none" strike="noStrike" baseline="0" dirty="0">
                <a:latin typeface="Calibri" panose="020F0502020204030204" pitchFamily="34" charset="0"/>
              </a:rPr>
              <a:t> </a:t>
            </a:r>
            <a:r>
              <a:rPr lang="es-ES" sz="1800" b="0" i="0" u="none" strike="noStrike" baseline="0" dirty="0" err="1">
                <a:latin typeface="Calibri" panose="020F0502020204030204" pitchFamily="34" charset="0"/>
              </a:rPr>
              <a:t>Eurobarometer</a:t>
            </a:r>
            <a:r>
              <a:rPr lang="es-ES" sz="1800" b="0" i="0" u="none" strike="noStrike" baseline="0" dirty="0">
                <a:latin typeface="Calibri" panose="020F0502020204030204" pitchFamily="34" charset="0"/>
              </a:rPr>
              <a:t> 529</a:t>
            </a:r>
            <a:endParaRPr lang="es-ES" dirty="0"/>
          </a:p>
        </p:txBody>
      </p:sp>
      <p:pic>
        <p:nvPicPr>
          <p:cNvPr id="10" name="Imagen 9">
            <a:extLst>
              <a:ext uri="{FF2B5EF4-FFF2-40B4-BE49-F238E27FC236}">
                <a16:creationId xmlns:a16="http://schemas.microsoft.com/office/drawing/2014/main" id="{39E83608-B00E-9D34-3241-F635AEF7752B}"/>
              </a:ext>
            </a:extLst>
          </p:cNvPr>
          <p:cNvPicPr>
            <a:picLocks noChangeAspect="1"/>
          </p:cNvPicPr>
          <p:nvPr/>
        </p:nvPicPr>
        <p:blipFill>
          <a:blip r:embed="rId2"/>
          <a:stretch>
            <a:fillRect/>
          </a:stretch>
        </p:blipFill>
        <p:spPr>
          <a:xfrm>
            <a:off x="1066800" y="1206814"/>
            <a:ext cx="6966857" cy="5651185"/>
          </a:xfrm>
          <a:prstGeom prst="rect">
            <a:avLst/>
          </a:prstGeom>
        </p:spPr>
      </p:pic>
    </p:spTree>
    <p:extLst>
      <p:ext uri="{BB962C8B-B14F-4D97-AF65-F5344CB8AC3E}">
        <p14:creationId xmlns:p14="http://schemas.microsoft.com/office/powerpoint/2010/main" val="272469308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 y="228600"/>
            <a:ext cx="9067800" cy="1295400"/>
          </a:xfrm>
        </p:spPr>
        <p:txBody>
          <a:bodyPr/>
          <a:lstStyle/>
          <a:p>
            <a:r>
              <a:rPr lang="es-ES" dirty="0"/>
              <a:t>(d) </a:t>
            </a:r>
            <a:r>
              <a:rPr lang="es-ES" dirty="0" err="1"/>
              <a:t>Polítics</a:t>
            </a:r>
            <a:r>
              <a:rPr lang="es-ES" dirty="0"/>
              <a:t>: more </a:t>
            </a:r>
            <a:r>
              <a:rPr lang="es-ES" dirty="0" err="1"/>
              <a:t>leftish</a:t>
            </a:r>
            <a:r>
              <a:rPr lang="es-ES" dirty="0"/>
              <a:t> &amp; </a:t>
            </a:r>
            <a:r>
              <a:rPr lang="es-ES" dirty="0" err="1"/>
              <a:t>ideological</a:t>
            </a:r>
            <a:r>
              <a:rPr lang="es-ES" dirty="0"/>
              <a:t>, </a:t>
            </a:r>
            <a:r>
              <a:rPr lang="es-ES" dirty="0" err="1"/>
              <a:t>less</a:t>
            </a:r>
            <a:r>
              <a:rPr lang="es-ES" dirty="0"/>
              <a:t> rule of </a:t>
            </a:r>
            <a:r>
              <a:rPr lang="es-ES" dirty="0" err="1"/>
              <a:t>law</a:t>
            </a:r>
            <a:r>
              <a:rPr lang="es-ES" dirty="0"/>
              <a:t>; more “pro-EU”</a:t>
            </a:r>
            <a:endParaRPr lang="en-US" dirty="0">
              <a:solidFill>
                <a:schemeClr val="accent1">
                  <a:lumMod val="40000"/>
                  <a:lumOff val="60000"/>
                </a:schemeClr>
              </a:solidFill>
            </a:endParaRPr>
          </a:p>
        </p:txBody>
      </p:sp>
      <p:graphicFrame>
        <p:nvGraphicFramePr>
          <p:cNvPr id="5" name="4 Marcador de contenido"/>
          <p:cNvGraphicFramePr>
            <a:graphicFrameLocks noGrp="1"/>
          </p:cNvGraphicFramePr>
          <p:nvPr>
            <p:ph idx="1"/>
          </p:nvPr>
        </p:nvGraphicFramePr>
        <p:xfrm>
          <a:off x="152400" y="1752600"/>
          <a:ext cx="8763001" cy="4308128"/>
        </p:xfrm>
        <a:graphic>
          <a:graphicData uri="http://schemas.openxmlformats.org/drawingml/2006/table">
            <a:tbl>
              <a:tblPr firstRow="1" bandRow="1">
                <a:tableStyleId>{5C22544A-7EE6-4342-B048-85BDC9FD1C3A}</a:tableStyleId>
              </a:tblPr>
              <a:tblGrid>
                <a:gridCol w="48768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3"/>
                    </a:ext>
                  </a:extLst>
                </a:gridCol>
                <a:gridCol w="1143000">
                  <a:extLst>
                    <a:ext uri="{9D8B030D-6E8A-4147-A177-3AD203B41FA5}">
                      <a16:colId xmlns:a16="http://schemas.microsoft.com/office/drawing/2014/main" val="20001"/>
                    </a:ext>
                  </a:extLst>
                </a:gridCol>
                <a:gridCol w="1066801">
                  <a:extLst>
                    <a:ext uri="{9D8B030D-6E8A-4147-A177-3AD203B41FA5}">
                      <a16:colId xmlns:a16="http://schemas.microsoft.com/office/drawing/2014/main" val="20002"/>
                    </a:ext>
                  </a:extLst>
                </a:gridCol>
              </a:tblGrid>
              <a:tr h="824450">
                <a:tc>
                  <a:txBody>
                    <a:bodyPr/>
                    <a:lstStyle/>
                    <a:p>
                      <a:endParaRPr lang="es-ES" sz="2000" dirty="0">
                        <a:solidFill>
                          <a:schemeClr val="tx1"/>
                        </a:solidFill>
                        <a:latin typeface="+mn-lt"/>
                      </a:endParaRPr>
                    </a:p>
                  </a:txBody>
                  <a:tcPr marL="44450" marR="44450" marT="0" marB="0" anchor="b">
                    <a:lnB w="12700" cap="flat" cmpd="sng" algn="ctr">
                      <a:solidFill>
                        <a:schemeClr val="tx1"/>
                      </a:solidFill>
                      <a:prstDash val="solid"/>
                      <a:round/>
                      <a:headEnd type="none" w="med" len="med"/>
                      <a:tailEnd type="none" w="med" len="med"/>
                    </a:lnB>
                    <a:solidFill>
                      <a:schemeClr val="bg1"/>
                    </a:solidFill>
                  </a:tcPr>
                </a:tc>
                <a:tc gridSpan="2">
                  <a:txBody>
                    <a:bodyPr/>
                    <a:lstStyle/>
                    <a:p>
                      <a:pPr algn="ctr">
                        <a:spcAft>
                          <a:spcPts val="0"/>
                        </a:spcAft>
                      </a:pPr>
                      <a:r>
                        <a:rPr lang="es-ES" sz="2000" i="1" noProof="0" dirty="0">
                          <a:solidFill>
                            <a:schemeClr val="tx1"/>
                          </a:solidFill>
                          <a:latin typeface="+mn-lt"/>
                          <a:ea typeface="Times New Roman"/>
                        </a:rPr>
                        <a:t>España</a:t>
                      </a:r>
                    </a:p>
                  </a:txBody>
                  <a:tcPr marL="17780" marR="17780" marT="0" marB="0" anchor="ctr">
                    <a:lnB w="12700" cap="flat" cmpd="sng" algn="ctr">
                      <a:solidFill>
                        <a:schemeClr val="tx1"/>
                      </a:solidFill>
                      <a:prstDash val="solid"/>
                      <a:round/>
                      <a:headEnd type="none" w="med" len="med"/>
                      <a:tailEnd type="none" w="med" len="med"/>
                    </a:lnB>
                    <a:solidFill>
                      <a:schemeClr val="bg1"/>
                    </a:solidFill>
                  </a:tcPr>
                </a:tc>
                <a:tc hMerge="1">
                  <a:txBody>
                    <a:bodyPr/>
                    <a:lstStyle/>
                    <a:p>
                      <a:pPr algn="ctr">
                        <a:spcAft>
                          <a:spcPts val="0"/>
                        </a:spcAft>
                      </a:pPr>
                      <a:endParaRPr lang="es-ES" sz="2000" i="1" noProof="0" dirty="0">
                        <a:solidFill>
                          <a:schemeClr val="tx1"/>
                        </a:solidFill>
                        <a:latin typeface="+mn-lt"/>
                        <a:ea typeface="Times New Roman"/>
                      </a:endParaRPr>
                    </a:p>
                  </a:txBody>
                  <a:tcPr marL="17780" marR="17780" marT="0" marB="0" anchor="ctr">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s-ES" sz="2000" i="1" noProof="0" dirty="0">
                          <a:solidFill>
                            <a:schemeClr val="tx1"/>
                          </a:solidFill>
                          <a:latin typeface="+mn-lt"/>
                          <a:ea typeface="Times New Roman"/>
                        </a:rPr>
                        <a:t>UE (4-8)</a:t>
                      </a:r>
                    </a:p>
                  </a:txBody>
                  <a:tcPr marL="17780" marR="17780" marT="0" marB="0" anchor="ct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2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tx1"/>
                          </a:solidFill>
                          <a:latin typeface="+mn-lt"/>
                          <a:ea typeface="Times New Roman"/>
                        </a:rPr>
                        <a:t>9. Where do you place yourself in the political spectrum (0, left; 10, right)</a:t>
                      </a:r>
                      <a:endParaRPr lang="es-ES" sz="2000" b="1" dirty="0">
                        <a:solidFill>
                          <a:schemeClr val="tx1"/>
                        </a:solidFill>
                        <a:latin typeface="+mn-lt"/>
                        <a:ea typeface="Times New Roman"/>
                      </a:endParaRPr>
                    </a:p>
                  </a:txBody>
                  <a:tcPr marL="44450" marR="44450" marT="0"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spcAft>
                          <a:spcPts val="0"/>
                        </a:spcAft>
                      </a:pPr>
                      <a:r>
                        <a:rPr lang="es-ES" sz="2000" b="1" dirty="0">
                          <a:solidFill>
                            <a:schemeClr val="tx1"/>
                          </a:solidFill>
                          <a:latin typeface="+mn-lt"/>
                          <a:ea typeface="Times New Roman"/>
                        </a:rPr>
                        <a:t>+ </a:t>
                      </a:r>
                      <a:r>
                        <a:rPr lang="es-ES" sz="2000" b="1" dirty="0" err="1">
                          <a:solidFill>
                            <a:schemeClr val="tx1"/>
                          </a:solidFill>
                          <a:latin typeface="+mn-lt"/>
                          <a:ea typeface="Times New Roman"/>
                        </a:rPr>
                        <a:t>leftish</a:t>
                      </a:r>
                      <a:r>
                        <a:rPr lang="es-ES" sz="2000" b="1" dirty="0">
                          <a:solidFill>
                            <a:schemeClr val="tx1"/>
                          </a:solidFill>
                          <a:latin typeface="+mn-lt"/>
                          <a:ea typeface="Times New Roman"/>
                        </a:rPr>
                        <a:t>:</a:t>
                      </a:r>
                    </a:p>
                  </a:txBody>
                  <a:tcPr marL="44450" marR="4445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spcAft>
                          <a:spcPts val="0"/>
                        </a:spcAft>
                      </a:pPr>
                      <a:r>
                        <a:rPr lang="es-ES" sz="2000" dirty="0">
                          <a:solidFill>
                            <a:srgbClr val="FF0000"/>
                          </a:solidFill>
                          <a:latin typeface="+mn-lt"/>
                          <a:ea typeface="Times New Roman"/>
                        </a:rPr>
                        <a:t>4.4</a:t>
                      </a:r>
                    </a:p>
                  </a:txBody>
                  <a:tcPr marL="44450" marR="4445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s-ES" sz="2000" dirty="0">
                          <a:solidFill>
                            <a:schemeClr val="tx1"/>
                          </a:solidFill>
                          <a:latin typeface="+mn-lt"/>
                          <a:ea typeface="Times New Roman"/>
                        </a:rPr>
                        <a:t>5</a:t>
                      </a:r>
                    </a:p>
                  </a:txBody>
                  <a:tcPr marL="44450" marR="44450" marT="0"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70239">
                <a:tc>
                  <a:txBody>
                    <a:bodyPr/>
                    <a:lstStyle/>
                    <a:p>
                      <a:pPr>
                        <a:spcAft>
                          <a:spcPts val="0"/>
                        </a:spcAft>
                      </a:pPr>
                      <a:r>
                        <a:rPr lang="en-US" sz="2000" b="1" dirty="0">
                          <a:solidFill>
                            <a:schemeClr val="tx1"/>
                          </a:solidFill>
                          <a:latin typeface="+mn-lt"/>
                          <a:ea typeface="Times New Roman"/>
                        </a:rPr>
                        <a:t>10. What’s most important when voting for a party:</a:t>
                      </a:r>
                      <a:endParaRPr lang="es-ES" sz="2000" b="1" dirty="0">
                        <a:solidFill>
                          <a:schemeClr val="tx1"/>
                        </a:solidFill>
                        <a:latin typeface="+mn-lt"/>
                        <a:ea typeface="Times New Roman"/>
                      </a:endParaRPr>
                    </a:p>
                  </a:txBody>
                  <a:tcPr marL="44450" marR="44450" marT="0"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r"/>
                      <a:endParaRPr lang="es-ES" sz="2000" b="1" dirty="0">
                        <a:solidFill>
                          <a:schemeClr val="tx1"/>
                        </a:solidFill>
                        <a:latin typeface="+mn-lt"/>
                      </a:endParaRPr>
                    </a:p>
                  </a:txBody>
                  <a:tcPr marL="44450" marR="4445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l"/>
                      <a:endParaRPr lang="es-ES" sz="2000" dirty="0">
                        <a:solidFill>
                          <a:srgbClr val="FF0000"/>
                        </a:solidFill>
                        <a:latin typeface="+mn-lt"/>
                      </a:endParaRPr>
                    </a:p>
                  </a:txBody>
                  <a:tcPr marL="44450" marR="4445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endParaRPr lang="es-ES" sz="2000" dirty="0">
                        <a:solidFill>
                          <a:schemeClr val="tx1"/>
                        </a:solidFill>
                        <a:latin typeface="+mn-lt"/>
                      </a:endParaRPr>
                    </a:p>
                  </a:txBody>
                  <a:tcPr marL="44450" marR="44450" marT="0"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70239">
                <a:tc>
                  <a:txBody>
                    <a:bodyPr/>
                    <a:lstStyle/>
                    <a:p>
                      <a:pPr marL="342900" lvl="0" indent="-342900">
                        <a:spcAft>
                          <a:spcPts val="0"/>
                        </a:spcAft>
                        <a:buFont typeface="Times New Roman"/>
                        <a:buChar char="-"/>
                      </a:pPr>
                      <a:r>
                        <a:rPr lang="en-US" sz="2000" dirty="0">
                          <a:solidFill>
                            <a:schemeClr val="tx1"/>
                          </a:solidFill>
                          <a:latin typeface="+mn-lt"/>
                          <a:ea typeface="SimSun"/>
                        </a:rPr>
                        <a:t>leaders’ knowledge and competence</a:t>
                      </a:r>
                      <a:endParaRPr lang="es-ES" sz="2000" dirty="0">
                        <a:solidFill>
                          <a:schemeClr val="tx1"/>
                        </a:solidFill>
                        <a:latin typeface="+mn-lt"/>
                        <a:ea typeface="SimSun"/>
                      </a:endParaRPr>
                    </a:p>
                  </a:txBody>
                  <a:tcPr marL="44450" marR="44450" marT="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a:spcAft>
                          <a:spcPts val="0"/>
                        </a:spcAft>
                        <a:buFontTx/>
                        <a:buChar char="-"/>
                      </a:pPr>
                      <a:r>
                        <a:rPr lang="es-ES" sz="2000" b="1" dirty="0">
                          <a:solidFill>
                            <a:schemeClr val="tx1"/>
                          </a:solidFill>
                          <a:latin typeface="+mn-lt"/>
                          <a:ea typeface="Times New Roman"/>
                        </a:rPr>
                        <a:t> </a:t>
                      </a:r>
                      <a:r>
                        <a:rPr lang="es-ES" sz="2000" b="1" dirty="0" err="1">
                          <a:solidFill>
                            <a:schemeClr val="tx1"/>
                          </a:solidFill>
                          <a:latin typeface="+mn-lt"/>
                          <a:ea typeface="Times New Roman"/>
                        </a:rPr>
                        <a:t>elitism</a:t>
                      </a:r>
                      <a:r>
                        <a:rPr lang="es-ES" sz="2000" b="1" dirty="0">
                          <a:solidFill>
                            <a:schemeClr val="tx1"/>
                          </a:solidFill>
                          <a:latin typeface="+mn-lt"/>
                          <a:ea typeface="Times New Roman"/>
                        </a:rPr>
                        <a:t>:</a:t>
                      </a:r>
                    </a:p>
                  </a:txBody>
                  <a:tcPr marL="44450" marR="4445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l">
                        <a:spcAft>
                          <a:spcPts val="0"/>
                        </a:spcAft>
                      </a:pPr>
                      <a:r>
                        <a:rPr lang="es-ES" sz="2000" dirty="0">
                          <a:solidFill>
                            <a:srgbClr val="FF0000"/>
                          </a:solidFill>
                          <a:latin typeface="+mn-lt"/>
                          <a:ea typeface="Times New Roman"/>
                        </a:rPr>
                        <a:t>9%</a:t>
                      </a:r>
                    </a:p>
                  </a:txBody>
                  <a:tcPr marL="44450" marR="4445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spcAft>
                          <a:spcPts val="0"/>
                        </a:spcAft>
                      </a:pPr>
                      <a:r>
                        <a:rPr lang="es-ES" sz="2000" dirty="0">
                          <a:solidFill>
                            <a:schemeClr val="tx1"/>
                          </a:solidFill>
                          <a:latin typeface="+mn-lt"/>
                          <a:ea typeface="Times New Roman"/>
                        </a:rPr>
                        <a:t>17%</a:t>
                      </a:r>
                    </a:p>
                  </a:txBody>
                  <a:tcPr marL="44450" marR="44450" marT="0"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70239">
                <a:tc>
                  <a:txBody>
                    <a:bodyPr/>
                    <a:lstStyle/>
                    <a:p>
                      <a:pPr marL="342900" lvl="0" indent="-342900">
                        <a:spcAft>
                          <a:spcPts val="0"/>
                        </a:spcAft>
                        <a:buFont typeface="Times New Roman"/>
                        <a:buChar char="-"/>
                      </a:pPr>
                      <a:r>
                        <a:rPr lang="en-US" sz="2000" dirty="0">
                          <a:solidFill>
                            <a:schemeClr val="tx1"/>
                          </a:solidFill>
                          <a:latin typeface="+mn-lt"/>
                          <a:ea typeface="SimSun"/>
                        </a:rPr>
                        <a:t>ideology</a:t>
                      </a:r>
                      <a:endParaRPr lang="es-ES" sz="2000" dirty="0">
                        <a:solidFill>
                          <a:schemeClr val="tx1"/>
                        </a:solidFill>
                        <a:latin typeface="+mn-lt"/>
                        <a:ea typeface="SimSun"/>
                      </a:endParaRPr>
                    </a:p>
                  </a:txBody>
                  <a:tcPr marL="44450" marR="44450" marT="0"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spcAft>
                          <a:spcPts val="0"/>
                        </a:spcAft>
                      </a:pPr>
                      <a:r>
                        <a:rPr lang="es-ES" sz="2000" b="1" dirty="0">
                          <a:solidFill>
                            <a:schemeClr val="tx1"/>
                          </a:solidFill>
                          <a:latin typeface="+mn-lt"/>
                          <a:ea typeface="Times New Roman"/>
                        </a:rPr>
                        <a:t>+ </a:t>
                      </a:r>
                      <a:r>
                        <a:rPr lang="es-ES" sz="2000" b="1" dirty="0" err="1">
                          <a:solidFill>
                            <a:schemeClr val="tx1"/>
                          </a:solidFill>
                          <a:latin typeface="+mn-lt"/>
                          <a:ea typeface="Times New Roman"/>
                        </a:rPr>
                        <a:t>ideology</a:t>
                      </a:r>
                      <a:r>
                        <a:rPr lang="es-ES" sz="2000" b="1" dirty="0">
                          <a:solidFill>
                            <a:schemeClr val="tx1"/>
                          </a:solidFill>
                          <a:latin typeface="+mn-lt"/>
                          <a:ea typeface="Times New Roman"/>
                        </a:rPr>
                        <a:t>:</a:t>
                      </a:r>
                    </a:p>
                  </a:txBody>
                  <a:tcPr marL="44450" marR="4445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spcAft>
                          <a:spcPts val="0"/>
                        </a:spcAft>
                      </a:pPr>
                      <a:r>
                        <a:rPr lang="es-ES" sz="2000" dirty="0">
                          <a:solidFill>
                            <a:srgbClr val="FF0000"/>
                          </a:solidFill>
                          <a:latin typeface="+mn-lt"/>
                          <a:ea typeface="Times New Roman"/>
                        </a:rPr>
                        <a:t>21%</a:t>
                      </a:r>
                    </a:p>
                  </a:txBody>
                  <a:tcPr marL="44450" marR="4445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s-ES" sz="2000" dirty="0">
                          <a:solidFill>
                            <a:schemeClr val="tx1"/>
                          </a:solidFill>
                          <a:latin typeface="+mn-lt"/>
                          <a:ea typeface="Times New Roman"/>
                        </a:rPr>
                        <a:t>8%</a:t>
                      </a:r>
                    </a:p>
                  </a:txBody>
                  <a:tcPr marL="44450" marR="44450" marT="0"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370239">
                <a:tc>
                  <a:txBody>
                    <a:bodyPr/>
                    <a:lstStyle/>
                    <a:p>
                      <a:pPr>
                        <a:spcAft>
                          <a:spcPts val="0"/>
                        </a:spcAft>
                      </a:pPr>
                      <a:r>
                        <a:rPr lang="en-US" sz="2000" b="1" dirty="0">
                          <a:solidFill>
                            <a:schemeClr val="tx1"/>
                          </a:solidFill>
                          <a:latin typeface="+mn-lt"/>
                          <a:ea typeface="Times New Roman"/>
                        </a:rPr>
                        <a:t>11. Respect for the law fundamental for democracy</a:t>
                      </a:r>
                      <a:endParaRPr lang="es-ES" sz="2000" b="1" dirty="0">
                        <a:solidFill>
                          <a:schemeClr val="tx1"/>
                        </a:solidFill>
                        <a:latin typeface="+mn-lt"/>
                        <a:ea typeface="Times New Roman"/>
                      </a:endParaRPr>
                    </a:p>
                  </a:txBody>
                  <a:tcPr marL="44450" marR="44450" marT="0"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spcAft>
                          <a:spcPts val="0"/>
                        </a:spcAft>
                        <a:buFontTx/>
                        <a:buChar char="-"/>
                      </a:pPr>
                      <a:r>
                        <a:rPr lang="es-ES" sz="2000" b="1" dirty="0">
                          <a:solidFill>
                            <a:schemeClr val="tx1"/>
                          </a:solidFill>
                          <a:latin typeface="+mn-lt"/>
                          <a:ea typeface="Times New Roman"/>
                        </a:rPr>
                        <a:t> rule</a:t>
                      </a:r>
                      <a:r>
                        <a:rPr lang="es-ES" sz="2000" b="1" baseline="0" dirty="0">
                          <a:solidFill>
                            <a:schemeClr val="tx1"/>
                          </a:solidFill>
                          <a:latin typeface="+mn-lt"/>
                          <a:ea typeface="Times New Roman"/>
                        </a:rPr>
                        <a:t> of </a:t>
                      </a:r>
                      <a:r>
                        <a:rPr lang="es-ES" sz="2000" b="1" baseline="0" dirty="0" err="1">
                          <a:solidFill>
                            <a:schemeClr val="tx1"/>
                          </a:solidFill>
                          <a:latin typeface="+mn-lt"/>
                          <a:ea typeface="Times New Roman"/>
                        </a:rPr>
                        <a:t>law</a:t>
                      </a:r>
                      <a:r>
                        <a:rPr lang="es-ES" sz="2000" b="1" dirty="0">
                          <a:solidFill>
                            <a:schemeClr val="tx1"/>
                          </a:solidFill>
                          <a:latin typeface="+mn-lt"/>
                          <a:ea typeface="Times New Roman"/>
                        </a:rPr>
                        <a:t>:</a:t>
                      </a:r>
                    </a:p>
                  </a:txBody>
                  <a:tcPr marL="44450" marR="4445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spcAft>
                          <a:spcPts val="0"/>
                        </a:spcAft>
                      </a:pPr>
                      <a:r>
                        <a:rPr lang="en-US" sz="2000" dirty="0">
                          <a:solidFill>
                            <a:srgbClr val="FF0000"/>
                          </a:solidFill>
                          <a:latin typeface="+mn-lt"/>
                          <a:ea typeface="Times New Roman"/>
                        </a:rPr>
                        <a:t>84%</a:t>
                      </a:r>
                      <a:endParaRPr lang="es-ES" sz="2000" dirty="0">
                        <a:solidFill>
                          <a:srgbClr val="FF0000"/>
                        </a:solidFill>
                        <a:latin typeface="+mn-lt"/>
                        <a:ea typeface="Times New Roman"/>
                      </a:endParaRPr>
                    </a:p>
                  </a:txBody>
                  <a:tcPr marL="44450" marR="4445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n-US" sz="2000" dirty="0">
                          <a:solidFill>
                            <a:schemeClr val="tx1"/>
                          </a:solidFill>
                          <a:latin typeface="+mn-lt"/>
                          <a:ea typeface="Times New Roman"/>
                        </a:rPr>
                        <a:t>89%</a:t>
                      </a:r>
                      <a:endParaRPr lang="es-ES" sz="2000" dirty="0">
                        <a:solidFill>
                          <a:schemeClr val="tx1"/>
                        </a:solidFill>
                        <a:latin typeface="+mn-lt"/>
                        <a:ea typeface="Times New Roman"/>
                      </a:endParaRPr>
                    </a:p>
                  </a:txBody>
                  <a:tcPr marL="44450" marR="44450" marT="0"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3702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tx1"/>
                          </a:solidFill>
                          <a:latin typeface="+mn-lt"/>
                          <a:ea typeface="Times New Roman"/>
                        </a:rPr>
                        <a:t>12. Difference in % of people who consider being part of the EU positive and negative</a:t>
                      </a:r>
                      <a:endParaRPr lang="es-ES" sz="2000" b="1" dirty="0">
                        <a:solidFill>
                          <a:schemeClr val="tx1"/>
                        </a:solidFill>
                        <a:latin typeface="+mn-lt"/>
                        <a:ea typeface="Times New Roman"/>
                      </a:endParaRPr>
                    </a:p>
                  </a:txBody>
                  <a:tcPr marL="44450" marR="44450" marT="0"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spcAft>
                          <a:spcPts val="0"/>
                        </a:spcAft>
                      </a:pPr>
                      <a:r>
                        <a:rPr lang="es-ES" sz="2000" b="1" dirty="0">
                          <a:solidFill>
                            <a:schemeClr val="tx1"/>
                          </a:solidFill>
                          <a:latin typeface="+mn-lt"/>
                          <a:ea typeface="Times New Roman"/>
                        </a:rPr>
                        <a:t>+ UE:</a:t>
                      </a:r>
                    </a:p>
                  </a:txBody>
                  <a:tcPr marL="44450" marR="4445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spcAft>
                          <a:spcPts val="0"/>
                        </a:spcAft>
                      </a:pPr>
                      <a:r>
                        <a:rPr lang="es-ES" sz="2000" dirty="0">
                          <a:solidFill>
                            <a:schemeClr val="accent1">
                              <a:lumMod val="60000"/>
                              <a:lumOff val="40000"/>
                            </a:schemeClr>
                          </a:solidFill>
                          <a:latin typeface="+mn-lt"/>
                          <a:ea typeface="Times New Roman"/>
                        </a:rPr>
                        <a:t>48%</a:t>
                      </a:r>
                    </a:p>
                  </a:txBody>
                  <a:tcPr marL="44450" marR="44450" marT="0" marB="0"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es-ES" sz="2000" dirty="0">
                          <a:solidFill>
                            <a:schemeClr val="tx1"/>
                          </a:solidFill>
                          <a:latin typeface="+mn-lt"/>
                          <a:ea typeface="Times New Roman"/>
                        </a:rPr>
                        <a:t>25% (4)</a:t>
                      </a:r>
                    </a:p>
                  </a:txBody>
                  <a:tcPr marL="44450" marR="44450" marT="0"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BD31A86A-A770-6ED5-DCAF-9C221C27ED5B}"/>
              </a:ext>
            </a:extLst>
          </p:cNvPr>
          <p:cNvPicPr>
            <a:picLocks noChangeAspect="1"/>
          </p:cNvPicPr>
          <p:nvPr/>
        </p:nvPicPr>
        <p:blipFill>
          <a:blip r:embed="rId2"/>
          <a:stretch>
            <a:fillRect/>
          </a:stretch>
        </p:blipFill>
        <p:spPr>
          <a:xfrm>
            <a:off x="0" y="1303899"/>
            <a:ext cx="9220200" cy="5401701"/>
          </a:xfrm>
          <a:prstGeom prst="rect">
            <a:avLst/>
          </a:prstGeom>
        </p:spPr>
      </p:pic>
      <p:sp>
        <p:nvSpPr>
          <p:cNvPr id="7" name="Título 6">
            <a:extLst>
              <a:ext uri="{FF2B5EF4-FFF2-40B4-BE49-F238E27FC236}">
                <a16:creationId xmlns:a16="http://schemas.microsoft.com/office/drawing/2014/main" id="{22773C2A-2123-E00A-F84E-E017CC7B41A9}"/>
              </a:ext>
            </a:extLst>
          </p:cNvPr>
          <p:cNvSpPr>
            <a:spLocks noGrp="1"/>
          </p:cNvSpPr>
          <p:nvPr>
            <p:ph type="title"/>
          </p:nvPr>
        </p:nvSpPr>
        <p:spPr>
          <a:xfrm>
            <a:off x="685800" y="228600"/>
            <a:ext cx="7772400" cy="1143000"/>
          </a:xfrm>
        </p:spPr>
        <p:txBody>
          <a:bodyPr/>
          <a:lstStyle/>
          <a:p>
            <a:r>
              <a:rPr lang="es-ES" dirty="0"/>
              <a:t>More </a:t>
            </a:r>
            <a:r>
              <a:rPr lang="es-ES" dirty="0" err="1"/>
              <a:t>perceived</a:t>
            </a:r>
            <a:r>
              <a:rPr lang="es-ES" dirty="0"/>
              <a:t> </a:t>
            </a:r>
            <a:r>
              <a:rPr lang="es-ES" dirty="0" err="1"/>
              <a:t>influence</a:t>
            </a:r>
            <a:r>
              <a:rPr lang="es-ES" dirty="0"/>
              <a:t>…</a:t>
            </a:r>
          </a:p>
        </p:txBody>
      </p:sp>
      <p:sp>
        <p:nvSpPr>
          <p:cNvPr id="9" name="Flecha a la derecha con bandas 8">
            <a:extLst>
              <a:ext uri="{FF2B5EF4-FFF2-40B4-BE49-F238E27FC236}">
                <a16:creationId xmlns:a16="http://schemas.microsoft.com/office/drawing/2014/main" id="{234D98AC-65A2-B9A2-0AB1-73F38821D19F}"/>
              </a:ext>
            </a:extLst>
          </p:cNvPr>
          <p:cNvSpPr/>
          <p:nvPr/>
        </p:nvSpPr>
        <p:spPr>
          <a:xfrm>
            <a:off x="3276600" y="2667000"/>
            <a:ext cx="381000" cy="228600"/>
          </a:xfrm>
          <a:prstGeom prst="striped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Flecha a la derecha con bandas 10">
            <a:extLst>
              <a:ext uri="{FF2B5EF4-FFF2-40B4-BE49-F238E27FC236}">
                <a16:creationId xmlns:a16="http://schemas.microsoft.com/office/drawing/2014/main" id="{E1135CFF-EA66-937C-41D8-04D9CF9F4111}"/>
              </a:ext>
            </a:extLst>
          </p:cNvPr>
          <p:cNvSpPr/>
          <p:nvPr/>
        </p:nvSpPr>
        <p:spPr>
          <a:xfrm>
            <a:off x="3276600" y="2133600"/>
            <a:ext cx="381000" cy="228600"/>
          </a:xfrm>
          <a:prstGeom prst="striped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Flecha a la derecha con bandas 11">
            <a:extLst>
              <a:ext uri="{FF2B5EF4-FFF2-40B4-BE49-F238E27FC236}">
                <a16:creationId xmlns:a16="http://schemas.microsoft.com/office/drawing/2014/main" id="{85E7FB9D-C37A-ECE5-9A39-12F630C5A4C8}"/>
              </a:ext>
            </a:extLst>
          </p:cNvPr>
          <p:cNvSpPr/>
          <p:nvPr/>
        </p:nvSpPr>
        <p:spPr>
          <a:xfrm>
            <a:off x="3276600" y="3124200"/>
            <a:ext cx="381000" cy="228600"/>
          </a:xfrm>
          <a:prstGeom prst="striped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Flecha a la derecha con bandas 12">
            <a:extLst>
              <a:ext uri="{FF2B5EF4-FFF2-40B4-BE49-F238E27FC236}">
                <a16:creationId xmlns:a16="http://schemas.microsoft.com/office/drawing/2014/main" id="{E995003A-9C55-76E6-BFE7-F6799F67566F}"/>
              </a:ext>
            </a:extLst>
          </p:cNvPr>
          <p:cNvSpPr/>
          <p:nvPr/>
        </p:nvSpPr>
        <p:spPr>
          <a:xfrm>
            <a:off x="3352800" y="5638800"/>
            <a:ext cx="381000" cy="228600"/>
          </a:xfrm>
          <a:prstGeom prst="stripedRightArrow">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buClr>
                <a:schemeClr val="accent1">
                  <a:lumMod val="60000"/>
                  <a:lumOff val="40000"/>
                </a:schemeClr>
              </a:buClr>
            </a:pPr>
            <a:endParaRPr lang="es-ES" dirty="0">
              <a:solidFill>
                <a:schemeClr val="accent1">
                  <a:lumMod val="60000"/>
                  <a:lumOff val="40000"/>
                </a:schemeClr>
              </a:solidFill>
            </a:endParaRPr>
          </a:p>
          <a:p>
            <a:pPr algn="ctr">
              <a:buClr>
                <a:schemeClr val="accent1">
                  <a:lumMod val="60000"/>
                  <a:lumOff val="40000"/>
                </a:schemeClr>
              </a:buClr>
            </a:pPr>
            <a:endParaRPr lang="es-ES" dirty="0">
              <a:solidFill>
                <a:schemeClr val="accent1">
                  <a:lumMod val="60000"/>
                  <a:lumOff val="40000"/>
                </a:schemeClr>
              </a:solidFill>
            </a:endParaRPr>
          </a:p>
          <a:p>
            <a:pPr algn="ctr">
              <a:buClr>
                <a:schemeClr val="accent1">
                  <a:lumMod val="60000"/>
                  <a:lumOff val="40000"/>
                </a:schemeClr>
              </a:buClr>
            </a:pPr>
            <a:endParaRPr lang="es-ES" dirty="0">
              <a:solidFill>
                <a:schemeClr val="accent1">
                  <a:lumMod val="60000"/>
                  <a:lumOff val="40000"/>
                </a:schemeClr>
              </a:solidFill>
            </a:endParaRPr>
          </a:p>
        </p:txBody>
      </p:sp>
      <p:sp>
        <p:nvSpPr>
          <p:cNvPr id="14" name="Flecha a la derecha con bandas 13">
            <a:extLst>
              <a:ext uri="{FF2B5EF4-FFF2-40B4-BE49-F238E27FC236}">
                <a16:creationId xmlns:a16="http://schemas.microsoft.com/office/drawing/2014/main" id="{206EA514-EA81-EDF0-0853-F1D7A7D82348}"/>
              </a:ext>
            </a:extLst>
          </p:cNvPr>
          <p:cNvSpPr/>
          <p:nvPr/>
        </p:nvSpPr>
        <p:spPr>
          <a:xfrm>
            <a:off x="3352800" y="5943600"/>
            <a:ext cx="381000" cy="228600"/>
          </a:xfrm>
          <a:prstGeom prst="stripedRightArrow">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buClr>
                <a:schemeClr val="accent1">
                  <a:lumMod val="60000"/>
                  <a:lumOff val="40000"/>
                </a:schemeClr>
              </a:buClr>
            </a:pPr>
            <a:endParaRPr lang="es-ES" dirty="0">
              <a:solidFill>
                <a:schemeClr val="accent1">
                  <a:lumMod val="60000"/>
                  <a:lumOff val="40000"/>
                </a:schemeClr>
              </a:solidFill>
            </a:endParaRPr>
          </a:p>
          <a:p>
            <a:pPr algn="ctr">
              <a:buClr>
                <a:schemeClr val="accent1">
                  <a:lumMod val="60000"/>
                  <a:lumOff val="40000"/>
                </a:schemeClr>
              </a:buClr>
            </a:pPr>
            <a:endParaRPr lang="es-ES" dirty="0">
              <a:solidFill>
                <a:schemeClr val="accent1">
                  <a:lumMod val="60000"/>
                  <a:lumOff val="40000"/>
                </a:schemeClr>
              </a:solidFill>
            </a:endParaRPr>
          </a:p>
        </p:txBody>
      </p:sp>
      <p:sp>
        <p:nvSpPr>
          <p:cNvPr id="15" name="Flecha a la derecha con bandas 14">
            <a:extLst>
              <a:ext uri="{FF2B5EF4-FFF2-40B4-BE49-F238E27FC236}">
                <a16:creationId xmlns:a16="http://schemas.microsoft.com/office/drawing/2014/main" id="{0BB2C9C4-D979-680A-EBE9-727B77ABA980}"/>
              </a:ext>
            </a:extLst>
          </p:cNvPr>
          <p:cNvSpPr/>
          <p:nvPr/>
        </p:nvSpPr>
        <p:spPr>
          <a:xfrm>
            <a:off x="3352800" y="5334000"/>
            <a:ext cx="381000" cy="228600"/>
          </a:xfrm>
          <a:prstGeom prst="stripedRightArrow">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buClr>
                <a:schemeClr val="accent1">
                  <a:lumMod val="60000"/>
                  <a:lumOff val="40000"/>
                </a:schemeClr>
              </a:buClr>
            </a:pPr>
            <a:endParaRPr lang="es-ES" dirty="0">
              <a:solidFill>
                <a:schemeClr val="accent1">
                  <a:lumMod val="60000"/>
                  <a:lumOff val="40000"/>
                </a:schemeClr>
              </a:solidFill>
            </a:endParaRPr>
          </a:p>
        </p:txBody>
      </p:sp>
      <p:sp>
        <p:nvSpPr>
          <p:cNvPr id="16" name="CuadroTexto 15">
            <a:extLst>
              <a:ext uri="{FF2B5EF4-FFF2-40B4-BE49-F238E27FC236}">
                <a16:creationId xmlns:a16="http://schemas.microsoft.com/office/drawing/2014/main" id="{EE6E68A9-BF38-2741-8156-6BA55C534991}"/>
              </a:ext>
            </a:extLst>
          </p:cNvPr>
          <p:cNvSpPr txBox="1"/>
          <p:nvPr/>
        </p:nvSpPr>
        <p:spPr>
          <a:xfrm>
            <a:off x="304800" y="228600"/>
            <a:ext cx="752129" cy="307777"/>
          </a:xfrm>
          <a:prstGeom prst="rect">
            <a:avLst/>
          </a:prstGeom>
          <a:noFill/>
        </p:spPr>
        <p:txBody>
          <a:bodyPr wrap="none" rtlCol="0">
            <a:spAutoFit/>
          </a:bodyPr>
          <a:lstStyle/>
          <a:p>
            <a:pPr>
              <a:buNone/>
            </a:pPr>
            <a:r>
              <a:rPr lang="en-US" sz="1400" dirty="0">
                <a:hlinkClick r:id="rId3"/>
              </a:rPr>
              <a:t>Source</a:t>
            </a:r>
            <a:endParaRPr lang="en-US" dirty="0"/>
          </a:p>
        </p:txBody>
      </p:sp>
    </p:spTree>
    <p:extLst>
      <p:ext uri="{BB962C8B-B14F-4D97-AF65-F5344CB8AC3E}">
        <p14:creationId xmlns:p14="http://schemas.microsoft.com/office/powerpoint/2010/main" val="131421138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3FA15CD8-6EB0-D3A1-3DF7-77026E041A54}"/>
              </a:ext>
            </a:extLst>
          </p:cNvPr>
          <p:cNvPicPr>
            <a:picLocks noChangeAspect="1"/>
          </p:cNvPicPr>
          <p:nvPr/>
        </p:nvPicPr>
        <p:blipFill>
          <a:blip r:embed="rId2"/>
          <a:stretch>
            <a:fillRect/>
          </a:stretch>
        </p:blipFill>
        <p:spPr>
          <a:xfrm>
            <a:off x="-114300" y="1314823"/>
            <a:ext cx="9372600" cy="5390777"/>
          </a:xfrm>
          <a:prstGeom prst="rect">
            <a:avLst/>
          </a:prstGeom>
        </p:spPr>
      </p:pic>
      <p:sp>
        <p:nvSpPr>
          <p:cNvPr id="5" name="Título 4">
            <a:extLst>
              <a:ext uri="{FF2B5EF4-FFF2-40B4-BE49-F238E27FC236}">
                <a16:creationId xmlns:a16="http://schemas.microsoft.com/office/drawing/2014/main" id="{BE920498-35A2-A6C9-CC83-A38DB5623BB1}"/>
              </a:ext>
            </a:extLst>
          </p:cNvPr>
          <p:cNvSpPr>
            <a:spLocks noGrp="1"/>
          </p:cNvSpPr>
          <p:nvPr>
            <p:ph type="title"/>
          </p:nvPr>
        </p:nvSpPr>
        <p:spPr>
          <a:xfrm>
            <a:off x="685800" y="152400"/>
            <a:ext cx="7772400" cy="1143000"/>
          </a:xfrm>
        </p:spPr>
        <p:txBody>
          <a:bodyPr/>
          <a:lstStyle/>
          <a:p>
            <a:r>
              <a:rPr lang="es-ES" dirty="0"/>
              <a:t>…</a:t>
            </a:r>
            <a:r>
              <a:rPr lang="es-ES" dirty="0" err="1"/>
              <a:t>less</a:t>
            </a:r>
            <a:r>
              <a:rPr lang="es-ES" dirty="0"/>
              <a:t> trust?</a:t>
            </a:r>
          </a:p>
        </p:txBody>
      </p:sp>
      <p:sp>
        <p:nvSpPr>
          <p:cNvPr id="7" name="Flecha a la derecha con bandas 6">
            <a:extLst>
              <a:ext uri="{FF2B5EF4-FFF2-40B4-BE49-F238E27FC236}">
                <a16:creationId xmlns:a16="http://schemas.microsoft.com/office/drawing/2014/main" id="{343AFAB5-7065-917B-8DD0-535FC9E3FC2E}"/>
              </a:ext>
            </a:extLst>
          </p:cNvPr>
          <p:cNvSpPr/>
          <p:nvPr/>
        </p:nvSpPr>
        <p:spPr>
          <a:xfrm>
            <a:off x="3056313" y="6019800"/>
            <a:ext cx="381000" cy="228600"/>
          </a:xfrm>
          <a:prstGeom prst="striped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Flecha a la derecha con bandas 9">
            <a:extLst>
              <a:ext uri="{FF2B5EF4-FFF2-40B4-BE49-F238E27FC236}">
                <a16:creationId xmlns:a16="http://schemas.microsoft.com/office/drawing/2014/main" id="{2307EE47-A52B-96B9-C772-02B4452B164B}"/>
              </a:ext>
            </a:extLst>
          </p:cNvPr>
          <p:cNvSpPr/>
          <p:nvPr/>
        </p:nvSpPr>
        <p:spPr>
          <a:xfrm>
            <a:off x="3048000" y="4876800"/>
            <a:ext cx="381000" cy="228600"/>
          </a:xfrm>
          <a:prstGeom prst="striped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Flecha a la derecha con bandas 10">
            <a:extLst>
              <a:ext uri="{FF2B5EF4-FFF2-40B4-BE49-F238E27FC236}">
                <a16:creationId xmlns:a16="http://schemas.microsoft.com/office/drawing/2014/main" id="{BD424F47-FFE3-F6DD-A761-676DB6F62C75}"/>
              </a:ext>
            </a:extLst>
          </p:cNvPr>
          <p:cNvSpPr/>
          <p:nvPr/>
        </p:nvSpPr>
        <p:spPr>
          <a:xfrm>
            <a:off x="3048000" y="5562600"/>
            <a:ext cx="381000" cy="228600"/>
          </a:xfrm>
          <a:prstGeom prst="striped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Flecha a la derecha con bandas 11">
            <a:extLst>
              <a:ext uri="{FF2B5EF4-FFF2-40B4-BE49-F238E27FC236}">
                <a16:creationId xmlns:a16="http://schemas.microsoft.com/office/drawing/2014/main" id="{F2AAD3AD-A50E-E3F6-D7FE-0948778F7CE2}"/>
              </a:ext>
            </a:extLst>
          </p:cNvPr>
          <p:cNvSpPr/>
          <p:nvPr/>
        </p:nvSpPr>
        <p:spPr>
          <a:xfrm>
            <a:off x="3352800" y="1676400"/>
            <a:ext cx="381000" cy="228600"/>
          </a:xfrm>
          <a:prstGeom prst="stripedRightArrow">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buClr>
                <a:schemeClr val="accent1">
                  <a:lumMod val="60000"/>
                  <a:lumOff val="40000"/>
                </a:schemeClr>
              </a:buClr>
            </a:pPr>
            <a:endParaRPr lang="es-ES" dirty="0">
              <a:solidFill>
                <a:schemeClr val="accent1">
                  <a:lumMod val="60000"/>
                  <a:lumOff val="40000"/>
                </a:schemeClr>
              </a:solidFill>
            </a:endParaRPr>
          </a:p>
          <a:p>
            <a:pPr algn="ctr">
              <a:buClr>
                <a:schemeClr val="accent1">
                  <a:lumMod val="60000"/>
                  <a:lumOff val="40000"/>
                </a:schemeClr>
              </a:buClr>
            </a:pPr>
            <a:endParaRPr lang="es-ES" dirty="0">
              <a:solidFill>
                <a:schemeClr val="accent1">
                  <a:lumMod val="60000"/>
                  <a:lumOff val="40000"/>
                </a:schemeClr>
              </a:solidFill>
            </a:endParaRPr>
          </a:p>
          <a:p>
            <a:pPr algn="ctr">
              <a:buClr>
                <a:schemeClr val="accent1">
                  <a:lumMod val="60000"/>
                  <a:lumOff val="40000"/>
                </a:schemeClr>
              </a:buClr>
            </a:pPr>
            <a:endParaRPr lang="es-ES" dirty="0">
              <a:solidFill>
                <a:schemeClr val="accent1">
                  <a:lumMod val="60000"/>
                  <a:lumOff val="40000"/>
                </a:schemeClr>
              </a:solidFill>
            </a:endParaRPr>
          </a:p>
        </p:txBody>
      </p:sp>
      <p:sp>
        <p:nvSpPr>
          <p:cNvPr id="15" name="Flecha a la derecha con bandas 14">
            <a:extLst>
              <a:ext uri="{FF2B5EF4-FFF2-40B4-BE49-F238E27FC236}">
                <a16:creationId xmlns:a16="http://schemas.microsoft.com/office/drawing/2014/main" id="{9DEC81CE-9BF9-529B-B762-1D9C75599B12}"/>
              </a:ext>
            </a:extLst>
          </p:cNvPr>
          <p:cNvSpPr/>
          <p:nvPr/>
        </p:nvSpPr>
        <p:spPr>
          <a:xfrm>
            <a:off x="3352800" y="2209800"/>
            <a:ext cx="381000" cy="228600"/>
          </a:xfrm>
          <a:prstGeom prst="stripedRightArrow">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buClr>
                <a:schemeClr val="accent1">
                  <a:lumMod val="60000"/>
                  <a:lumOff val="40000"/>
                </a:schemeClr>
              </a:buClr>
            </a:pPr>
            <a:endParaRPr lang="es-ES" dirty="0">
              <a:solidFill>
                <a:schemeClr val="accent1">
                  <a:lumMod val="60000"/>
                  <a:lumOff val="40000"/>
                </a:schemeClr>
              </a:solidFill>
            </a:endParaRPr>
          </a:p>
          <a:p>
            <a:pPr algn="ctr">
              <a:buClr>
                <a:schemeClr val="accent1">
                  <a:lumMod val="60000"/>
                  <a:lumOff val="40000"/>
                </a:schemeClr>
              </a:buClr>
            </a:pPr>
            <a:endParaRPr lang="es-ES" dirty="0">
              <a:solidFill>
                <a:schemeClr val="accent1">
                  <a:lumMod val="60000"/>
                  <a:lumOff val="40000"/>
                </a:schemeClr>
              </a:solidFill>
            </a:endParaRPr>
          </a:p>
          <a:p>
            <a:pPr algn="ctr">
              <a:buClr>
                <a:schemeClr val="accent1">
                  <a:lumMod val="60000"/>
                  <a:lumOff val="40000"/>
                </a:schemeClr>
              </a:buClr>
            </a:pPr>
            <a:endParaRPr lang="es-ES" dirty="0">
              <a:solidFill>
                <a:schemeClr val="accent1">
                  <a:lumMod val="60000"/>
                  <a:lumOff val="40000"/>
                </a:schemeClr>
              </a:solidFill>
            </a:endParaRPr>
          </a:p>
        </p:txBody>
      </p:sp>
      <p:sp>
        <p:nvSpPr>
          <p:cNvPr id="16" name="Flecha a la derecha con bandas 15">
            <a:extLst>
              <a:ext uri="{FF2B5EF4-FFF2-40B4-BE49-F238E27FC236}">
                <a16:creationId xmlns:a16="http://schemas.microsoft.com/office/drawing/2014/main" id="{8DDFD8DE-6EA9-B74E-3C95-D3462E2564AC}"/>
              </a:ext>
            </a:extLst>
          </p:cNvPr>
          <p:cNvSpPr/>
          <p:nvPr/>
        </p:nvSpPr>
        <p:spPr>
          <a:xfrm>
            <a:off x="3352800" y="2971800"/>
            <a:ext cx="381000" cy="228600"/>
          </a:xfrm>
          <a:prstGeom prst="stripedRightArrow">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buClr>
                <a:schemeClr val="accent1">
                  <a:lumMod val="60000"/>
                  <a:lumOff val="40000"/>
                </a:schemeClr>
              </a:buClr>
            </a:pPr>
            <a:endParaRPr lang="es-ES" dirty="0">
              <a:solidFill>
                <a:schemeClr val="accent1">
                  <a:lumMod val="60000"/>
                  <a:lumOff val="40000"/>
                </a:schemeClr>
              </a:solidFill>
            </a:endParaRPr>
          </a:p>
          <a:p>
            <a:pPr algn="ctr">
              <a:buClr>
                <a:schemeClr val="accent1">
                  <a:lumMod val="60000"/>
                  <a:lumOff val="40000"/>
                </a:schemeClr>
              </a:buClr>
            </a:pPr>
            <a:endParaRPr lang="es-ES" dirty="0">
              <a:solidFill>
                <a:schemeClr val="accent1">
                  <a:lumMod val="60000"/>
                  <a:lumOff val="40000"/>
                </a:schemeClr>
              </a:solidFill>
            </a:endParaRPr>
          </a:p>
          <a:p>
            <a:pPr algn="ctr">
              <a:buClr>
                <a:schemeClr val="accent1">
                  <a:lumMod val="60000"/>
                  <a:lumOff val="40000"/>
                </a:schemeClr>
              </a:buClr>
            </a:pPr>
            <a:endParaRPr lang="es-ES" dirty="0">
              <a:solidFill>
                <a:schemeClr val="accent1">
                  <a:lumMod val="60000"/>
                  <a:lumOff val="40000"/>
                </a:schemeClr>
              </a:solidFill>
            </a:endParaRPr>
          </a:p>
        </p:txBody>
      </p:sp>
      <p:sp>
        <p:nvSpPr>
          <p:cNvPr id="17" name="CuadroTexto 16">
            <a:extLst>
              <a:ext uri="{FF2B5EF4-FFF2-40B4-BE49-F238E27FC236}">
                <a16:creationId xmlns:a16="http://schemas.microsoft.com/office/drawing/2014/main" id="{788514A0-B552-3B35-E2C2-85E20C20D498}"/>
              </a:ext>
            </a:extLst>
          </p:cNvPr>
          <p:cNvSpPr txBox="1"/>
          <p:nvPr/>
        </p:nvSpPr>
        <p:spPr>
          <a:xfrm>
            <a:off x="304800" y="228600"/>
            <a:ext cx="752129" cy="307777"/>
          </a:xfrm>
          <a:prstGeom prst="rect">
            <a:avLst/>
          </a:prstGeom>
          <a:noFill/>
        </p:spPr>
        <p:txBody>
          <a:bodyPr wrap="none" rtlCol="0">
            <a:spAutoFit/>
          </a:bodyPr>
          <a:lstStyle/>
          <a:p>
            <a:pPr>
              <a:buNone/>
            </a:pPr>
            <a:r>
              <a:rPr lang="en-US" sz="1400" dirty="0">
                <a:hlinkClick r:id="rId3"/>
              </a:rPr>
              <a:t>Source</a:t>
            </a:r>
            <a:endParaRPr lang="en-US" dirty="0"/>
          </a:p>
        </p:txBody>
      </p:sp>
    </p:spTree>
    <p:extLst>
      <p:ext uri="{BB962C8B-B14F-4D97-AF65-F5344CB8AC3E}">
        <p14:creationId xmlns:p14="http://schemas.microsoft.com/office/powerpoint/2010/main" val="132489543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CD25C251-E2B6-CF8A-3B66-E50F5B201806}"/>
              </a:ext>
            </a:extLst>
          </p:cNvPr>
          <p:cNvPicPr preferRelativeResize="0">
            <a:picLocks/>
          </p:cNvPicPr>
          <p:nvPr/>
        </p:nvPicPr>
        <p:blipFill rotWithShape="1">
          <a:blip r:embed="rId2"/>
          <a:srcRect l="5883" t="10698" r="8824" b="-712"/>
          <a:stretch/>
        </p:blipFill>
        <p:spPr>
          <a:xfrm>
            <a:off x="1371600" y="1981200"/>
            <a:ext cx="6019800" cy="4876800"/>
          </a:xfrm>
          <a:prstGeom prst="rect">
            <a:avLst/>
          </a:prstGeom>
        </p:spPr>
      </p:pic>
      <p:sp>
        <p:nvSpPr>
          <p:cNvPr id="2" name="Título 1">
            <a:extLst>
              <a:ext uri="{FF2B5EF4-FFF2-40B4-BE49-F238E27FC236}">
                <a16:creationId xmlns:a16="http://schemas.microsoft.com/office/drawing/2014/main" id="{7812EFCF-AB72-DBB1-CBDB-40216CC387CB}"/>
              </a:ext>
            </a:extLst>
          </p:cNvPr>
          <p:cNvSpPr>
            <a:spLocks noGrp="1"/>
          </p:cNvSpPr>
          <p:nvPr>
            <p:ph type="title"/>
          </p:nvPr>
        </p:nvSpPr>
        <p:spPr/>
        <p:txBody>
          <a:bodyPr/>
          <a:lstStyle/>
          <a:p>
            <a:r>
              <a:rPr lang="es-ES" sz="3200" dirty="0" err="1"/>
              <a:t>But</a:t>
            </a:r>
            <a:r>
              <a:rPr lang="es-ES" sz="3200" dirty="0"/>
              <a:t>, </a:t>
            </a:r>
            <a:r>
              <a:rPr lang="es-ES" sz="3200" dirty="0" err="1"/>
              <a:t>who</a:t>
            </a:r>
            <a:r>
              <a:rPr lang="es-ES" sz="3200" dirty="0"/>
              <a:t> </a:t>
            </a:r>
            <a:r>
              <a:rPr lang="es-ES" sz="3200" dirty="0" err="1"/>
              <a:t>knows</a:t>
            </a:r>
            <a:r>
              <a:rPr lang="es-ES" sz="3200" dirty="0"/>
              <a:t> </a:t>
            </a:r>
            <a:r>
              <a:rPr lang="es-ES" sz="3200" dirty="0" err="1"/>
              <a:t>better</a:t>
            </a:r>
            <a:r>
              <a:rPr lang="es-ES" sz="3200" dirty="0"/>
              <a:t> </a:t>
            </a:r>
            <a:r>
              <a:rPr lang="es-ES" sz="3200" dirty="0" err="1"/>
              <a:t>about</a:t>
            </a:r>
            <a:r>
              <a:rPr lang="es-ES" sz="3200" dirty="0"/>
              <a:t> </a:t>
            </a:r>
            <a:r>
              <a:rPr lang="es-ES" sz="3200" dirty="0" err="1"/>
              <a:t>universities</a:t>
            </a:r>
            <a:r>
              <a:rPr lang="es-ES" sz="3200"/>
              <a:t>? </a:t>
            </a:r>
            <a:br>
              <a:rPr lang="es-ES" dirty="0"/>
            </a:br>
            <a:r>
              <a:rPr lang="es-ES" sz="2400" dirty="0" err="1"/>
              <a:t>The</a:t>
            </a:r>
            <a:r>
              <a:rPr lang="es-ES" sz="2400" dirty="0"/>
              <a:t> </a:t>
            </a:r>
            <a:r>
              <a:rPr lang="es-ES" sz="2400" dirty="0" err="1"/>
              <a:t>graduates</a:t>
            </a:r>
            <a:r>
              <a:rPr lang="es-ES" sz="2400" dirty="0"/>
              <a:t>’ share </a:t>
            </a:r>
            <a:r>
              <a:rPr lang="es-ES" sz="2400" dirty="0" err="1"/>
              <a:t>of</a:t>
            </a:r>
            <a:r>
              <a:rPr lang="es-ES" sz="2400" dirty="0"/>
              <a:t> </a:t>
            </a:r>
            <a:r>
              <a:rPr lang="es-ES" sz="2400" dirty="0" err="1"/>
              <a:t>private</a:t>
            </a:r>
            <a:r>
              <a:rPr lang="es-ES" sz="2400" dirty="0"/>
              <a:t> </a:t>
            </a:r>
            <a:r>
              <a:rPr lang="es-ES" sz="2400" dirty="0" err="1"/>
              <a:t>universities</a:t>
            </a:r>
            <a:r>
              <a:rPr lang="es-ES" sz="2400" dirty="0"/>
              <a:t> </a:t>
            </a:r>
            <a:r>
              <a:rPr lang="es-ES" sz="2400" dirty="0" err="1"/>
              <a:t>is</a:t>
            </a:r>
            <a:r>
              <a:rPr lang="es-ES" sz="2400" dirty="0"/>
              <a:t> </a:t>
            </a:r>
            <a:r>
              <a:rPr lang="es-ES" sz="2400" dirty="0" err="1"/>
              <a:t>rising</a:t>
            </a:r>
            <a:r>
              <a:rPr lang="es-ES" sz="2400" dirty="0"/>
              <a:t>:</a:t>
            </a:r>
            <a:endParaRPr lang="es-ES" dirty="0"/>
          </a:p>
        </p:txBody>
      </p:sp>
    </p:spTree>
    <p:extLst>
      <p:ext uri="{BB962C8B-B14F-4D97-AF65-F5344CB8AC3E}">
        <p14:creationId xmlns:p14="http://schemas.microsoft.com/office/powerpoint/2010/main" val="238409244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794" name="6 Título">
            <a:extLst>
              <a:ext uri="{FF2B5EF4-FFF2-40B4-BE49-F238E27FC236}">
                <a16:creationId xmlns:a16="http://schemas.microsoft.com/office/drawing/2014/main" id="{D97CE553-C043-4602-A2CB-8C872061C6B5}"/>
              </a:ext>
            </a:extLst>
          </p:cNvPr>
          <p:cNvSpPr>
            <a:spLocks noGrp="1"/>
          </p:cNvSpPr>
          <p:nvPr>
            <p:ph type="ctrTitle"/>
          </p:nvPr>
        </p:nvSpPr>
        <p:spPr/>
        <p:txBody>
          <a:bodyPr/>
          <a:lstStyle/>
          <a:p>
            <a:r>
              <a:rPr lang="en-US" altLang="en-US" dirty="0"/>
              <a:t>8. </a:t>
            </a:r>
            <a:r>
              <a:rPr lang="en-US" altLang="en-US"/>
              <a:t>Bonus track: </a:t>
            </a:r>
            <a:br>
              <a:rPr lang="en-US" altLang="en-US"/>
            </a:br>
            <a:r>
              <a:rPr lang="en-US" altLang="en-US"/>
              <a:t>Other </a:t>
            </a:r>
            <a:r>
              <a:rPr lang="en-US" altLang="en-US" dirty="0"/>
              <a:t>Applications</a:t>
            </a:r>
          </a:p>
        </p:txBody>
      </p:sp>
      <p:sp>
        <p:nvSpPr>
          <p:cNvPr id="33795" name="7 Subtítulo">
            <a:extLst>
              <a:ext uri="{FF2B5EF4-FFF2-40B4-BE49-F238E27FC236}">
                <a16:creationId xmlns:a16="http://schemas.microsoft.com/office/drawing/2014/main" id="{02F23956-08DC-4AC1-8FCD-8855D58BD917}"/>
              </a:ext>
            </a:extLst>
          </p:cNvPr>
          <p:cNvSpPr>
            <a:spLocks noGrp="1"/>
          </p:cNvSpPr>
          <p:nvPr>
            <p:ph type="subTitle" idx="1"/>
          </p:nvPr>
        </p:nvSpPr>
        <p:spPr/>
        <p:txBody>
          <a:bodyPr/>
          <a:lstStyle/>
          <a:p>
            <a:endParaRPr lang="en-US" alt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p:txBody>
          <a:bodyPr/>
          <a:lstStyle/>
          <a:p>
            <a:pPr eaLnBrk="1" hangingPunct="1"/>
            <a:r>
              <a:rPr lang="en-US" sz="3600"/>
              <a:t>A fashionable concept: “Extractive elites”—Rationale or excuse?</a:t>
            </a:r>
          </a:p>
        </p:txBody>
      </p:sp>
      <p:sp>
        <p:nvSpPr>
          <p:cNvPr id="113667" name="Rectangle 3"/>
          <p:cNvSpPr>
            <a:spLocks noGrp="1" noChangeArrowheads="1"/>
          </p:cNvSpPr>
          <p:nvPr>
            <p:ph type="body" idx="4294967295"/>
          </p:nvPr>
        </p:nvSpPr>
        <p:spPr/>
        <p:txBody>
          <a:bodyPr/>
          <a:lstStyle/>
          <a:p>
            <a:pPr eaLnBrk="1" hangingPunct="1"/>
            <a:r>
              <a:rPr lang="en-US" sz="2400"/>
              <a:t>Is rent extraction, opportunism in economic or social interaction rare or prevalent? E.g., shirking in agency: </a:t>
            </a:r>
          </a:p>
          <a:p>
            <a:pPr lvl="1" eaLnBrk="1" hangingPunct="1"/>
            <a:r>
              <a:rPr lang="en-US" sz="2000"/>
              <a:t>Rents extraction by “the elite”?</a:t>
            </a:r>
          </a:p>
          <a:p>
            <a:pPr lvl="1" eaLnBrk="1" hangingPunct="1"/>
            <a:r>
              <a:rPr lang="en-US" sz="2000"/>
              <a:t>Collective action by voters?</a:t>
            </a:r>
          </a:p>
          <a:p>
            <a:pPr lvl="1" eaLnBrk="1" hangingPunct="1"/>
            <a:r>
              <a:rPr lang="en-US" sz="2000"/>
              <a:t>Is corruption more prevalent among rich or poor people?</a:t>
            </a:r>
          </a:p>
          <a:p>
            <a:pPr lvl="1" eaLnBrk="1" hangingPunct="1"/>
            <a:r>
              <a:rPr lang="en-US" sz="2000"/>
              <a:t>Does it change if we think on tax evasion, benefit capture, redistribution politics?</a:t>
            </a:r>
          </a:p>
          <a:p>
            <a:pPr eaLnBrk="1" hangingPunct="1"/>
            <a:r>
              <a:rPr lang="en-US" sz="2400"/>
              <a:t>Should we allocate responsibility for political failure to the elite or the people? </a:t>
            </a:r>
          </a:p>
          <a:p>
            <a:pPr lvl="1" eaLnBrk="1" hangingPunct="1"/>
            <a:r>
              <a:rPr lang="en-US" sz="2000"/>
              <a:t>How should we </a:t>
            </a:r>
            <a:r>
              <a:rPr lang="en-US" sz="2000" i="1"/>
              <a:t>think</a:t>
            </a:r>
            <a:r>
              <a:rPr lang="en-US" sz="2000"/>
              <a:t> about it? I.e., whatever current allocation how to allocate it </a:t>
            </a:r>
            <a:r>
              <a:rPr lang="en-US" sz="2000" i="1"/>
              <a:t>productively</a:t>
            </a:r>
            <a:r>
              <a:rPr lang="en-US" sz="2000"/>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13667">
                                            <p:txEl>
                                              <p:pRg st="0" end="0"/>
                                            </p:txEl>
                                          </p:spTgt>
                                        </p:tgtEl>
                                        <p:attrNameLst>
                                          <p:attrName>ppt_c</p:attrName>
                                        </p:attrNameLst>
                                      </p:cBhvr>
                                      <p:to>
                                        <a:schemeClr val="bg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3667">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13667">
                                            <p:txEl>
                                              <p:pRg st="1" end="1"/>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3667">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13667">
                                            <p:txEl>
                                              <p:pRg st="2" end="2"/>
                                            </p:txEl>
                                          </p:spTgt>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3667">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13667">
                                            <p:txEl>
                                              <p:pRg st="3" end="3"/>
                                            </p:txEl>
                                          </p:spTgt>
                                        </p:tgtEl>
                                        <p:attrNameLst>
                                          <p:attrName>ppt_c</p:attrName>
                                        </p:attrNameLst>
                                      </p:cBhvr>
                                      <p:to>
                                        <a:schemeClr val="bg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3667">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13667">
                                            <p:txEl>
                                              <p:pRg st="4" end="4"/>
                                            </p:txEl>
                                          </p:spTgt>
                                        </p:tgtEl>
                                        <p:attrNameLst>
                                          <p:attrName>ppt_c</p:attrName>
                                        </p:attrNameLst>
                                      </p:cBhvr>
                                      <p:to>
                                        <a:schemeClr val="bg2"/>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3667">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113667">
                                            <p:txEl>
                                              <p:pRg st="5" end="5"/>
                                            </p:txEl>
                                          </p:spTgt>
                                        </p:tgtEl>
                                        <p:attrNameLst>
                                          <p:attrName>ppt_c</p:attrName>
                                        </p:attrNameLst>
                                      </p:cBhvr>
                                      <p:to>
                                        <a:schemeClr val="bg2"/>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3667">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113667">
                                            <p:txEl>
                                              <p:pRg st="6" end="6"/>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build="p" bldLvl="2"/>
    </p:bldLst>
  </p:timing>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a:xfrm>
            <a:off x="304800" y="533400"/>
            <a:ext cx="8534400" cy="1219200"/>
          </a:xfrm>
        </p:spPr>
        <p:txBody>
          <a:bodyPr/>
          <a:lstStyle/>
          <a:p>
            <a:r>
              <a:rPr lang="en-US" dirty="0"/>
              <a:t>The moral narratives of Economists </a:t>
            </a:r>
            <a:br>
              <a:rPr lang="en-US" dirty="0"/>
            </a:br>
            <a:r>
              <a:rPr lang="en-US" sz="2400" dirty="0" err="1">
                <a:hlinkClick r:id="rId2"/>
              </a:rPr>
              <a:t>Randazzo</a:t>
            </a:r>
            <a:r>
              <a:rPr lang="en-US" sz="2400" dirty="0">
                <a:hlinkClick r:id="rId2"/>
              </a:rPr>
              <a:t> &amp; </a:t>
            </a:r>
            <a:r>
              <a:rPr lang="en-US" sz="2400" dirty="0" err="1">
                <a:hlinkClick r:id="rId2"/>
              </a:rPr>
              <a:t>Haidt</a:t>
            </a:r>
            <a:r>
              <a:rPr lang="en-US" sz="2400" dirty="0">
                <a:hlinkClick r:id="rId2"/>
              </a:rPr>
              <a:t>, </a:t>
            </a:r>
            <a:r>
              <a:rPr lang="en-US" sz="2400" i="1" dirty="0">
                <a:hlinkClick r:id="rId2"/>
              </a:rPr>
              <a:t>Econ Journal Watch</a:t>
            </a:r>
            <a:r>
              <a:rPr lang="en-US" sz="2400" dirty="0">
                <a:hlinkClick r:id="rId2"/>
              </a:rPr>
              <a:t>, 2015, 12(1), 49-57</a:t>
            </a:r>
            <a:endParaRPr lang="en-US" dirty="0"/>
          </a:p>
        </p:txBody>
      </p:sp>
      <p:sp>
        <p:nvSpPr>
          <p:cNvPr id="3" name="2 Marcador de contenido"/>
          <p:cNvSpPr>
            <a:spLocks noGrp="1"/>
          </p:cNvSpPr>
          <p:nvPr>
            <p:ph idx="1"/>
          </p:nvPr>
        </p:nvSpPr>
        <p:spPr>
          <a:xfrm>
            <a:off x="152400" y="2133600"/>
            <a:ext cx="8839200" cy="4572000"/>
          </a:xfrm>
        </p:spPr>
        <p:txBody>
          <a:bodyPr/>
          <a:lstStyle/>
          <a:p>
            <a:pPr marL="0">
              <a:buNone/>
            </a:pPr>
            <a:r>
              <a:rPr lang="en-US" sz="1800" dirty="0"/>
              <a:t>“Economists who believe governments should not interfere in markets to address income inequality also tended to define fairness in proportional terms (i.e., being rewarded in proportion to your contributions), rather than in terms of equality. Meanwhile, economists who did believe there should be a role for government in reducing income inequality tended to see equality as a moral imperative….</a:t>
            </a:r>
          </a:p>
          <a:p>
            <a:pPr marL="0">
              <a:buNone/>
            </a:pPr>
            <a:r>
              <a:rPr lang="en-US" sz="1800" dirty="0"/>
              <a:t>What is surprising is that </a:t>
            </a:r>
            <a:r>
              <a:rPr lang="en-US" sz="1800" dirty="0">
                <a:solidFill>
                  <a:srgbClr val="FF0000"/>
                </a:solidFill>
              </a:rPr>
              <a:t>we found a relationship of roughly the same magnitude between economists’ moral narratives and their empirical, technical, ‘positive’ economic theory views, too.</a:t>
            </a:r>
          </a:p>
          <a:p>
            <a:pPr marL="0">
              <a:buNone/>
            </a:pPr>
            <a:r>
              <a:rPr lang="en-US" sz="1800" dirty="0"/>
              <a:t>Economists… who tended to take Neoclassical economic theory positions also tended to show a moral judgment profile similar to what you would find amongst political conservatives in America. For example, economists that tended to favor fiscal austerity during a recession defined fairness in proportional terms and gave equal weight to reducing physical harm and preserving individual rights”.</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noProof="0" dirty="0"/>
              <a:t>Spot transaction: </a:t>
            </a:r>
            <a:br>
              <a:rPr lang="en-US" noProof="0" dirty="0"/>
            </a:br>
            <a:r>
              <a:rPr lang="en-US" noProof="0" dirty="0"/>
              <a:t>single moment in time</a:t>
            </a:r>
          </a:p>
        </p:txBody>
      </p:sp>
      <p:graphicFrame>
        <p:nvGraphicFramePr>
          <p:cNvPr id="5" name="Group 11"/>
          <p:cNvGraphicFramePr>
            <a:graphicFrameLocks/>
          </p:cNvGraphicFramePr>
          <p:nvPr>
            <p:extLst>
              <p:ext uri="{D42A27DB-BD31-4B8C-83A1-F6EECF244321}">
                <p14:modId xmlns:p14="http://schemas.microsoft.com/office/powerpoint/2010/main" val="1092232667"/>
              </p:ext>
            </p:extLst>
          </p:nvPr>
        </p:nvGraphicFramePr>
        <p:xfrm>
          <a:off x="381000" y="4057650"/>
          <a:ext cx="8763000" cy="1554350"/>
        </p:xfrm>
        <a:graphic>
          <a:graphicData uri="http://schemas.openxmlformats.org/drawingml/2006/table">
            <a:tbl>
              <a:tblPr/>
              <a:tblGrid>
                <a:gridCol w="2921000">
                  <a:extLst>
                    <a:ext uri="{9D8B030D-6E8A-4147-A177-3AD203B41FA5}">
                      <a16:colId xmlns:a16="http://schemas.microsoft.com/office/drawing/2014/main" val="20000"/>
                    </a:ext>
                  </a:extLst>
                </a:gridCol>
                <a:gridCol w="2921000">
                  <a:extLst>
                    <a:ext uri="{9D8B030D-6E8A-4147-A177-3AD203B41FA5}">
                      <a16:colId xmlns:a16="http://schemas.microsoft.com/office/drawing/2014/main" val="20001"/>
                    </a:ext>
                  </a:extLst>
                </a:gridCol>
                <a:gridCol w="2921000">
                  <a:extLst>
                    <a:ext uri="{9D8B030D-6E8A-4147-A177-3AD203B41FA5}">
                      <a16:colId xmlns:a16="http://schemas.microsoft.com/office/drawing/2014/main" val="20002"/>
                    </a:ext>
                  </a:extLst>
                </a:gridCol>
              </a:tblGrid>
              <a:tr h="1504950">
                <a:tc>
                  <a:txBody>
                    <a:bodyPr/>
                    <a:lstStyle/>
                    <a:p>
                      <a:pPr marL="0" marR="0" lvl="0" indent="0" algn="ctr" defTabSz="914400" rtl="0" eaLnBrk="1" fontAlgn="base" latinLnBrk="0" hangingPunct="1">
                        <a:lnSpc>
                          <a:spcPct val="100000"/>
                        </a:lnSpc>
                        <a:spcBef>
                          <a:spcPct val="20000"/>
                        </a:spcBef>
                        <a:spcAft>
                          <a:spcPct val="0"/>
                        </a:spcAft>
                        <a:buClr>
                          <a:srgbClr val="CC3300"/>
                        </a:buClr>
                        <a:buSzPct val="150000"/>
                        <a:buFontTx/>
                        <a:buNone/>
                        <a:tabLst/>
                      </a:pPr>
                      <a:endParaRPr kumimoji="0" lang="es-ES" sz="3200" b="0" i="1" u="none" strike="noStrike" cap="none" normalizeH="0" baseline="0" dirty="0">
                        <a:ln>
                          <a:noFill/>
                        </a:ln>
                        <a:solidFill>
                          <a:schemeClr val="tx1"/>
                        </a:solidFill>
                        <a:effectLst/>
                        <a:latin typeface="Arial" pitchFamily="34" charset="0"/>
                        <a:ea typeface="MS PGothic" pitchFamily="34" charset="-128"/>
                      </a:endParaRPr>
                    </a:p>
                  </a:txBody>
                  <a:tcPr marT="45655" marB="45655"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CC3300"/>
                        </a:buClr>
                        <a:buSzPct val="150000"/>
                        <a:buFontTx/>
                        <a:buNone/>
                        <a:tabLst/>
                        <a:defRPr/>
                      </a:pPr>
                      <a:r>
                        <a:rPr kumimoji="0" lang="en-US" sz="3200" b="0" i="0" u="none" strike="noStrike" cap="none" normalizeH="0" baseline="0" noProof="0" dirty="0">
                          <a:ln>
                            <a:noFill/>
                          </a:ln>
                          <a:solidFill>
                            <a:schemeClr val="tx1"/>
                          </a:solidFill>
                          <a:effectLst/>
                          <a:latin typeface="Arial" pitchFamily="34" charset="0"/>
                          <a:ea typeface="MS PGothic" pitchFamily="34" charset="-128"/>
                        </a:rPr>
                        <a:t>Contract</a:t>
                      </a:r>
                      <a:r>
                        <a:rPr kumimoji="0" lang="es-ES" sz="3200" b="0" i="0" u="none" strike="noStrike" cap="none" normalizeH="0" baseline="0" dirty="0">
                          <a:ln>
                            <a:noFill/>
                          </a:ln>
                          <a:solidFill>
                            <a:schemeClr val="tx1"/>
                          </a:solidFill>
                          <a:effectLst/>
                          <a:latin typeface="Arial" pitchFamily="34" charset="0"/>
                          <a:ea typeface="MS PGothic" pitchFamily="34" charset="-128"/>
                        </a:rPr>
                        <a:t> &amp; bilateral performance</a:t>
                      </a:r>
                      <a:endParaRPr kumimoji="0" lang="es-ES" sz="3200" b="0" i="1" u="none" strike="noStrike" cap="none" normalizeH="0" baseline="0" dirty="0">
                        <a:ln>
                          <a:noFill/>
                        </a:ln>
                        <a:solidFill>
                          <a:schemeClr val="tx1"/>
                        </a:solidFill>
                        <a:effectLst/>
                        <a:latin typeface="Arial" pitchFamily="34" charset="0"/>
                        <a:ea typeface="MS PGothic" pitchFamily="34" charset="-128"/>
                      </a:endParaRPr>
                    </a:p>
                  </a:txBody>
                  <a:tcPr marT="45655" marB="45655"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CC3300"/>
                        </a:buClr>
                        <a:buSzPct val="150000"/>
                        <a:buFontTx/>
                        <a:buNone/>
                        <a:tabLst/>
                      </a:pPr>
                      <a:endParaRPr kumimoji="0" lang="es-ES" sz="2400" b="0" i="0" u="none" strike="noStrike" cap="none" normalizeH="0" baseline="0" dirty="0">
                        <a:ln>
                          <a:noFill/>
                        </a:ln>
                        <a:solidFill>
                          <a:schemeClr val="tx1"/>
                        </a:solidFill>
                        <a:effectLst/>
                        <a:latin typeface="Arial" pitchFamily="34" charset="0"/>
                        <a:ea typeface="MS PGothic" pitchFamily="34" charset="-128"/>
                      </a:endParaRPr>
                    </a:p>
                  </a:txBody>
                  <a:tcPr marT="45655" marB="45655" horzOverflow="overflow">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9" name="Line 13"/>
          <p:cNvSpPr>
            <a:spLocks noChangeShapeType="1"/>
          </p:cNvSpPr>
          <p:nvPr/>
        </p:nvSpPr>
        <p:spPr bwMode="auto">
          <a:xfrm>
            <a:off x="1676400" y="3810000"/>
            <a:ext cx="5867400" cy="0"/>
          </a:xfrm>
          <a:prstGeom prst="line">
            <a:avLst/>
          </a:prstGeom>
          <a:noFill/>
          <a:ln w="76200">
            <a:solidFill>
              <a:schemeClr val="tx1"/>
            </a:solidFill>
            <a:round/>
            <a:headEnd type="none" w="med" len="med"/>
            <a:tailEnd type="none" w="med" len="med"/>
          </a:ln>
        </p:spPr>
        <p:txBody>
          <a:bodyPr/>
          <a:lstStyle/>
          <a:p>
            <a:endParaRPr lang="en-US" dirty="0"/>
          </a:p>
        </p:txBody>
      </p:sp>
      <p:sp>
        <p:nvSpPr>
          <p:cNvPr id="6" name="Line 13"/>
          <p:cNvSpPr>
            <a:spLocks noChangeShapeType="1"/>
          </p:cNvSpPr>
          <p:nvPr/>
        </p:nvSpPr>
        <p:spPr bwMode="auto">
          <a:xfrm flipH="1" flipV="1">
            <a:off x="4648200" y="3810000"/>
            <a:ext cx="0" cy="0"/>
          </a:xfrm>
          <a:prstGeom prst="line">
            <a:avLst/>
          </a:prstGeom>
          <a:noFill/>
          <a:ln w="104775">
            <a:solidFill>
              <a:schemeClr val="tx1"/>
            </a:solidFill>
            <a:round/>
            <a:headEnd type="oval" w="med" len="med"/>
            <a:tailEnd type="oval" w="med" len="med"/>
          </a:ln>
        </p:spPr>
        <p:txBody>
          <a:bodyPr/>
          <a:lstStyle/>
          <a:p>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400" y="228600"/>
            <a:ext cx="8839200" cy="4648200"/>
          </a:xfrm>
        </p:spPr>
        <p:txBody>
          <a:bodyPr/>
          <a:lstStyle/>
          <a:p>
            <a:pPr marL="0">
              <a:buNone/>
            </a:pPr>
            <a:r>
              <a:rPr lang="en-US" sz="1800" dirty="0"/>
              <a:t>“[E]</a:t>
            </a:r>
            <a:r>
              <a:rPr lang="en-US" sz="1800" dirty="0" err="1"/>
              <a:t>conomists</a:t>
            </a:r>
            <a:r>
              <a:rPr lang="en-US" sz="1800" dirty="0"/>
              <a:t> who took New Keynesian positions on our economic theory propositions, such as opposing austerity during a recession.. tended to have moral worldviews similar to political progressives, such as defining fairness in terms of equality and being less likely to consider today’s federal budget deficit harmful to the economy….</a:t>
            </a:r>
          </a:p>
          <a:p>
            <a:pPr marL="0">
              <a:buNone/>
            </a:pPr>
            <a:r>
              <a:rPr lang="en-US" sz="1800" dirty="0"/>
              <a:t>Finally, our survey data shows that responses to moral propositions can be used to predict responses to empirical (positive) economic theory propositions. For example, how much importance an economist assigns to the moral foundation of “care” predicts views on whether austerity is good or bad for economic growth, whether a single-payer healthcare system would reduce national healthcare costs or not, whether minimum-wage laws benefit or harm workers, and whether or not national debt and deficits adversely affect economic growth.</a:t>
            </a:r>
          </a:p>
          <a:p>
            <a:pPr marL="0">
              <a:buNone/>
            </a:pPr>
            <a:r>
              <a:rPr lang="en-US" sz="1800" dirty="0"/>
              <a:t>Collectively, this data shows that economists’ substantive conclusions about the workings of the economy are suspiciously correlated with their moral values. We cannot prove causation with our survey design, but given everything else we know about the power of motivated reasoning…, causal effects are quite likely”.</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noProof="0" dirty="0"/>
              <a:t>Most transactions: deferred performance</a:t>
            </a:r>
          </a:p>
        </p:txBody>
      </p:sp>
      <p:sp>
        <p:nvSpPr>
          <p:cNvPr id="3" name="2 Marcador de contenido"/>
          <p:cNvSpPr>
            <a:spLocks noGrp="1"/>
          </p:cNvSpPr>
          <p:nvPr>
            <p:ph idx="1"/>
          </p:nvPr>
        </p:nvSpPr>
        <p:spPr/>
        <p:txBody>
          <a:bodyPr/>
          <a:lstStyle/>
          <a:p>
            <a:endParaRPr lang="en-US" dirty="0"/>
          </a:p>
        </p:txBody>
      </p:sp>
      <p:graphicFrame>
        <p:nvGraphicFramePr>
          <p:cNvPr id="5" name="Group 11"/>
          <p:cNvGraphicFramePr>
            <a:graphicFrameLocks/>
          </p:cNvGraphicFramePr>
          <p:nvPr>
            <p:extLst>
              <p:ext uri="{D42A27DB-BD31-4B8C-83A1-F6EECF244321}">
                <p14:modId xmlns:p14="http://schemas.microsoft.com/office/powerpoint/2010/main" val="2093663491"/>
              </p:ext>
            </p:extLst>
          </p:nvPr>
        </p:nvGraphicFramePr>
        <p:xfrm>
          <a:off x="381000" y="4057650"/>
          <a:ext cx="8763000" cy="1871342"/>
        </p:xfrm>
        <a:graphic>
          <a:graphicData uri="http://schemas.openxmlformats.org/drawingml/2006/table">
            <a:tbl>
              <a:tblPr/>
              <a:tblGrid>
                <a:gridCol w="2921000">
                  <a:extLst>
                    <a:ext uri="{9D8B030D-6E8A-4147-A177-3AD203B41FA5}">
                      <a16:colId xmlns:a16="http://schemas.microsoft.com/office/drawing/2014/main" val="20000"/>
                    </a:ext>
                  </a:extLst>
                </a:gridCol>
                <a:gridCol w="2921000">
                  <a:extLst>
                    <a:ext uri="{9D8B030D-6E8A-4147-A177-3AD203B41FA5}">
                      <a16:colId xmlns:a16="http://schemas.microsoft.com/office/drawing/2014/main" val="20001"/>
                    </a:ext>
                  </a:extLst>
                </a:gridCol>
                <a:gridCol w="2921000">
                  <a:extLst>
                    <a:ext uri="{9D8B030D-6E8A-4147-A177-3AD203B41FA5}">
                      <a16:colId xmlns:a16="http://schemas.microsoft.com/office/drawing/2014/main" val="20002"/>
                    </a:ext>
                  </a:extLst>
                </a:gridCol>
              </a:tblGrid>
              <a:tr h="1504950">
                <a:tc>
                  <a:txBody>
                    <a:bodyPr/>
                    <a:lstStyle/>
                    <a:p>
                      <a:pPr marL="0" marR="0" lvl="0" indent="0" algn="ctr" defTabSz="914400" rtl="0" eaLnBrk="1" fontAlgn="base" latinLnBrk="0" hangingPunct="1">
                        <a:lnSpc>
                          <a:spcPct val="100000"/>
                        </a:lnSpc>
                        <a:spcBef>
                          <a:spcPct val="20000"/>
                        </a:spcBef>
                        <a:spcAft>
                          <a:spcPct val="0"/>
                        </a:spcAft>
                        <a:buClr>
                          <a:srgbClr val="CC3300"/>
                        </a:buClr>
                        <a:buSzPct val="150000"/>
                        <a:buFontTx/>
                        <a:buNone/>
                        <a:tabLst/>
                      </a:pPr>
                      <a:r>
                        <a:rPr kumimoji="0" lang="en-US" sz="3200" b="0" i="0" u="none" strike="noStrike" cap="none" normalizeH="0" baseline="0" noProof="0" dirty="0">
                          <a:ln>
                            <a:noFill/>
                          </a:ln>
                          <a:solidFill>
                            <a:schemeClr val="tx1"/>
                          </a:solidFill>
                          <a:effectLst/>
                          <a:latin typeface="Arial" pitchFamily="34" charset="0"/>
                          <a:ea typeface="MS PGothic" pitchFamily="34" charset="-128"/>
                        </a:rPr>
                        <a:t>Contractual </a:t>
                      </a:r>
                      <a:r>
                        <a:rPr kumimoji="0" lang="en-US" sz="3200" b="0" i="1" u="none" strike="noStrike" cap="none" normalizeH="0" baseline="0" noProof="0" dirty="0">
                          <a:ln>
                            <a:noFill/>
                          </a:ln>
                          <a:solidFill>
                            <a:schemeClr val="tx1"/>
                          </a:solidFill>
                          <a:effectLst/>
                          <a:latin typeface="Arial" pitchFamily="34" charset="0"/>
                          <a:ea typeface="MS PGothic" pitchFamily="34" charset="-128"/>
                        </a:rPr>
                        <a:t>commitment</a:t>
                      </a:r>
                    </a:p>
                    <a:p>
                      <a:pPr marL="0" marR="0" lvl="0" indent="0" algn="ctr" defTabSz="914400" rtl="0" eaLnBrk="1" fontAlgn="base" latinLnBrk="0" hangingPunct="1">
                        <a:lnSpc>
                          <a:spcPct val="100000"/>
                        </a:lnSpc>
                        <a:spcBef>
                          <a:spcPct val="20000"/>
                        </a:spcBef>
                        <a:spcAft>
                          <a:spcPct val="0"/>
                        </a:spcAft>
                        <a:buClr>
                          <a:srgbClr val="CC3300"/>
                        </a:buClr>
                        <a:buSzPct val="150000"/>
                        <a:buFontTx/>
                        <a:buNone/>
                        <a:tabLst/>
                      </a:pPr>
                      <a:r>
                        <a:rPr kumimoji="0" lang="es-ES" sz="2400" b="0" i="0" u="none" strike="noStrike" cap="none" normalizeH="0" baseline="0" dirty="0">
                          <a:ln>
                            <a:noFill/>
                          </a:ln>
                          <a:solidFill>
                            <a:schemeClr val="tx1"/>
                          </a:solidFill>
                          <a:effectLst/>
                          <a:latin typeface="Arial" pitchFamily="34" charset="0"/>
                          <a:ea typeface="MS PGothic" pitchFamily="34" charset="-128"/>
                        </a:rPr>
                        <a:t>Ex ante</a:t>
                      </a:r>
                    </a:p>
                  </a:txBody>
                  <a:tcPr marT="45655" marB="45655"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CC3300"/>
                        </a:buClr>
                        <a:buSzPct val="150000"/>
                        <a:buFontTx/>
                        <a:buNone/>
                        <a:tabLst/>
                      </a:pPr>
                      <a:endParaRPr kumimoji="0" lang="en-US" sz="2400" b="0" i="0" u="none" strike="noStrike" cap="none" normalizeH="0" baseline="0" noProof="0" dirty="0">
                        <a:ln>
                          <a:noFill/>
                        </a:ln>
                        <a:solidFill>
                          <a:schemeClr val="tx1"/>
                        </a:solidFill>
                        <a:effectLst/>
                        <a:latin typeface="Arial" pitchFamily="34" charset="0"/>
                        <a:ea typeface="MS PGothic" pitchFamily="34" charset="-128"/>
                      </a:endParaRPr>
                    </a:p>
                  </a:txBody>
                  <a:tcPr marT="45655" marB="45655" horzOverflow="overflow">
                    <a:lnL>
                      <a:noFill/>
                    </a:lnL>
                    <a:lnR>
                      <a:noFill/>
                    </a:lnR>
                    <a:ln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CC3300"/>
                        </a:buClr>
                        <a:buSzPct val="150000"/>
                        <a:buFontTx/>
                        <a:buNone/>
                        <a:tabLst/>
                      </a:pPr>
                      <a:r>
                        <a:rPr kumimoji="0" lang="es-ES" sz="3200" b="0" i="0" u="none" strike="noStrike" cap="none" normalizeH="0" baseline="0" dirty="0">
                          <a:ln>
                            <a:noFill/>
                          </a:ln>
                          <a:solidFill>
                            <a:schemeClr val="tx1"/>
                          </a:solidFill>
                          <a:effectLst/>
                          <a:latin typeface="Arial" pitchFamily="34" charset="0"/>
                          <a:ea typeface="MS PGothic" pitchFamily="34" charset="-128"/>
                        </a:rPr>
                        <a:t>Contractual </a:t>
                      </a:r>
                      <a:r>
                        <a:rPr kumimoji="0" lang="es-ES" sz="3200" b="0" i="1" u="none" strike="noStrike" cap="none" normalizeH="0" baseline="0" dirty="0">
                          <a:ln>
                            <a:noFill/>
                          </a:ln>
                          <a:solidFill>
                            <a:schemeClr val="tx1"/>
                          </a:solidFill>
                          <a:effectLst/>
                          <a:latin typeface="Arial" pitchFamily="34" charset="0"/>
                          <a:ea typeface="MS PGothic" pitchFamily="34" charset="-128"/>
                        </a:rPr>
                        <a:t>performance</a:t>
                      </a:r>
                    </a:p>
                    <a:p>
                      <a:pPr marL="0" marR="0" lvl="0" indent="0" algn="ctr" defTabSz="914400" rtl="0" eaLnBrk="1" fontAlgn="base" latinLnBrk="0" hangingPunct="1">
                        <a:lnSpc>
                          <a:spcPct val="100000"/>
                        </a:lnSpc>
                        <a:spcBef>
                          <a:spcPct val="20000"/>
                        </a:spcBef>
                        <a:spcAft>
                          <a:spcPct val="0"/>
                        </a:spcAft>
                        <a:buClr>
                          <a:srgbClr val="CC3300"/>
                        </a:buClr>
                        <a:buSzPct val="150000"/>
                        <a:buFontTx/>
                        <a:buNone/>
                        <a:tabLst/>
                      </a:pPr>
                      <a:r>
                        <a:rPr kumimoji="0" lang="en-US" sz="2400" b="0" i="0" u="none" strike="noStrike" cap="none" normalizeH="0" baseline="0" noProof="0" dirty="0">
                          <a:ln>
                            <a:noFill/>
                          </a:ln>
                          <a:solidFill>
                            <a:schemeClr val="tx1"/>
                          </a:solidFill>
                          <a:effectLst/>
                          <a:latin typeface="Arial" pitchFamily="34" charset="0"/>
                          <a:ea typeface="MS PGothic" pitchFamily="34" charset="-128"/>
                        </a:rPr>
                        <a:t>Ex post</a:t>
                      </a:r>
                      <a:br>
                        <a:rPr kumimoji="0" lang="en-US" sz="2400" b="0" i="0" u="none" strike="noStrike" cap="none" normalizeH="0" baseline="0" noProof="0" dirty="0">
                          <a:ln>
                            <a:noFill/>
                          </a:ln>
                          <a:solidFill>
                            <a:schemeClr val="tx1"/>
                          </a:solidFill>
                          <a:effectLst/>
                          <a:latin typeface="Arial" pitchFamily="34" charset="0"/>
                          <a:ea typeface="MS PGothic" pitchFamily="34" charset="-128"/>
                        </a:rPr>
                      </a:br>
                      <a:r>
                        <a:rPr kumimoji="0" lang="en-US" sz="2400" b="0" i="0" u="none" strike="noStrike" cap="none" normalizeH="0" baseline="0" noProof="0" dirty="0">
                          <a:ln>
                            <a:noFill/>
                          </a:ln>
                          <a:solidFill>
                            <a:schemeClr val="tx1"/>
                          </a:solidFill>
                          <a:effectLst/>
                          <a:latin typeface="Arial" pitchFamily="34" charset="0"/>
                          <a:ea typeface="MS PGothic" pitchFamily="34" charset="-128"/>
                          <a:sym typeface="Wingdings" panose="05000000000000000000" pitchFamily="2" charset="2"/>
                        </a:rPr>
                        <a:t> </a:t>
                      </a:r>
                      <a:r>
                        <a:rPr kumimoji="0" lang="en-US" sz="2400" b="0" i="0" u="none" strike="noStrike" cap="none" normalizeH="0" baseline="0" noProof="0" dirty="0">
                          <a:ln>
                            <a:noFill/>
                          </a:ln>
                          <a:solidFill>
                            <a:schemeClr val="tx1"/>
                          </a:solidFill>
                          <a:effectLst/>
                          <a:latin typeface="Arial" pitchFamily="34" charset="0"/>
                          <a:ea typeface="MS PGothic" pitchFamily="34" charset="-128"/>
                        </a:rPr>
                        <a:t>last “move”</a:t>
                      </a:r>
                    </a:p>
                  </a:txBody>
                  <a:tcPr marT="45655" marB="45655" horzOverflow="overflow">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6" name="Line 13"/>
          <p:cNvSpPr>
            <a:spLocks noChangeShapeType="1"/>
          </p:cNvSpPr>
          <p:nvPr/>
        </p:nvSpPr>
        <p:spPr bwMode="auto">
          <a:xfrm>
            <a:off x="1676400" y="3810000"/>
            <a:ext cx="5867400" cy="0"/>
          </a:xfrm>
          <a:prstGeom prst="line">
            <a:avLst/>
          </a:prstGeom>
          <a:noFill/>
          <a:ln w="76200">
            <a:solidFill>
              <a:schemeClr val="tx1"/>
            </a:solidFill>
            <a:round/>
            <a:headEnd type="oval" w="med" len="med"/>
            <a:tailEnd type="oval" w="med" len="med"/>
          </a:ln>
        </p:spPr>
        <p:txBody>
          <a:bodyPr/>
          <a:lstStyle/>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lstStyle/>
          <a:p>
            <a:pPr eaLnBrk="1" hangingPunct="1"/>
            <a:r>
              <a:rPr lang="en-US" sz="3600" dirty="0"/>
              <a:t>Potential traders face two problems:</a:t>
            </a:r>
          </a:p>
        </p:txBody>
      </p:sp>
      <p:sp>
        <p:nvSpPr>
          <p:cNvPr id="95235" name="Rectangle 3"/>
          <p:cNvSpPr>
            <a:spLocks noGrp="1" noChangeArrowheads="1"/>
          </p:cNvSpPr>
          <p:nvPr>
            <p:ph type="body" idx="4294967295"/>
          </p:nvPr>
        </p:nvSpPr>
        <p:spPr>
          <a:xfrm>
            <a:off x="609600" y="1676400"/>
            <a:ext cx="8077200" cy="4419600"/>
          </a:xfrm>
        </p:spPr>
        <p:txBody>
          <a:bodyPr/>
          <a:lstStyle/>
          <a:p>
            <a:pPr eaLnBrk="1" hangingPunct="1">
              <a:lnSpc>
                <a:spcPct val="90000"/>
              </a:lnSpc>
            </a:pPr>
            <a:r>
              <a:rPr lang="en-US" dirty="0"/>
              <a:t>Finding out the efficient exchange </a:t>
            </a:r>
            <a:br>
              <a:rPr lang="en-US" dirty="0"/>
            </a:br>
            <a:r>
              <a:rPr lang="en-US" dirty="0"/>
              <a:t>(</a:t>
            </a:r>
            <a:r>
              <a:rPr lang="en-US" dirty="0">
                <a:solidFill>
                  <a:schemeClr val="accent1">
                    <a:lumMod val="60000"/>
                    <a:lumOff val="40000"/>
                  </a:schemeClr>
                </a:solidFill>
              </a:rPr>
              <a:t>production</a:t>
            </a:r>
            <a:r>
              <a:rPr lang="en-US" dirty="0"/>
              <a:t>—“size of pie”: </a:t>
            </a:r>
            <a:r>
              <a:rPr lang="en-US" dirty="0">
                <a:solidFill>
                  <a:srgbClr val="FF0000"/>
                </a:solidFill>
              </a:rPr>
              <a:t>information</a:t>
            </a:r>
            <a:r>
              <a:rPr lang="en-US" dirty="0">
                <a:sym typeface="Wingdings" pitchFamily="2" charset="2"/>
              </a:rPr>
              <a:t>)</a:t>
            </a:r>
            <a:endParaRPr lang="en-US" dirty="0"/>
          </a:p>
          <a:p>
            <a:pPr lvl="1" eaLnBrk="1" hangingPunct="1">
              <a:lnSpc>
                <a:spcPct val="90000"/>
              </a:lnSpc>
            </a:pPr>
            <a:r>
              <a:rPr lang="en-US" dirty="0"/>
              <a:t>How to find the optimal trade in any contingency? </a:t>
            </a:r>
            <a:r>
              <a:rPr lang="en-US" dirty="0">
                <a:sym typeface="Wingdings" panose="05000000000000000000" pitchFamily="2" charset="2"/>
              </a:rPr>
              <a:t> </a:t>
            </a:r>
            <a:r>
              <a:rPr lang="en-US" dirty="0"/>
              <a:t>How to contract so many contingencies? Ex.:</a:t>
            </a:r>
          </a:p>
          <a:p>
            <a:pPr lvl="2" eaLnBrk="1" hangingPunct="1">
              <a:lnSpc>
                <a:spcPct val="90000"/>
              </a:lnSpc>
            </a:pPr>
            <a:r>
              <a:rPr lang="en-US" dirty="0"/>
              <a:t>When? 	Ex ante, ex post (relational contract)</a:t>
            </a:r>
          </a:p>
          <a:p>
            <a:pPr lvl="2" eaLnBrk="1" hangingPunct="1">
              <a:lnSpc>
                <a:spcPct val="90000"/>
              </a:lnSpc>
            </a:pPr>
            <a:r>
              <a:rPr lang="en-US" dirty="0"/>
              <a:t>How? 	Contract clauses &amp; legal rules</a:t>
            </a:r>
          </a:p>
          <a:p>
            <a:pPr lvl="2" eaLnBrk="1" hangingPunct="1">
              <a:lnSpc>
                <a:spcPct val="90000"/>
              </a:lnSpc>
            </a:pPr>
            <a:r>
              <a:rPr lang="en-US" dirty="0"/>
              <a:t>By whom? 	One party, all parties, third parties</a:t>
            </a:r>
          </a:p>
          <a:p>
            <a:pPr lvl="2" eaLnBrk="1" hangingPunct="1">
              <a:lnSpc>
                <a:spcPct val="90000"/>
              </a:lnSpc>
            </a:pPr>
            <a:endParaRPr lang="en-US" dirty="0"/>
          </a:p>
          <a:p>
            <a:pPr eaLnBrk="1" hangingPunct="1">
              <a:lnSpc>
                <a:spcPct val="90000"/>
              </a:lnSpc>
            </a:pPr>
            <a:r>
              <a:rPr lang="en-US" dirty="0">
                <a:solidFill>
                  <a:schemeClr val="bg1">
                    <a:lumMod val="50000"/>
                    <a:lumOff val="50000"/>
                  </a:schemeClr>
                </a:solidFill>
              </a:rPr>
              <a:t>Enforcing the agreement </a:t>
            </a:r>
            <a:br>
              <a:rPr lang="en-US" dirty="0">
                <a:solidFill>
                  <a:schemeClr val="bg1">
                    <a:lumMod val="50000"/>
                    <a:lumOff val="50000"/>
                  </a:schemeClr>
                </a:solidFill>
              </a:rPr>
            </a:br>
            <a:r>
              <a:rPr lang="en-US" dirty="0">
                <a:solidFill>
                  <a:schemeClr val="bg1">
                    <a:lumMod val="50000"/>
                    <a:lumOff val="50000"/>
                  </a:schemeClr>
                </a:solidFill>
              </a:rPr>
              <a:t>(distribution—“splitting the pie”: enforcement) </a:t>
            </a:r>
          </a:p>
          <a:p>
            <a:pPr lvl="1" eaLnBrk="1" hangingPunct="1">
              <a:lnSpc>
                <a:spcPct val="90000"/>
              </a:lnSpc>
            </a:pPr>
            <a:r>
              <a:rPr lang="en-US" dirty="0">
                <a:solidFill>
                  <a:schemeClr val="bg1">
                    <a:lumMod val="50000"/>
                    <a:lumOff val="50000"/>
                  </a:schemeClr>
                </a:solidFill>
              </a:rPr>
              <a:t>How? = By whom? One/parties (future trade), 3</a:t>
            </a:r>
            <a:r>
              <a:rPr lang="en-US" baseline="30000" dirty="0">
                <a:solidFill>
                  <a:schemeClr val="bg1">
                    <a:lumMod val="50000"/>
                    <a:lumOff val="50000"/>
                  </a:schemeClr>
                </a:solidFill>
              </a:rPr>
              <a:t>rd</a:t>
            </a:r>
            <a:r>
              <a:rPr lang="en-US" dirty="0">
                <a:solidFill>
                  <a:schemeClr val="bg1">
                    <a:lumMod val="50000"/>
                    <a:lumOff val="50000"/>
                  </a:schemeClr>
                </a:solidFill>
              </a:rPr>
              <a:t> party (judge), other market participants (reputation)</a:t>
            </a:r>
          </a:p>
        </p:txBody>
      </p:sp>
    </p:spTree>
  </p:cSld>
  <p:clrMapOvr>
    <a:masterClrMapping/>
  </p:clrMapOvr>
</p:sld>
</file>

<file path=ppt/theme/theme1.xml><?xml version="1.0" encoding="utf-8"?>
<a:theme xmlns:a="http://schemas.openxmlformats.org/drawingml/2006/main" name="Presentación en blanco">
  <a:themeElements>
    <a:clrScheme name="">
      <a:dk1>
        <a:srgbClr val="808080"/>
      </a:dk1>
      <a:lt1>
        <a:srgbClr val="FFFFFF"/>
      </a:lt1>
      <a:dk2>
        <a:srgbClr val="000000"/>
      </a:dk2>
      <a:lt2>
        <a:srgbClr val="FFFFCC"/>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B2B2B2"/>
      </a:folHlink>
    </a:clrScheme>
    <a:fontScheme name="Presentación en blanco">
      <a:majorFont>
        <a:latin typeface="Arial"/>
        <a:ea typeface=""/>
        <a:cs typeface=""/>
      </a:majorFont>
      <a:minorFont>
        <a:latin typeface="Arial"/>
        <a:ea typeface=""/>
        <a:cs typeface=""/>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sentación en blanc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esentación en blanc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esentación en blanc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esentación en blanc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esentación en blanc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esentación en blanc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esentación en blanc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l'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l'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808080"/>
    </a:dk1>
    <a:lt1>
      <a:srgbClr val="FFFFFF"/>
    </a:lt1>
    <a:dk2>
      <a:srgbClr val="000000"/>
    </a:dk2>
    <a:lt2>
      <a:srgbClr val="FFFFCC"/>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B2B2B2"/>
    </a:folHlink>
  </a:clrScheme>
  <a:fontScheme name="Presentación en blanco">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2303</TotalTime>
  <Words>4402</Words>
  <Application>Microsoft Macintosh PowerPoint</Application>
  <PresentationFormat>Presentación en pantalla (4:3)</PresentationFormat>
  <Paragraphs>594</Paragraphs>
  <Slides>70</Slides>
  <Notes>29</Notes>
  <HiddenSlides>8</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70</vt:i4>
      </vt:variant>
    </vt:vector>
  </HeadingPairs>
  <TitlesOfParts>
    <vt:vector size="77" baseType="lpstr">
      <vt:lpstr>MS PGothic</vt:lpstr>
      <vt:lpstr>Arial</vt:lpstr>
      <vt:lpstr>Arial Narrow</vt:lpstr>
      <vt:lpstr>Calibri</vt:lpstr>
      <vt:lpstr>Times New Roman</vt:lpstr>
      <vt:lpstr>Wingdings</vt:lpstr>
      <vt:lpstr>Presentación en blanco</vt:lpstr>
      <vt:lpstr>Institutional support of private contracting</vt:lpstr>
      <vt:lpstr>Previously… Both market &amp; politics “fail”</vt:lpstr>
      <vt:lpstr>Previously… 3. Interacting &amp; evaluating markets &amp; politics</vt:lpstr>
      <vt:lpstr>Institutional support of private contracting</vt:lpstr>
      <vt:lpstr>Outline</vt:lpstr>
      <vt:lpstr>1. The contractual problem</vt:lpstr>
      <vt:lpstr>Spot transaction:  single moment in time</vt:lpstr>
      <vt:lpstr>Most transactions: deferred performance</vt:lpstr>
      <vt:lpstr>Potential traders face two problems:</vt:lpstr>
      <vt:lpstr>Presentación de PowerPoint</vt:lpstr>
      <vt:lpstr>Potential traders face two problems:</vt:lpstr>
      <vt:lpstr>Problem #2: Enforcement Deferred and asynchronous performances</vt:lpstr>
      <vt:lpstr>A map of contractual solutions with examples</vt:lpstr>
      <vt:lpstr>Outline</vt:lpstr>
      <vt:lpstr>2. Private ordering:  Basics</vt:lpstr>
      <vt:lpstr>a) Multiple roles of contract clauses</vt:lpstr>
      <vt:lpstr>Presentación de PowerPoint</vt:lpstr>
      <vt:lpstr>Presentación de PowerPoint</vt:lpstr>
      <vt:lpstr>Presentación de PowerPoint</vt:lpstr>
      <vt:lpstr>Presentación de PowerPoint</vt:lpstr>
      <vt:lpstr>Inter-clause adjustments Ex., COVID vaccines (Jan. 21)</vt:lpstr>
      <vt:lpstr>b) What are the parties’ goals? </vt:lpstr>
      <vt:lpstr>Example of a change in parties’ goals: inflation in residential rent</vt:lpstr>
      <vt:lpstr>3. Private ordering:  Cases</vt:lpstr>
      <vt:lpstr>A map of contractual solutions with examples</vt:lpstr>
      <vt:lpstr>Standard-form contracts (condiciones generales) written by the big party</vt:lpstr>
      <vt:lpstr>Competition helps</vt:lpstr>
      <vt:lpstr>Can you spot the small print?</vt:lpstr>
      <vt:lpstr>A map of contractual solutions with examples</vt:lpstr>
      <vt:lpstr>4. Public ordering:  Law &amp; legislation</vt:lpstr>
      <vt:lpstr>A map of contractual solutions with examples</vt:lpstr>
      <vt:lpstr>Three key distinctions</vt:lpstr>
      <vt:lpstr>1. The different logics of  Law &amp; Legislation </vt:lpstr>
      <vt:lpstr>2. Essential to distinguish default from mandatory rules </vt:lpstr>
      <vt:lpstr>Ex.: Catalonia &amp; food waste  El País, March 3, 2020</vt:lpstr>
      <vt:lpstr>3. Effects of rule changes on  present vs. future contracts </vt:lpstr>
      <vt:lpstr>5. Public ordering:  Judiciary</vt:lpstr>
      <vt:lpstr>A map of contractual solutions with examples</vt:lpstr>
      <vt:lpstr>Judges: solution... &amp; problem</vt:lpstr>
      <vt:lpstr>Ex. 1: Hindsight bias may lead judge to see an (ex ante) balanced transaction as unbalanced ex post</vt:lpstr>
      <vt:lpstr>E.g., variable interest rate in mortgage loans: r = Euribor + spread</vt:lpstr>
      <vt:lpstr>Ex. 2. Do they want rents to be capped?  How will they inform themselves and vote?</vt:lpstr>
      <vt:lpstr>Ex. 2bis. Underenforcement  (similar to retroactive change in rules)</vt:lpstr>
      <vt:lpstr>Ex. 3. Tradeoff quantity- quality in judicial decisions</vt:lpstr>
      <vt:lpstr>How to be a good judge Advice from Don Quixote to Sancho (a)</vt:lpstr>
      <vt:lpstr>Advices from Don Quixote to Sancho (b): </vt:lpstr>
      <vt:lpstr>6. The interaction bwn private and public ordering</vt:lpstr>
      <vt:lpstr>Ex. #1. Tous: reputational blackmail</vt:lpstr>
      <vt:lpstr>Ex. #2. “Court rules Ryanair cannot charge 40€ for printing a boarding card”</vt:lpstr>
      <vt:lpstr>Ex. #3. Car dealers’ networks  Arruñada, Garicano &amp; Vázquez’01,’05; Zanarone’13</vt:lpstr>
      <vt:lpstr> A solution based on 2nd-party enforcement</vt:lpstr>
      <vt:lpstr>A harder case: The labor contract</vt:lpstr>
      <vt:lpstr>7. Exploring the connection between values and institutions: The case of Spain</vt:lpstr>
      <vt:lpstr>Spain according to the World Justice Project’s “Rule of Law Index”, as  compared to other rich countries.  Why?</vt:lpstr>
      <vt:lpstr>Citizens’ values: (a) Prevailing Statism</vt:lpstr>
      <vt:lpstr>(b) Distributive taxes &amp; fiscal myopia</vt:lpstr>
      <vt:lpstr>Public debt / GDP (1850-20xx)   Source: Comín, “Default...”, RHE, 2012</vt:lpstr>
      <vt:lpstr>Debt service / public expenditure (1850-2013) Source: Comín, “Default...”, RHE, 2012</vt:lpstr>
      <vt:lpstr>Inflation (1850-2013)  Source: Comín, “Default...”, RHE, 2012</vt:lpstr>
      <vt:lpstr>“Fiscal irresponsibility” (Comín)  Fiscal self-deception?</vt:lpstr>
      <vt:lpstr>(c) Interventionism</vt:lpstr>
      <vt:lpstr>Inconsistent preferences Source: Special Eurobarometer 529</vt:lpstr>
      <vt:lpstr>(d) Polítics: more leftish &amp; ideological, less rule of law; more “pro-EU”</vt:lpstr>
      <vt:lpstr>More perceived influence…</vt:lpstr>
      <vt:lpstr>…less trust?</vt:lpstr>
      <vt:lpstr>But, who knows better about universities?  The graduates’ share of private universities is rising:</vt:lpstr>
      <vt:lpstr>8. Bonus track:  Other Applications</vt:lpstr>
      <vt:lpstr>A fashionable concept: “Extractive elites”—Rationale or excuse?</vt:lpstr>
      <vt:lpstr>The moral narratives of Economists  Randazzo &amp; Haidt, Econ Journal Watch, 2015, 12(1), 49-57</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Previously,... 3. Interacting &amp; evaluating markets &amp; politics</dc:title>
  <dc:creator>Benito Arruñada</dc:creator>
  <cp:lastModifiedBy>BENITO ARRUÑADA SANCHEZ</cp:lastModifiedBy>
  <cp:revision>40</cp:revision>
  <cp:lastPrinted>2024-02-27T11:15:51Z</cp:lastPrinted>
  <dcterms:created xsi:type="dcterms:W3CDTF">2021-02-24T07:48:25Z</dcterms:created>
  <dcterms:modified xsi:type="dcterms:W3CDTF">2024-02-27T19:31:08Z</dcterms:modified>
</cp:coreProperties>
</file>