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346" r:id="rId2"/>
    <p:sldId id="594" r:id="rId3"/>
    <p:sldId id="528" r:id="rId4"/>
    <p:sldId id="502" r:id="rId5"/>
    <p:sldId id="508" r:id="rId6"/>
    <p:sldId id="606" r:id="rId7"/>
    <p:sldId id="536" r:id="rId8"/>
    <p:sldId id="537" r:id="rId9"/>
    <p:sldId id="485" r:id="rId10"/>
    <p:sldId id="478" r:id="rId11"/>
    <p:sldId id="542" r:id="rId12"/>
    <p:sldId id="487" r:id="rId13"/>
    <p:sldId id="488" r:id="rId14"/>
    <p:sldId id="608" r:id="rId15"/>
    <p:sldId id="540" r:id="rId16"/>
    <p:sldId id="601" r:id="rId17"/>
    <p:sldId id="445" r:id="rId18"/>
    <p:sldId id="481" r:id="rId19"/>
    <p:sldId id="484" r:id="rId20"/>
    <p:sldId id="539" r:id="rId21"/>
    <p:sldId id="458" r:id="rId22"/>
    <p:sldId id="483" r:id="rId23"/>
    <p:sldId id="533" r:id="rId24"/>
    <p:sldId id="530" r:id="rId25"/>
    <p:sldId id="529" r:id="rId26"/>
    <p:sldId id="509" r:id="rId27"/>
    <p:sldId id="607" r:id="rId28"/>
    <p:sldId id="510" r:id="rId29"/>
    <p:sldId id="605" r:id="rId30"/>
    <p:sldId id="599" r:id="rId31"/>
    <p:sldId id="513" r:id="rId32"/>
    <p:sldId id="597" r:id="rId33"/>
    <p:sldId id="498" r:id="rId34"/>
    <p:sldId id="499" r:id="rId35"/>
    <p:sldId id="602" r:id="rId36"/>
    <p:sldId id="501" r:id="rId37"/>
    <p:sldId id="459" r:id="rId38"/>
    <p:sldId id="517" r:id="rId39"/>
    <p:sldId id="531" r:id="rId40"/>
    <p:sldId id="532" r:id="rId41"/>
    <p:sldId id="460" r:id="rId42"/>
    <p:sldId id="511" r:id="rId43"/>
    <p:sldId id="603" r:id="rId44"/>
    <p:sldId id="598" r:id="rId45"/>
    <p:sldId id="522" r:id="rId46"/>
    <p:sldId id="516" r:id="rId47"/>
    <p:sldId id="525" r:id="rId48"/>
    <p:sldId id="523" r:id="rId49"/>
    <p:sldId id="526" r:id="rId50"/>
    <p:sldId id="527" r:id="rId51"/>
    <p:sldId id="519" r:id="rId52"/>
    <p:sldId id="520" r:id="rId53"/>
    <p:sldId id="521" r:id="rId54"/>
    <p:sldId id="515" r:id="rId55"/>
    <p:sldId id="461" r:id="rId56"/>
    <p:sldId id="604" r:id="rId57"/>
    <p:sldId id="486" r:id="rId58"/>
    <p:sldId id="448" r:id="rId59"/>
    <p:sldId id="479" r:id="rId60"/>
    <p:sldId id="462" r:id="rId61"/>
    <p:sldId id="490" r:id="rId62"/>
    <p:sldId id="491" r:id="rId63"/>
    <p:sldId id="492" r:id="rId64"/>
    <p:sldId id="463" r:id="rId65"/>
    <p:sldId id="493" r:id="rId66"/>
    <p:sldId id="464" r:id="rId67"/>
    <p:sldId id="497" r:id="rId68"/>
    <p:sldId id="494" r:id="rId69"/>
    <p:sldId id="495" r:id="rId70"/>
    <p:sldId id="496" r:id="rId71"/>
    <p:sldId id="465" r:id="rId72"/>
    <p:sldId id="505" r:id="rId73"/>
    <p:sldId id="506" r:id="rId74"/>
    <p:sldId id="507" r:id="rId75"/>
  </p:sldIdLst>
  <p:sldSz cx="9144000" cy="6858000" type="screen4x3"/>
  <p:notesSz cx="6791325" cy="9921875"/>
  <p:defaultTextStyle>
    <a:defPPr>
      <a:defRPr lang="es-ES"/>
    </a:defPPr>
    <a:lvl1pPr algn="l" rtl="0" fontAlgn="base">
      <a:spcBef>
        <a:spcPct val="20000"/>
      </a:spcBef>
      <a:spcAft>
        <a:spcPct val="0"/>
      </a:spcAft>
      <a:buClr>
        <a:srgbClr val="CC3300"/>
      </a:buClr>
      <a:buSzPct val="150000"/>
      <a:buChar char="▪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CC3300"/>
      </a:buClr>
      <a:buSzPct val="150000"/>
      <a:buChar char="▪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CC3300"/>
      </a:buClr>
      <a:buSzPct val="150000"/>
      <a:buChar char="▪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CC3300"/>
      </a:buClr>
      <a:buSzPct val="150000"/>
      <a:buChar char="▪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CC3300"/>
      </a:buClr>
      <a:buSzPct val="150000"/>
      <a:buChar char="▪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6369" autoAdjust="0"/>
  </p:normalViewPr>
  <p:slideViewPr>
    <p:cSldViewPr>
      <p:cViewPr varScale="1">
        <p:scale>
          <a:sx n="113" d="100"/>
          <a:sy n="113" d="100"/>
        </p:scale>
        <p:origin x="852" y="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-25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30" d="100"/>
        <a:sy n="13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710" y="-77"/>
      </p:cViewPr>
      <p:guideLst>
        <p:guide orient="horz" pos="3125"/>
        <p:guide pos="21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2062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64" y="1"/>
            <a:ext cx="2942061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9D38D6-50BC-4993-BE4F-C992E77F0355}" type="datetime1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496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5701"/>
            <a:ext cx="2942062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6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64" y="9425701"/>
            <a:ext cx="2942061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286E24-61D2-4CCA-9193-BD3BA8C22C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5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2062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679" y="1"/>
            <a:ext cx="2942062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65C1C130-2ED2-4A9E-8102-9F5E265277CB}" type="datetime1">
              <a:rPr lang="en-US"/>
              <a:pPr>
                <a:defRPr/>
              </a:pPr>
              <a:t>2/6/2024</a:t>
            </a:fld>
            <a:endParaRPr lang="en-US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16" y="4711256"/>
            <a:ext cx="5433694" cy="44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4106"/>
            <a:ext cx="2942062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679" y="9424106"/>
            <a:ext cx="2942062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C2E04E3A-E748-4046-ABE4-9CFD73DE96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969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4944E-D121-4D0A-BFC9-F86DE46F3907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D9297-091D-4CAE-A935-8F375654ECE9}" type="slidenum">
              <a:rPr lang="en-US"/>
              <a:pPr/>
              <a:t>15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153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CBED4-F342-456C-B596-AEB3F3413FE1}" type="slidenum">
              <a:rPr lang="es-ES" smtClean="0"/>
              <a:pPr/>
              <a:t>19</a:t>
            </a:fld>
            <a:endParaRPr lang="es-E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0937" cy="3722687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04E3A-E748-4046-ABE4-9CFD73DE966C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1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0F0E0-8D8F-42A8-8F46-1F6DDA848EAA}" type="slidenum">
              <a:rPr lang="es-ES" smtClean="0"/>
              <a:pPr/>
              <a:t>21</a:t>
            </a:fld>
            <a:endParaRPr lang="es-E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3760">
              <a:defRPr/>
            </a:pPr>
            <a:r>
              <a:rPr lang="en-US" b="1" dirty="0"/>
              <a:t>Overheads</a:t>
            </a:r>
            <a:r>
              <a:rPr lang="en-US" dirty="0"/>
              <a:t> are the expenditure which cannot be conveniently traced to or identified with any particular cost unit.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F326C-1665-4E5F-9426-547DA610D73C}" type="slidenum">
              <a:rPr lang="es-ES" smtClean="0"/>
              <a:pPr/>
              <a:t>22</a:t>
            </a:fld>
            <a:endParaRPr lang="es-E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0937" cy="3722687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(</a:t>
            </a:r>
            <a:r>
              <a:rPr lang="en-US" i="1" dirty="0"/>
              <a:t>El País,</a:t>
            </a:r>
            <a:r>
              <a:rPr lang="en-US" dirty="0"/>
              <a:t> June 7, 2000)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F326C-1665-4E5F-9426-547DA610D73C}" type="slidenum">
              <a:rPr lang="es-ES" smtClean="0"/>
              <a:pPr/>
              <a:t>30</a:t>
            </a:fld>
            <a:endParaRPr lang="es-E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0937" cy="3722687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(</a:t>
            </a:r>
            <a:r>
              <a:rPr lang="en-US" i="1" dirty="0"/>
              <a:t>El País,</a:t>
            </a:r>
            <a:r>
              <a:rPr lang="en-US" dirty="0"/>
              <a:t> June 7, 2000)</a:t>
            </a:r>
          </a:p>
        </p:txBody>
      </p:sp>
    </p:spTree>
    <p:extLst>
      <p:ext uri="{BB962C8B-B14F-4D97-AF65-F5344CB8AC3E}">
        <p14:creationId xmlns:p14="http://schemas.microsoft.com/office/powerpoint/2010/main" val="2018779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9E5A5-CC14-48F7-9B89-9B2AC8C766A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4944E-D121-4D0A-BFC9-F86DE46F3907}" type="slidenum">
              <a:rPr lang="es-ES" smtClean="0"/>
              <a:pPr/>
              <a:t>32</a:t>
            </a:fld>
            <a:endParaRPr lang="es-E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1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04E3A-E748-4046-ABE4-9CFD73DE966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848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E0B19-7BB9-4C92-B262-21094DE0D035}" type="slidenum">
              <a:rPr lang="en-US"/>
              <a:pPr/>
              <a:t>33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6CEA6-4DED-4061-B6A7-0C347BCC56B6}" type="slidenum">
              <a:rPr lang="en-US"/>
              <a:pPr/>
              <a:t>34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30653-2805-4F10-BC34-4F2DBE8ABFD0}" type="slidenum">
              <a:rPr lang="en-US"/>
              <a:pPr/>
              <a:t>35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8DB70-4430-4DE6-AAB2-F5E95DEAFAD7}" type="slidenum">
              <a:rPr lang="en-US"/>
              <a:pPr/>
              <a:t>36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99299-0197-4991-864D-71A86E4FB6F8}" type="slidenum">
              <a:rPr lang="es-ES" smtClean="0"/>
              <a:pPr/>
              <a:t>37</a:t>
            </a:fld>
            <a:endParaRPr lang="es-E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31902-B868-438B-BCD4-16EBC701607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B3350-C3EF-44E5-B958-90CB53A29C31}" type="slidenum">
              <a:rPr lang="es-ES" smtClean="0"/>
              <a:pPr/>
              <a:t>41</a:t>
            </a:fld>
            <a:endParaRPr lang="es-E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4944E-D121-4D0A-BFC9-F86DE46F3907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35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A65EC-4CD6-4DBE-9FEF-8B964231EF38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4944E-D121-4D0A-BFC9-F86DE46F3907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F343C-AA02-4118-9448-37E58B969FDF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FD619-9DEA-4131-A1C8-6CAB7B67E97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D4829-034D-4160-BDFC-041084013BB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BE369-3DE1-416F-987E-A10F7BFF118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C0A75-0AAE-4D5E-84DC-D258B34DEFB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EEADB-E0EB-4DFB-ACC2-7A131CAE8233}" type="slidenum">
              <a:rPr lang="es-ES" smtClean="0"/>
              <a:pPr/>
              <a:t>55</a:t>
            </a:fld>
            <a:endParaRPr lang="es-E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4944E-D121-4D0A-BFC9-F86DE46F3907}" type="slidenum">
              <a:rPr lang="es-ES" smtClean="0"/>
              <a:pPr/>
              <a:t>57</a:t>
            </a:fld>
            <a:endParaRPr lang="es-E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AF51EA-90A7-4F15-8393-DF379E2E1845}" type="slidenum">
              <a:rPr lang="es-ES" smtClean="0"/>
              <a:pPr/>
              <a:t>58</a:t>
            </a:fld>
            <a:endParaRPr lang="es-E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04E3A-E748-4046-ABE4-9CFD73DE966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54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FBC2D-9AD4-4C8D-98E0-B880245B78BD}" type="slidenum">
              <a:rPr lang="es-ES" smtClean="0"/>
              <a:pPr/>
              <a:t>60</a:t>
            </a:fld>
            <a:endParaRPr lang="es-E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DF24F-A865-4767-A68F-4E74E7441EB2}" type="slidenum">
              <a:rPr lang="es-ES" smtClean="0"/>
              <a:pPr/>
              <a:t>64</a:t>
            </a:fld>
            <a:endParaRPr lang="es-E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B31368-BF96-4797-A3B5-1CED056DF68F}" type="slidenum">
              <a:rPr lang="es-ES" smtClean="0"/>
              <a:pPr/>
              <a:t>71</a:t>
            </a:fld>
            <a:endParaRPr lang="es-E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4944E-D121-4D0A-BFC9-F86DE46F3907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 Twitter after Elon Musk</a:t>
            </a:r>
          </a:p>
        </p:txBody>
      </p:sp>
    </p:spTree>
    <p:extLst>
      <p:ext uri="{BB962C8B-B14F-4D97-AF65-F5344CB8AC3E}">
        <p14:creationId xmlns:p14="http://schemas.microsoft.com/office/powerpoint/2010/main" val="42086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B0B0A-8CC7-4B47-A843-69D985FC125A}" type="slidenum">
              <a:rPr lang="en-US"/>
              <a:pPr/>
              <a:t>12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D3AA2-B676-4238-8DE0-50BEA6DE3526}" type="slidenum">
              <a:rPr lang="en-US"/>
              <a:pPr/>
              <a:t>13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2B130-8C24-4AFB-8B0D-74E54D90D867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CC1-1340-48A2-94BF-7C7F0DCD491A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3B10-1831-4966-8FA8-7A19E14D54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9B9F-F90D-4250-83C1-7E1550C5839A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34013-C50E-45B0-8EBE-32A5771C0A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4EA4-478B-4B91-A2C8-754550CB3A8F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DC55-795E-47F6-99CB-9C265FE322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2B3EE00-1983-4258-B2E1-744041D71A7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DB3C2-1AF3-49E4-A993-C21EA9E76C78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A7EC-4D78-417C-8D2D-A65A4CCCA1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B213-68FB-4C84-B90F-9A4E9806BBB6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C101-302E-41BE-A820-3573C73117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6C4B-AD6F-406B-BB51-B6C89A5C6089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F7E3-6316-45DF-8FD6-18DEA8E7A0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9177-349F-4345-906D-A98DC7907699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E2E5-5DC4-40DE-B55B-06E2B9E545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A806-29A0-4BFC-B342-B3DF218E523F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DE617-4B31-4CCA-A1C4-E0C194B469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74A2-CA02-44FB-AEAD-7743584901E8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15D2-3897-4389-93B3-C0ABE2D110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els estils de text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0B34D-C563-42B2-B472-E186EB2B830B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391F1-4443-4A2D-B4D7-A0960485C2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6F23-55F0-4701-9257-F9D8E6DB1F39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A2FE0-44BC-472E-8938-FC255F3A82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5CB9306-20D5-4FBC-9206-C76F35CE23F9}" type="datetime1">
              <a:rPr lang="es-ES"/>
              <a:pPr>
                <a:defRPr/>
              </a:pPr>
              <a:t>06/02/2024</a:t>
            </a:fld>
            <a:endParaRPr 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4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5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85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5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85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5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85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5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85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5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8502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SzPct val="150000"/>
        <a:buChar char="▪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35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recio+de+estancia+hospitalari+por+noceh&amp;oq=precio+de+estancia+hospitalari+por+noceh&amp;aqs=chrome..69i57j33i10i160.7847j1j7&amp;sourceid=chrome&amp;ie=UTF-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lpais.com/elpais/2016/01/14/opinion/1452798928_402406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boletin.com/nacional/92733/ugt-gallardon-retoma-privatizar-registrocivil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cronica.net/frontend/lacronica/la-protesta-por-la-privatizacion-del-servicio-de-agua-de-alcazar-56006.htm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onomista.es/catalunya/noticias/3896691/04/12/La-falta-de-pasajeros-aconseja-el-cierre-de-15-aeropuertos-espanoles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runada.org/en/Publications/z139/Contractual-Allocation-of-Decision-Rights-and-Incentives-The-Case-of-Automobile-Distribution.ax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Markets and Organizations</a:t>
            </a:r>
            <a:br>
              <a:rPr lang="en-US" sz="3600" dirty="0"/>
            </a:br>
            <a:r>
              <a:rPr lang="en-US" sz="2800" dirty="0"/>
              <a:t>Briefing on Divisionalization</a:t>
            </a:r>
            <a:endParaRPr lang="en-US" sz="24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Centralization in bureaucracy </a:t>
            </a:r>
            <a:br>
              <a:rPr lang="en-US" dirty="0"/>
            </a:br>
            <a:r>
              <a:rPr lang="en-US" sz="2800" dirty="0"/>
              <a:t>(i.e., “discretionary expense centers”)</a:t>
            </a:r>
            <a:endParaRPr lang="es-ES" sz="3600" dirty="0"/>
          </a:p>
        </p:txBody>
      </p:sp>
      <p:sp>
        <p:nvSpPr>
          <p:cNvPr id="43011" name="2 Marcador de contenido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79248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>
                <a:effectLst/>
                <a:latin typeface="+mn-lt"/>
                <a:ea typeface="+mn-ea"/>
                <a:cs typeface="+mn-cs"/>
              </a:rPr>
              <a:t>Allocation</a:t>
            </a:r>
          </a:p>
          <a:p>
            <a:pPr lvl="1" eaLnBrk="1" hangingPunct="1"/>
            <a:r>
              <a:rPr lang="en-US" sz="2000" dirty="0">
                <a:effectLst/>
                <a:latin typeface="+mn-lt"/>
                <a:ea typeface="+mn-ea"/>
                <a:cs typeface="+mn-cs"/>
              </a:rPr>
              <a:t>Budgets—competition among units, cuts in crises</a:t>
            </a:r>
          </a:p>
          <a:p>
            <a:pPr lvl="1" eaLnBrk="1" hangingPunct="1"/>
            <a:r>
              <a:rPr lang="en-US" sz="2000" dirty="0"/>
              <a:t>Rules: what, how and for whom to produce– e.g., UPF</a:t>
            </a:r>
          </a:p>
          <a:p>
            <a:pPr eaLnBrk="1" hangingPunct="1"/>
            <a:r>
              <a:rPr lang="en-US" sz="2400" dirty="0">
                <a:effectLst/>
                <a:latin typeface="+mn-lt"/>
                <a:ea typeface="+mn-ea"/>
                <a:cs typeface="+mn-cs"/>
              </a:rPr>
              <a:t>Evaluation</a:t>
            </a:r>
          </a:p>
          <a:p>
            <a:pPr lvl="1" eaLnBrk="1" hangingPunct="1"/>
            <a:r>
              <a:rPr lang="en-US" sz="2000" dirty="0"/>
              <a:t>Compliance with rules</a:t>
            </a:r>
          </a:p>
          <a:p>
            <a:pPr lvl="1" eaLnBrk="1" hangingPunct="1"/>
            <a:r>
              <a:rPr lang="en-US" sz="2000" dirty="0"/>
              <a:t>Performance</a:t>
            </a:r>
          </a:p>
          <a:p>
            <a:pPr lvl="2" eaLnBrk="1" hangingPunct="1"/>
            <a:r>
              <a:rPr lang="en-US" sz="1600" dirty="0"/>
              <a:t>Short term: Little and not explicit evaluation; often, none</a:t>
            </a:r>
          </a:p>
          <a:p>
            <a:pPr lvl="3" eaLnBrk="1" hangingPunct="1"/>
            <a:r>
              <a:rPr lang="en-US" sz="1400" dirty="0"/>
              <a:t>Marginal (</a:t>
            </a:r>
            <a:r>
              <a:rPr lang="en-US" sz="1400" i="1" dirty="0" err="1"/>
              <a:t>módulos</a:t>
            </a:r>
            <a:r>
              <a:rPr lang="en-US" sz="1400" dirty="0"/>
              <a:t> in courts) </a:t>
            </a:r>
          </a:p>
          <a:p>
            <a:pPr lvl="2" eaLnBrk="1" hangingPunct="1"/>
            <a:r>
              <a:rPr lang="en-US" sz="1600" dirty="0"/>
              <a:t>Long term: entry (</a:t>
            </a:r>
            <a:r>
              <a:rPr lang="en-US" sz="1600" i="1" dirty="0" err="1"/>
              <a:t>oposiciones</a:t>
            </a:r>
            <a:r>
              <a:rPr lang="en-US" sz="1600" dirty="0"/>
              <a:t>), before promotion </a:t>
            </a:r>
            <a:endParaRPr lang="en-US" dirty="0"/>
          </a:p>
          <a:p>
            <a:pPr eaLnBrk="1" hangingPunct="1"/>
            <a:r>
              <a:rPr lang="en-US" sz="2400" dirty="0"/>
              <a:t>Compensation</a:t>
            </a:r>
          </a:p>
          <a:p>
            <a:pPr lvl="1" eaLnBrk="1" hangingPunct="1"/>
            <a:r>
              <a:rPr lang="en-US" sz="2000" dirty="0"/>
              <a:t>Compliance as a minimum</a:t>
            </a:r>
          </a:p>
          <a:p>
            <a:pPr lvl="1" eaLnBrk="1" hangingPunct="1"/>
            <a:r>
              <a:rPr lang="en-US" sz="2000" dirty="0"/>
              <a:t>Automatic: e.g., deferred compensation</a:t>
            </a:r>
          </a:p>
          <a:p>
            <a:pPr lvl="1" eaLnBrk="1" hangingPunct="1"/>
            <a:r>
              <a:rPr lang="en-US" sz="2000" dirty="0"/>
              <a:t>Promotion,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Incentives in bureaucracy </a:t>
            </a:r>
            <a:endParaRPr lang="es-ES" sz="3600" dirty="0"/>
          </a:p>
        </p:txBody>
      </p:sp>
      <p:sp>
        <p:nvSpPr>
          <p:cNvPr id="43011" name="2 Marcador de contenido"/>
          <p:cNvSpPr>
            <a:spLocks noGrp="1"/>
          </p:cNvSpPr>
          <p:nvPr>
            <p:ph idx="4294967295"/>
          </p:nvPr>
        </p:nvSpPr>
        <p:spPr>
          <a:xfrm>
            <a:off x="533400" y="1981200"/>
            <a:ext cx="7924800" cy="4572000"/>
          </a:xfrm>
        </p:spPr>
        <p:txBody>
          <a:bodyPr>
            <a:normAutofit/>
          </a:bodyPr>
          <a:lstStyle/>
          <a:p>
            <a:pPr rtl="0" eaLnBrk="1" fontAlgn="base" hangingPunct="1"/>
            <a:r>
              <a:rPr lang="en-US" sz="2400" dirty="0">
                <a:solidFill>
                  <a:schemeClr val="tx1"/>
                </a:solidFill>
                <a:effectLst/>
              </a:rPr>
              <a:t>Users not charged</a:t>
            </a:r>
          </a:p>
          <a:p>
            <a:pPr lvl="1" eaLnBrk="1" hangingPunct="1"/>
            <a:r>
              <a:rPr lang="en-US" sz="2000" dirty="0"/>
              <a:t>Taxes unrelat</a:t>
            </a:r>
            <a:r>
              <a:rPr lang="en-US" sz="2100" dirty="0"/>
              <a:t>ed to consumption </a:t>
            </a: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dirty="0">
                <a:effectLst/>
                <a:sym typeface="Wingdings" panose="05000000000000000000" pitchFamily="2" charset="2"/>
              </a:rPr>
              <a:t>No </a:t>
            </a:r>
            <a:r>
              <a:rPr lang="en-US" sz="2100" dirty="0">
                <a:solidFill>
                  <a:srgbClr val="FF0000"/>
                </a:solidFill>
                <a:effectLst/>
                <a:sym typeface="Wingdings" panose="05000000000000000000" pitchFamily="2" charset="2"/>
              </a:rPr>
              <a:t>opportunity cost</a:t>
            </a:r>
            <a:endParaRPr lang="en-US" sz="2100" dirty="0">
              <a:solidFill>
                <a:srgbClr val="FF0000"/>
              </a:solidFill>
              <a:effectLst/>
            </a:endParaRPr>
          </a:p>
          <a:p>
            <a:pPr rtl="0" eaLnBrk="1" fontAlgn="base" hangingPunct="1"/>
            <a:r>
              <a:rPr lang="en-US" sz="2400" dirty="0">
                <a:solidFill>
                  <a:schemeClr val="tx1"/>
                </a:solidFill>
                <a:effectLst/>
              </a:rPr>
              <a:t>Providers not incentivized</a:t>
            </a:r>
          </a:p>
          <a:p>
            <a:pPr lvl="1" eaLnBrk="1" hangingPunct="1"/>
            <a:r>
              <a:rPr lang="en-US" sz="2000" dirty="0">
                <a:solidFill>
                  <a:schemeClr val="tx1"/>
                </a:solidFill>
                <a:effectLst/>
              </a:rPr>
              <a:t>at least not explicitly and not in the short run </a:t>
            </a:r>
            <a:endParaRPr lang="en-US" sz="2000" dirty="0"/>
          </a:p>
          <a:p>
            <a:pPr lvl="2" eaLnBrk="1" hangingPunct="1"/>
            <a:r>
              <a:rPr lang="en-US" sz="1600" dirty="0">
                <a:solidFill>
                  <a:schemeClr val="tx1"/>
                </a:solidFill>
                <a:effectLst/>
              </a:rPr>
              <a:t>more so in the long run through selection and deferred </a:t>
            </a:r>
            <a:r>
              <a:rPr lang="en-US" sz="1600" dirty="0">
                <a:effectLst/>
              </a:rPr>
              <a:t>compensation, but again not linked to performance</a:t>
            </a:r>
          </a:p>
          <a:p>
            <a:pPr eaLnBrk="1" hangingPunct="1"/>
            <a:r>
              <a:rPr lang="en-US" sz="2400" dirty="0"/>
              <a:t>Budget office badly informed on </a:t>
            </a:r>
          </a:p>
          <a:p>
            <a:pPr lvl="1" eaLnBrk="1" hangingPunct="1"/>
            <a:r>
              <a:rPr lang="en-US" sz="2000" dirty="0"/>
              <a:t>supply: production costs </a:t>
            </a:r>
          </a:p>
          <a:p>
            <a:pPr lvl="1" eaLnBrk="1" hangingPunct="1"/>
            <a:r>
              <a:rPr lang="en-US" sz="2000" dirty="0"/>
              <a:t>demand: value to users</a:t>
            </a:r>
            <a:endParaRPr lang="en-US" sz="2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52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0" y="1166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z="3200" dirty="0"/>
              <a:t>Discretionary expense center with increasing cost function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5334000" cy="507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equilibria of a bureaucracy: </a:t>
            </a:r>
            <a:r>
              <a:rPr lang="en-US" sz="3600" dirty="0" err="1"/>
              <a:t>Niskanen’s</a:t>
            </a:r>
            <a:r>
              <a:rPr lang="en-US" sz="3600" dirty="0"/>
              <a:t> model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743200" cy="4764088"/>
          </a:xfrm>
        </p:spPr>
        <p:txBody>
          <a:bodyPr/>
          <a:lstStyle/>
          <a:p>
            <a:r>
              <a:rPr lang="en-US" sz="2400"/>
              <a:t>Maximize budget for two demand functions, D1(Q) and D2(Q) subject to total utility &gt;= budget </a:t>
            </a:r>
          </a:p>
        </p:txBody>
      </p:sp>
      <p:pic>
        <p:nvPicPr>
          <p:cNvPr id="40448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83063" y="2057400"/>
            <a:ext cx="4579937" cy="3968750"/>
          </a:xfrm>
          <a:solidFill>
            <a:schemeClr val="tx1"/>
          </a:solidFill>
          <a:ln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FAC0193-2B21-43FA-961C-19CC880D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clarify</a:t>
            </a:r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433AC8E-4439-41B6-A6E9-F95A81CB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52600"/>
            <a:ext cx="8915400" cy="4343400"/>
          </a:xfrm>
        </p:spPr>
        <p:txBody>
          <a:bodyPr/>
          <a:lstStyle/>
          <a:p>
            <a:r>
              <a:rPr lang="en-US" dirty="0"/>
              <a:t>Deferred compensation &amp; ‘progressive’ income tax</a:t>
            </a:r>
          </a:p>
          <a:p>
            <a:pPr lvl="1"/>
            <a:r>
              <a:rPr lang="en-US" dirty="0"/>
              <a:t>Progressive = tax % grows with income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 the same NPV (net present value) of life income, workers pay more taxes if their compensation is deferred  it discourages investment in human capital, etc.</a:t>
            </a:r>
            <a:endParaRPr lang="en-US" dirty="0"/>
          </a:p>
          <a:p>
            <a:r>
              <a:rPr lang="en-US" dirty="0"/>
              <a:t>Expense centers’ incentives:</a:t>
            </a:r>
          </a:p>
          <a:p>
            <a:pPr lvl="1"/>
            <a:r>
              <a:rPr lang="en-US" dirty="0"/>
              <a:t>Zero Price paid by users 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consumers use to demand too much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Empire building 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producers interested in producing too much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not the same for all services, given diffs. in value &amp; info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1894A0-5653-4130-B283-31CF17B5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3EE00-1983-4258-B2E1-744041D71A71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1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/>
              <a:t>Production under competition, monopoly and bureaucracy </a:t>
            </a:r>
          </a:p>
        </p:txBody>
      </p:sp>
      <p:sp>
        <p:nvSpPr>
          <p:cNvPr id="413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885950" y="1752600"/>
          <a:ext cx="5429250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n" r:id="rId4" imgW="3715512" imgH="3276600" progId="Word.Picture.8">
                  <p:embed/>
                </p:oleObj>
              </mc:Choice>
              <mc:Fallback>
                <p:oleObj name="Imagen" r:id="rId4" imgW="3715512" imgH="3276600" progId="Word.Picture.8">
                  <p:embed/>
                  <p:pic>
                    <p:nvPicPr>
                      <p:cNvPr id="4137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52600"/>
                        <a:ext cx="5429250" cy="47815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13 Conector recto de flecha"/>
          <p:cNvCxnSpPr>
            <a:cxnSpLocks/>
          </p:cNvCxnSpPr>
          <p:nvPr/>
        </p:nvCxnSpPr>
        <p:spPr>
          <a:xfrm>
            <a:off x="4114800" y="6248400"/>
            <a:ext cx="2057400" cy="0"/>
          </a:xfrm>
          <a:prstGeom prst="straightConnector1">
            <a:avLst/>
          </a:prstGeom>
          <a:ln w="1270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4114800" y="6248400"/>
            <a:ext cx="137160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5 Conector recto de flecha">
            <a:extLst>
              <a:ext uri="{FF2B5EF4-FFF2-40B4-BE49-F238E27FC236}">
                <a16:creationId xmlns:a16="http://schemas.microsoft.com/office/drawing/2014/main" id="{661811B7-FE03-4556-8607-2F53EDBF5B6F}"/>
              </a:ext>
            </a:extLst>
          </p:cNvPr>
          <p:cNvCxnSpPr>
            <a:cxnSpLocks/>
          </p:cNvCxnSpPr>
          <p:nvPr/>
        </p:nvCxnSpPr>
        <p:spPr>
          <a:xfrm flipH="1">
            <a:off x="3581400" y="6248400"/>
            <a:ext cx="533400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4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0C3F6C-92AA-8260-0CB4-229E651A6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23900"/>
            <a:ext cx="4038600" cy="2628900"/>
          </a:xfrm>
        </p:spPr>
        <p:txBody>
          <a:bodyPr/>
          <a:lstStyle/>
          <a:p>
            <a:pPr algn="l"/>
            <a:r>
              <a:rPr lang="en-US" dirty="0"/>
              <a:t>Not so simple: Counterexample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AC9B07E-F7E5-49A5-86C4-E4F44581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B15D2-3897-4389-93B3-C0ABE2D1101C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3" name="Picture 2" descr="Imagen">
            <a:extLst>
              <a:ext uri="{FF2B5EF4-FFF2-40B4-BE49-F238E27FC236}">
                <a16:creationId xmlns:a16="http://schemas.microsoft.com/office/drawing/2014/main" id="{CD6F9886-89F4-4B02-B8E4-3DFFF8D0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"/>
            <a:ext cx="2641600" cy="63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C36D75-BDC3-5E22-CBFF-CDD206510573}"/>
              </a:ext>
            </a:extLst>
          </p:cNvPr>
          <p:cNvSpPr/>
          <p:nvPr/>
        </p:nvSpPr>
        <p:spPr>
          <a:xfrm>
            <a:off x="5562600" y="5181600"/>
            <a:ext cx="1143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0640447-903C-62DC-D0BF-C17320C6D2B6}"/>
              </a:ext>
            </a:extLst>
          </p:cNvPr>
          <p:cNvSpPr/>
          <p:nvPr/>
        </p:nvSpPr>
        <p:spPr>
          <a:xfrm>
            <a:off x="6781800" y="45720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62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choice on public services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Market failure 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Externalities, public goods, natural monopolies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How did they vary from XIX to XXI centuries? </a:t>
            </a:r>
          </a:p>
          <a:p>
            <a:pPr lvl="2">
              <a:lnSpc>
                <a:spcPct val="90000"/>
              </a:lnSpc>
            </a:pPr>
            <a:r>
              <a:rPr lang="en-US"/>
              <a:t>courts, police, prisons, army, foreign relations</a:t>
            </a:r>
          </a:p>
          <a:p>
            <a:pPr lvl="2">
              <a:lnSpc>
                <a:spcPct val="90000"/>
              </a:lnSpc>
            </a:pPr>
            <a:r>
              <a:rPr lang="en-US"/>
              <a:t>education, health, pensions, housing, etc., etc.</a:t>
            </a:r>
            <a:endParaRPr lang="en-US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 political intervention</a:t>
            </a:r>
          </a:p>
          <a:p>
            <a:pPr lvl="1">
              <a:lnSpc>
                <a:spcPct val="90000"/>
              </a:lnSpc>
            </a:pPr>
            <a:r>
              <a:rPr lang="en-US"/>
              <a:t>Financing and producing public services</a:t>
            </a:r>
          </a:p>
          <a:p>
            <a:pPr lvl="2">
              <a:lnSpc>
                <a:spcPct val="90000"/>
              </a:lnSpc>
            </a:pPr>
            <a:r>
              <a:rPr lang="en-US"/>
              <a:t>How to organize production? </a:t>
            </a:r>
            <a:r>
              <a:rPr lang="en-US" u="sng"/>
              <a:t>Bureaucracy</a:t>
            </a:r>
          </a:p>
          <a:p>
            <a:pPr lvl="1">
              <a:lnSpc>
                <a:spcPct val="90000"/>
              </a:lnSpc>
            </a:pPr>
            <a:r>
              <a:rPr lang="en-US"/>
              <a:t>Only financing public services</a:t>
            </a:r>
          </a:p>
          <a:p>
            <a:pPr lvl="2">
              <a:lnSpc>
                <a:spcPct val="90000"/>
              </a:lnSpc>
            </a:pPr>
            <a:r>
              <a:rPr lang="en-US"/>
              <a:t>How to contract them? </a:t>
            </a:r>
            <a:r>
              <a:rPr lang="en-US" u="sng"/>
              <a:t>Subcontracting</a:t>
            </a:r>
            <a:r>
              <a:rPr lang="en-US"/>
              <a:t>, </a:t>
            </a:r>
            <a:r>
              <a:rPr lang="en-US" u="sng"/>
              <a:t>internal markets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to organize the Royal Household?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News for Spain: recently set salaries</a:t>
            </a:r>
          </a:p>
          <a:p>
            <a:pPr lvl="1"/>
            <a:r>
              <a:rPr lang="en-US"/>
              <a:t>Issues, more generally?</a:t>
            </a:r>
          </a:p>
          <a:p>
            <a:r>
              <a:rPr lang="en-US"/>
              <a:t>Functions? I.e., “outputs”</a:t>
            </a:r>
          </a:p>
          <a:p>
            <a:r>
              <a:rPr lang="en-US"/>
              <a:t>What about inputs?</a:t>
            </a:r>
          </a:p>
          <a:p>
            <a:pPr lvl="1"/>
            <a:r>
              <a:rPr lang="en-US"/>
              <a:t>Accountability?</a:t>
            </a:r>
          </a:p>
          <a:p>
            <a:pPr lvl="1"/>
            <a:r>
              <a:rPr lang="en-US"/>
              <a:t>Bought where?</a:t>
            </a:r>
          </a:p>
          <a:p>
            <a:r>
              <a:rPr lang="en-US"/>
              <a:t>Budget? </a:t>
            </a:r>
          </a:p>
          <a:p>
            <a:pPr lvl="1"/>
            <a:r>
              <a:rPr lang="en-US"/>
              <a:t>How to set it? What to include?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/>
              <a:t>Examples: Questions on the organization of public services</a:t>
            </a:r>
            <a:endParaRPr lang="en-US" sz="3600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How are UPF, TV3, SCS paid and by whom?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What incentives do users &amp; suppliers have?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What incentives do those responsible for budgeting have?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Are they really “responsible” for the budget?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Who does finance the budget?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What incentives do they have?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What information do they have? 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What incentives do they have to find information?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61EB4-E78B-4E7C-A693-8EF099EE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F8CB6C-DA74-42EE-BEF8-E1E255FE0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>
            <a:normAutofit fontScale="92500" lnSpcReduction="10000"/>
          </a:bodyPr>
          <a:lstStyle/>
          <a:p>
            <a:r>
              <a:rPr lang="es-ES" dirty="0"/>
              <a:t>Link to </a:t>
            </a:r>
            <a:r>
              <a:rPr lang="en-US" dirty="0"/>
              <a:t>topic 4 (Markets &amp; Politics)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to implement political decisions?</a:t>
            </a:r>
          </a:p>
          <a:p>
            <a:pPr lvl="2"/>
            <a:r>
              <a:rPr lang="en-US" dirty="0"/>
              <a:t>Law </a:t>
            </a:r>
            <a:r>
              <a:rPr lang="en-US" dirty="0">
                <a:sym typeface="Wingdings" panose="05000000000000000000" pitchFamily="2" charset="2"/>
              </a:rPr>
              <a:t> topic on institutions</a:t>
            </a:r>
          </a:p>
          <a:p>
            <a:pPr lvl="2"/>
            <a:r>
              <a:rPr lang="en-US" dirty="0"/>
              <a:t>Public services:</a:t>
            </a:r>
            <a:r>
              <a:rPr lang="en-US" dirty="0">
                <a:sym typeface="Wingdings" panose="05000000000000000000" pitchFamily="2" charset="2"/>
              </a:rPr>
              <a:t> 1) “make” or “buy”? And 2) If “make”,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how to organize them? </a:t>
            </a:r>
            <a:r>
              <a:rPr lang="en-US" dirty="0">
                <a:sym typeface="Wingdings" panose="05000000000000000000" pitchFamily="2" charset="2"/>
              </a:rPr>
              <a:t> this topic</a:t>
            </a:r>
            <a:endParaRPr lang="en-US" dirty="0"/>
          </a:p>
          <a:p>
            <a:r>
              <a:rPr lang="en-US" dirty="0"/>
              <a:t>I. Briefing on divisionalization</a:t>
            </a:r>
          </a:p>
          <a:p>
            <a:r>
              <a:rPr lang="en-US" dirty="0"/>
              <a:t>II. Bureaucracy</a:t>
            </a:r>
          </a:p>
          <a:p>
            <a:pPr lvl="1"/>
            <a:r>
              <a:rPr lang="en-US" dirty="0"/>
              <a:t>Expense centers and their reform</a:t>
            </a:r>
          </a:p>
          <a:p>
            <a:pPr lvl="1"/>
            <a:r>
              <a:rPr lang="en-US" dirty="0"/>
              <a:t>Reform of public services</a:t>
            </a:r>
          </a:p>
          <a:p>
            <a:pPr lvl="1"/>
            <a:r>
              <a:rPr lang="en-US" dirty="0"/>
              <a:t>Learning from old public services: Modest “automatic management”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0A34BA-DE63-4918-BE2F-4B35026A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72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94FC-5A3E-42BC-A484-C066B5D0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problems of bureaucracy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8F4B4-58A3-4FD8-A330-3C03676D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848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Budgeting conflicts b/c information asymmetry</a:t>
            </a:r>
          </a:p>
          <a:p>
            <a:pPr lvl="1"/>
            <a:r>
              <a:rPr lang="en-US" dirty="0"/>
              <a:t>Vertical: expense center “gaming” budget unit</a:t>
            </a:r>
          </a:p>
          <a:p>
            <a:pPr lvl="1"/>
            <a:r>
              <a:rPr lang="en-US" dirty="0"/>
              <a:t>Horizontal: battle for resources among expense centers</a:t>
            </a:r>
          </a:p>
          <a:p>
            <a:r>
              <a:rPr lang="en-US" dirty="0"/>
              <a:t>Conflicts lead to too big overall, compatible with some units being too small</a:t>
            </a:r>
            <a:endParaRPr lang="en-US" u="sng" dirty="0"/>
          </a:p>
          <a:p>
            <a:pPr lvl="1"/>
            <a:r>
              <a:rPr lang="en-US" dirty="0"/>
              <a:t>Vertical conflict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Users and providers collude against budget office </a:t>
            </a:r>
            <a:r>
              <a:rPr lang="en-US" dirty="0">
                <a:sym typeface="Wingdings" panose="05000000000000000000" pitchFamily="2" charset="2"/>
              </a:rPr>
              <a:t> too big overall (public sector?)</a:t>
            </a:r>
            <a:endParaRPr lang="en-US" dirty="0"/>
          </a:p>
          <a:p>
            <a:pPr lvl="1"/>
            <a:r>
              <a:rPr lang="en-US" dirty="0"/>
              <a:t>Horizontal conflict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Bad allocation among centers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en-US" dirty="0"/>
              <a:t>too big units (universities?, curative medicine?)</a:t>
            </a:r>
          </a:p>
          <a:p>
            <a:pPr lvl="2"/>
            <a:r>
              <a:rPr lang="en-US" dirty="0"/>
              <a:t>too small units (kindergarten?, preventive medicine?)</a:t>
            </a:r>
          </a:p>
          <a:p>
            <a:pPr lvl="3"/>
            <a:r>
              <a:rPr lang="es-ES" dirty="0"/>
              <a:t>‘</a:t>
            </a:r>
            <a:r>
              <a:rPr lang="en-US" dirty="0"/>
              <a:t>Too big/small’ = bigger/smaller than perfect-information, the size that perfectly informed individuals would ‘truly-prefer’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CAD9D0-1135-4019-A7BA-738542F1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A7EC-4D78-417C-8D2D-A65A4CCCA17D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54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/>
              <a:t>Common budgetary practices</a:t>
            </a:r>
            <a:endParaRPr lang="en-US" sz="4400" dirty="0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Too big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Cyclical recidivism</a:t>
            </a:r>
          </a:p>
          <a:p>
            <a:pPr lvl="1" eaLnBrk="1" hangingPunct="1"/>
            <a:r>
              <a:rPr lang="en-US" sz="2000" dirty="0">
                <a:solidFill>
                  <a:schemeClr val="accent1"/>
                </a:solidFill>
              </a:rPr>
              <a:t>Overspending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2000" dirty="0">
                <a:solidFill>
                  <a:srgbClr val="FF0000"/>
                </a:solidFill>
              </a:rPr>
              <a:t>utbacks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Overspending</a:t>
            </a:r>
            <a:r>
              <a:rPr lang="en-US" sz="2000" dirty="0">
                <a:sym typeface="Wingdings" panose="05000000000000000000" pitchFamily="2" charset="2"/>
              </a:rPr>
              <a:t>...</a:t>
            </a:r>
            <a:endParaRPr lang="en-US" sz="2000" dirty="0"/>
          </a:p>
          <a:p>
            <a:pPr eaLnBrk="1" hangingPunct="1"/>
            <a:r>
              <a:rPr lang="en-US" sz="2400" dirty="0"/>
              <a:t>Budget competition between units</a:t>
            </a:r>
            <a:endParaRPr lang="en-US" sz="2000" dirty="0"/>
          </a:p>
          <a:p>
            <a:pPr lvl="1" eaLnBrk="1" hangingPunct="1"/>
            <a:r>
              <a:rPr lang="en-US" sz="1600" dirty="0">
                <a:sym typeface="Wingdings" pitchFamily="2" charset="2"/>
              </a:rPr>
              <a:t>b/c of information asymmetry, which</a:t>
            </a:r>
            <a:r>
              <a:rPr lang="en-US" sz="1600" dirty="0"/>
              <a:t> is “easier” to cut back? E.g.:</a:t>
            </a:r>
          </a:p>
          <a:p>
            <a:pPr lvl="2" eaLnBrk="1" hangingPunct="1"/>
            <a:r>
              <a:rPr lang="en-US" sz="1600" dirty="0"/>
              <a:t>Schoolteachers or bus drivers’ wages? </a:t>
            </a:r>
          </a:p>
          <a:p>
            <a:pPr lvl="2" eaLnBrk="1" hangingPunct="1"/>
            <a:r>
              <a:rPr lang="en-US" sz="1600" dirty="0"/>
              <a:t>Preventive medicine or cardiology?</a:t>
            </a:r>
            <a:endParaRPr lang="en-US" sz="2400" dirty="0"/>
          </a:p>
          <a:p>
            <a:pPr eaLnBrk="1" hangingPunct="1"/>
            <a:r>
              <a:rPr lang="en-US" sz="2400" dirty="0"/>
              <a:t>Annual “incremental” budgeting</a:t>
            </a:r>
          </a:p>
          <a:p>
            <a:pPr lvl="1" eaLnBrk="1" hangingPunct="1"/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Outdated</a:t>
            </a:r>
            <a:r>
              <a:rPr lang="en-US" sz="2000" dirty="0">
                <a:sym typeface="Wingdings" panose="05000000000000000000" pitchFamily="2" charset="2"/>
              </a:rPr>
              <a:t>  </a:t>
            </a:r>
            <a:r>
              <a:rPr lang="en-US" sz="2000" dirty="0">
                <a:solidFill>
                  <a:srgbClr val="FF0000"/>
                </a:solidFill>
              </a:rPr>
              <a:t>“Zero-based” Budgeting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Outdated</a:t>
            </a:r>
            <a:r>
              <a:rPr lang="en-US" sz="2000" dirty="0">
                <a:sym typeface="Wingdings" panose="05000000000000000000" pitchFamily="2" charset="2"/>
              </a:rPr>
              <a:t>...</a:t>
            </a:r>
            <a:endParaRPr lang="en-US" sz="2000" dirty="0"/>
          </a:p>
          <a:p>
            <a:pPr marL="0" indent="0" algn="r" eaLnBrk="1" hangingPunct="1">
              <a:buNone/>
            </a:pPr>
            <a:r>
              <a:rPr lang="en-US" sz="2400" dirty="0"/>
              <a:t>Some real cases </a:t>
            </a:r>
            <a:r>
              <a:rPr lang="en-US" sz="2400" dirty="0">
                <a:sym typeface="Wingdings" pitchFamily="2" charset="2"/>
              </a:rPr>
              <a:t>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6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sz="3600" dirty="0"/>
              <a:t>Ex. 1. Death while waiting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According to “the head of the heart surgery unit at the Hospital de </a:t>
            </a:r>
            <a:r>
              <a:rPr lang="en-US" dirty="0" err="1"/>
              <a:t>Sant</a:t>
            </a:r>
            <a:r>
              <a:rPr lang="en-US" dirty="0"/>
              <a:t> Pau, 7 patients died while waiting for surgery”</a:t>
            </a:r>
          </a:p>
          <a:p>
            <a:pPr eaLnBrk="1" hangingPunct="1"/>
            <a:r>
              <a:rPr lang="en-US" dirty="0"/>
              <a:t>Which are the explicit and implicit prices?</a:t>
            </a:r>
          </a:p>
          <a:p>
            <a:pPr eaLnBrk="1" hangingPunct="1"/>
            <a:r>
              <a:rPr lang="en-US" dirty="0"/>
              <a:t>Were they playing a strategic game?</a:t>
            </a:r>
          </a:p>
          <a:p>
            <a:pPr eaLnBrk="1" hangingPunct="1"/>
            <a:r>
              <a:rPr lang="en-US" dirty="0"/>
              <a:t>Consequences?</a:t>
            </a:r>
          </a:p>
          <a:p>
            <a:pPr eaLnBrk="1" hangingPunct="1"/>
            <a:r>
              <a:rPr lang="en-US" dirty="0"/>
              <a:t>Applicable to conduct by governments? </a:t>
            </a:r>
          </a:p>
          <a:p>
            <a:pPr lvl="1" eaLnBrk="1" hangingPunct="1"/>
            <a:r>
              <a:rPr lang="en-US" dirty="0"/>
              <a:t>Local, regional and/or national?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B15D2-3897-4389-93B3-C0ABE2D1101C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52400" y="152400"/>
            <a:ext cx="8839200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i="1" dirty="0"/>
              <a:t>Los 35 muertos </a:t>
            </a:r>
            <a:r>
              <a:rPr lang="es-ES" sz="1600" b="1" i="1" dirty="0"/>
              <a:t>(</a:t>
            </a:r>
            <a:r>
              <a:rPr lang="es-ES" sz="1600" i="1" dirty="0"/>
              <a:t>El País</a:t>
            </a:r>
            <a:r>
              <a:rPr lang="es-ES" sz="1600" dirty="0"/>
              <a:t>, 7 de junio, 2000).</a:t>
            </a:r>
          </a:p>
          <a:p>
            <a:pPr>
              <a:buNone/>
            </a:pPr>
            <a:r>
              <a:rPr lang="es-ES" sz="1600" dirty="0"/>
              <a:t>Desde que, el pasado 18 de mayo, el jefe del servicio de cirugía cardiaca del hospital de </a:t>
            </a:r>
            <a:r>
              <a:rPr lang="es-ES" sz="1600" dirty="0" err="1"/>
              <a:t>Sant</a:t>
            </a:r>
            <a:r>
              <a:rPr lang="es-ES" sz="1600" dirty="0"/>
              <a:t> Pau de Barcelona, Alejandro </a:t>
            </a:r>
            <a:r>
              <a:rPr lang="es-ES" sz="1600" dirty="0" err="1"/>
              <a:t>Arís</a:t>
            </a:r>
            <a:r>
              <a:rPr lang="es-ES" sz="1600" dirty="0"/>
              <a:t>, hiciera público que siete pacientes habían fallecido mientras esperaban a ser intervenidos en ese centro, un goteo continuo de denuncias ha incrementado hasta 35 la lista de muertos en similares circunstancias en España.</a:t>
            </a:r>
          </a:p>
          <a:p>
            <a:r>
              <a:rPr lang="es-ES" sz="1600" dirty="0"/>
              <a:t>El Hospital </a:t>
            </a:r>
            <a:r>
              <a:rPr lang="es-ES" sz="1600" dirty="0" err="1"/>
              <a:t>Sant</a:t>
            </a:r>
            <a:r>
              <a:rPr lang="es-ES" sz="1600" dirty="0"/>
              <a:t> Pau asegura que la mayoría de los nueve fallecidos no estaban en lista de espera (</a:t>
            </a:r>
            <a:r>
              <a:rPr lang="es-ES" sz="1600" i="1" dirty="0"/>
              <a:t>La Vanguardia</a:t>
            </a:r>
            <a:r>
              <a:rPr lang="es-ES" sz="1600" dirty="0"/>
              <a:t>, 25 de mayo de 2000)</a:t>
            </a:r>
          </a:p>
          <a:p>
            <a:pPr>
              <a:buNone/>
            </a:pPr>
            <a:r>
              <a:rPr lang="es-ES" sz="1600" dirty="0"/>
              <a:t>La investigación impulsada por el Hospital de </a:t>
            </a:r>
            <a:r>
              <a:rPr lang="es-ES" sz="1600" dirty="0" err="1"/>
              <a:t>Sant</a:t>
            </a:r>
            <a:r>
              <a:rPr lang="es-ES" sz="1600" dirty="0"/>
              <a:t> Pau en relación con las muertes de nueve pacientes que, según el jefe del Servicio de Cirugía Cardíaca, Alejandro </a:t>
            </a:r>
            <a:r>
              <a:rPr lang="es-ES" sz="1600" dirty="0" err="1"/>
              <a:t>Aris</a:t>
            </a:r>
            <a:r>
              <a:rPr lang="es-ES" sz="1600" dirty="0"/>
              <a:t>, fallecieron al estar en lista de espera para una intervención, concluye que seis de ellos ni siquiera se encontraban en la lista, y que ninguno de ellos murió como consecuencia de encontrarse en esta situación. </a:t>
            </a:r>
            <a:r>
              <a:rPr lang="es-ES" sz="1600" dirty="0" err="1"/>
              <a:t>Sanitat</a:t>
            </a:r>
            <a:r>
              <a:rPr lang="es-ES" sz="1600" dirty="0"/>
              <a:t> atribuye a la fatalidad las muertes en listas de espera</a:t>
            </a:r>
          </a:p>
          <a:p>
            <a:r>
              <a:rPr lang="es-ES" sz="1600" dirty="0"/>
              <a:t>Planes de choque tras el escándalo (</a:t>
            </a:r>
            <a:r>
              <a:rPr lang="es-ES" sz="1600" i="1" dirty="0"/>
              <a:t>El País</a:t>
            </a:r>
            <a:r>
              <a:rPr lang="es-ES" sz="1600" dirty="0"/>
              <a:t>, 7 de junio, 2000). </a:t>
            </a:r>
          </a:p>
          <a:p>
            <a:pPr>
              <a:buNone/>
            </a:pPr>
            <a:r>
              <a:rPr lang="es-ES" sz="1600" dirty="0"/>
              <a:t>Dos semanas después de las primeras denuncias por fallecimientos en lista de espera (18 de mayo), las administraciones empezaron a hacer públicos planes de choque.... Éstas son las cuatro propuestas más señaladas realizadas hasta la fecha.</a:t>
            </a:r>
          </a:p>
          <a:p>
            <a:pPr>
              <a:buNone/>
            </a:pPr>
            <a:r>
              <a:rPr lang="es-ES" sz="1600" dirty="0"/>
              <a:t>Insalud. El presidente del Gobierno, José María Aznar, anunció... la ampliación de la actividad quirúrgica de los 13 hospitales del Insalud con servicio de cirugía cardiaca...</a:t>
            </a:r>
          </a:p>
          <a:p>
            <a:pPr>
              <a:buNone/>
            </a:pPr>
            <a:r>
              <a:rPr lang="es-ES" sz="1600" dirty="0"/>
              <a:t>Cataluña. La Generalitat de Cataluña anunció el lunes pasado que va a destinar 3.000 millones de pesetas en impulsar un plan de choque que reduzca los tiempos de espera... </a:t>
            </a:r>
          </a:p>
          <a:p>
            <a:r>
              <a:rPr lang="es-ES" sz="1600" dirty="0"/>
              <a:t>UGT insta a los enfermos a que denuncien su situación  (</a:t>
            </a:r>
            <a:r>
              <a:rPr lang="es-ES" sz="1600" i="1" dirty="0"/>
              <a:t>El Mundo</a:t>
            </a:r>
            <a:r>
              <a:rPr lang="es-ES" sz="1600" dirty="0"/>
              <a:t>, 24 de mayo de 2000)</a:t>
            </a:r>
          </a:p>
          <a:p>
            <a:pPr>
              <a:buNone/>
            </a:pPr>
            <a:r>
              <a:rPr lang="es-ES" sz="1600" dirty="0"/>
              <a:t>El sindicato UGT instó ayer a los enfermos que llevan «un tiempo injustificable» en listas de espera a denunciar su situación ante la </a:t>
            </a:r>
            <a:r>
              <a:rPr lang="es-ES" sz="1600" dirty="0" err="1"/>
              <a:t>Consellería</a:t>
            </a:r>
            <a:r>
              <a:rPr lang="es-ES" sz="1600" dirty="0"/>
              <a:t> de </a:t>
            </a:r>
            <a:r>
              <a:rPr lang="es-ES" sz="1600" dirty="0" err="1"/>
              <a:t>Sanitat</a:t>
            </a:r>
            <a:r>
              <a:rPr lang="es-ES" sz="1600" dirty="0"/>
              <a:t> o, si cabe, ante los juzgados...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 2. How much does a night in hospital cost? Urgent Care?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DE617-4B31-4CCA-A1C4-E0C194B46988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17781"/>
          <a:stretch/>
        </p:blipFill>
        <p:spPr bwMode="auto">
          <a:xfrm>
            <a:off x="1981200" y="1951017"/>
            <a:ext cx="5105400" cy="361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77F9B8E-C672-4D13-B9E9-3FA300CBE864}"/>
              </a:ext>
            </a:extLst>
          </p:cNvPr>
          <p:cNvSpPr txBox="1"/>
          <p:nvPr/>
        </p:nvSpPr>
        <p:spPr>
          <a:xfrm>
            <a:off x="304800" y="5715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/>
              <a:t>Note that this type of estimates vary a lot (see </a:t>
            </a:r>
            <a:r>
              <a:rPr lang="en-US" sz="2400" dirty="0">
                <a:hlinkClick r:id="rId3"/>
              </a:rPr>
              <a:t>this link</a:t>
            </a:r>
            <a:r>
              <a:rPr lang="en-US" sz="2400" dirty="0"/>
              <a:t>)—why?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066800"/>
          </a:xfrm>
        </p:spPr>
        <p:txBody>
          <a:bodyPr/>
          <a:lstStyle/>
          <a:p>
            <a:r>
              <a:rPr lang="en-US" dirty="0"/>
              <a:t>Ex. 3. Budget cuts after 2008 crisis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Discussion questions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r>
              <a:rPr lang="en-US" dirty="0"/>
              <a:t>After the economic crisis starting in 2007, were public services substantially reduced? </a:t>
            </a:r>
          </a:p>
          <a:p>
            <a:r>
              <a:rPr lang="en-US" dirty="0"/>
              <a:t>Were wages cut more in the private or in the public sector? Why?</a:t>
            </a:r>
          </a:p>
          <a:p>
            <a:r>
              <a:rPr lang="en-US" dirty="0"/>
              <a:t>What about jobs? Why?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460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nito Arruñada\Documents\empleopublico1_6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685800"/>
            <a:ext cx="9869488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12192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s-ES_tradnl" b="1">
                <a:solidFill>
                  <a:schemeClr val="bg1"/>
                </a:solidFill>
              </a:rPr>
              <a:t>Budget </a:t>
            </a:r>
            <a:r>
              <a:rPr lang="es-ES_tradnl" b="1" dirty="0" err="1">
                <a:solidFill>
                  <a:schemeClr val="bg1"/>
                </a:solidFill>
              </a:rPr>
              <a:t>cuts</a:t>
            </a:r>
            <a:r>
              <a:rPr lang="es-ES_tradnl" b="1" dirty="0">
                <a:solidFill>
                  <a:schemeClr val="bg1"/>
                </a:solidFill>
              </a:rPr>
              <a:t> in </a:t>
            </a:r>
            <a:r>
              <a:rPr lang="es-ES_tradnl" b="1" dirty="0" err="1">
                <a:solidFill>
                  <a:schemeClr val="bg1"/>
                </a:solidFill>
              </a:rPr>
              <a:t>Spain</a:t>
            </a:r>
            <a:r>
              <a:rPr lang="es-ES_tradnl" b="1" dirty="0">
                <a:solidFill>
                  <a:schemeClr val="bg1"/>
                </a:solidFill>
              </a:rPr>
              <a:t>, 2007-15</a:t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sz="2400" dirty="0" err="1">
                <a:solidFill>
                  <a:schemeClr val="bg1"/>
                </a:solidFill>
              </a:rPr>
              <a:t>Employment</a:t>
            </a:r>
            <a:r>
              <a:rPr lang="es-ES_tradnl" sz="2400" dirty="0">
                <a:solidFill>
                  <a:schemeClr val="bg1"/>
                </a:solidFill>
              </a:rPr>
              <a:t> (</a:t>
            </a:r>
            <a:r>
              <a:rPr lang="es-ES_tradnl" sz="2400" b="1" dirty="0" err="1">
                <a:solidFill>
                  <a:srgbClr val="00B0F0"/>
                </a:solidFill>
              </a:rPr>
              <a:t>private</a:t>
            </a:r>
            <a:r>
              <a:rPr lang="es-ES_tradnl" sz="2400" dirty="0">
                <a:solidFill>
                  <a:schemeClr val="bg1"/>
                </a:solidFill>
              </a:rPr>
              <a:t> and </a:t>
            </a:r>
            <a:r>
              <a:rPr lang="es-ES_tradnl" sz="2400" b="1" dirty="0" err="1">
                <a:solidFill>
                  <a:schemeClr val="accent2">
                    <a:lumMod val="75000"/>
                  </a:schemeClr>
                </a:solidFill>
              </a:rPr>
              <a:t>public</a:t>
            </a:r>
            <a:r>
              <a:rPr lang="es-ES_tradnl" sz="2400" dirty="0">
                <a:solidFill>
                  <a:schemeClr val="bg1"/>
                </a:solidFill>
              </a:rPr>
              <a:t>) </a:t>
            </a:r>
            <a:r>
              <a:rPr lang="es-ES_tradnl" sz="2400" dirty="0" err="1">
                <a:solidFill>
                  <a:schemeClr val="bg1"/>
                </a:solidFill>
              </a:rPr>
              <a:t>before</a:t>
            </a:r>
            <a:r>
              <a:rPr lang="es-ES_tradnl" sz="2400" dirty="0">
                <a:solidFill>
                  <a:schemeClr val="bg1"/>
                </a:solidFill>
              </a:rPr>
              <a:t> (2007) and after (2015) </a:t>
            </a:r>
            <a:r>
              <a:rPr lang="es-ES_tradnl" sz="2400" dirty="0" err="1">
                <a:solidFill>
                  <a:schemeClr val="bg1"/>
                </a:solidFill>
              </a:rPr>
              <a:t>the</a:t>
            </a:r>
            <a:r>
              <a:rPr lang="es-ES_tradnl" sz="2400" dirty="0">
                <a:solidFill>
                  <a:schemeClr val="bg1"/>
                </a:solidFill>
              </a:rPr>
              <a:t> </a:t>
            </a:r>
            <a:r>
              <a:rPr lang="es-ES_tradnl" sz="2400" dirty="0" err="1">
                <a:solidFill>
                  <a:schemeClr val="bg1"/>
                </a:solidFill>
              </a:rPr>
              <a:t>econ.</a:t>
            </a:r>
            <a:r>
              <a:rPr lang="es-ES_tradnl" sz="2400" dirty="0">
                <a:solidFill>
                  <a:schemeClr val="bg1"/>
                </a:solidFill>
              </a:rPr>
              <a:t> crisis, in </a:t>
            </a:r>
            <a:r>
              <a:rPr lang="es-ES_tradnl" sz="2400" dirty="0" err="1">
                <a:solidFill>
                  <a:schemeClr val="bg1"/>
                </a:solidFill>
              </a:rPr>
              <a:t>Spain</a:t>
            </a:r>
            <a:r>
              <a:rPr lang="es-ES_tradnl" sz="2400" dirty="0">
                <a:solidFill>
                  <a:schemeClr val="bg1"/>
                </a:solidFill>
              </a:rPr>
              <a:t>. Salaries (</a:t>
            </a:r>
            <a:r>
              <a:rPr lang="es-ES_tradnl" sz="2400" dirty="0" err="1">
                <a:solidFill>
                  <a:schemeClr val="bg1"/>
                </a:solidFill>
              </a:rPr>
              <a:t>left</a:t>
            </a:r>
            <a:r>
              <a:rPr lang="es-ES_tradnl" sz="2400" dirty="0">
                <a:solidFill>
                  <a:schemeClr val="bg1"/>
                </a:solidFill>
              </a:rPr>
              <a:t>) and </a:t>
            </a:r>
            <a:r>
              <a:rPr lang="es-ES_tradnl" sz="2400" dirty="0" err="1">
                <a:solidFill>
                  <a:schemeClr val="bg1"/>
                </a:solidFill>
              </a:rPr>
              <a:t>jobs</a:t>
            </a:r>
            <a:r>
              <a:rPr lang="es-ES_tradnl" sz="2400" dirty="0">
                <a:solidFill>
                  <a:schemeClr val="bg1"/>
                </a:solidFill>
              </a:rPr>
              <a:t> (</a:t>
            </a:r>
            <a:r>
              <a:rPr lang="es-ES_tradnl" sz="2400" dirty="0" err="1">
                <a:solidFill>
                  <a:schemeClr val="bg1"/>
                </a:solidFill>
              </a:rPr>
              <a:t>right</a:t>
            </a:r>
            <a:r>
              <a:rPr lang="es-ES_tradnl" sz="2400" dirty="0">
                <a:solidFill>
                  <a:schemeClr val="bg1"/>
                </a:solidFill>
              </a:rPr>
              <a:t>)</a:t>
            </a:r>
            <a:endParaRPr lang="es-ES" sz="4400" dirty="0">
              <a:solidFill>
                <a:schemeClr val="bg1"/>
              </a:solidFill>
            </a:endParaRPr>
          </a:p>
        </p:txBody>
      </p:sp>
      <p:sp>
        <p:nvSpPr>
          <p:cNvPr id="6148" name="2 Marcador de contenido"/>
          <p:cNvSpPr>
            <a:spLocks noGrp="1"/>
          </p:cNvSpPr>
          <p:nvPr>
            <p:ph idx="1"/>
          </p:nvPr>
        </p:nvSpPr>
        <p:spPr>
          <a:xfrm>
            <a:off x="685800" y="5791200"/>
            <a:ext cx="7772400" cy="3810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es-ES" sz="1800">
                <a:solidFill>
                  <a:schemeClr val="bg1"/>
                </a:solidFill>
                <a:latin typeface="Arial Narrow" pitchFamily="34" charset="0"/>
              </a:rPr>
              <a:t>SOURCE: http://www.elmundo.es/economia/2016/04/25/571cf47f468aeb88178b4679.html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76400" y="3200400"/>
            <a:ext cx="1600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Salaries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324600" y="3200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2778429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70DF02-9CFC-4E8D-960E-0A5C4752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EBFA9F-9CD7-4138-BEFD-C907B89D5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7DE177-14F2-4DFB-8CF0-690AC2395649}"/>
              </a:ext>
            </a:extLst>
          </p:cNvPr>
          <p:cNvSpPr txBox="1"/>
          <p:nvPr/>
        </p:nvSpPr>
        <p:spPr>
          <a:xfrm>
            <a:off x="320922" y="1027093"/>
            <a:ext cx="844207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</a:rPr>
              <a:t>Number of public-sector employees in Spain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(thousands)</a:t>
            </a:r>
          </a:p>
        </p:txBody>
      </p:sp>
    </p:spTree>
    <p:extLst>
      <p:ext uri="{BB962C8B-B14F-4D97-AF65-F5344CB8AC3E}">
        <p14:creationId xmlns:p14="http://schemas.microsoft.com/office/powerpoint/2010/main" val="3943255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01-elmundo.uecdn.es/elmundo/2016/graficos/abr/empleopublico/empleopublico2_6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381000"/>
            <a:ext cx="11450638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04800" y="0"/>
            <a:ext cx="9753600" cy="10668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es-ES_tradnl" sz="3600" b="1" dirty="0">
                <a:solidFill>
                  <a:schemeClr val="bg1"/>
                </a:solidFill>
              </a:rPr>
              <a:t>Budget </a:t>
            </a:r>
            <a:r>
              <a:rPr lang="es-ES_tradnl" sz="3600" b="1" dirty="0" err="1">
                <a:solidFill>
                  <a:schemeClr val="bg1"/>
                </a:solidFill>
              </a:rPr>
              <a:t>cuts</a:t>
            </a:r>
            <a:r>
              <a:rPr lang="es-ES_tradnl" sz="3600" b="1" dirty="0">
                <a:solidFill>
                  <a:schemeClr val="bg1"/>
                </a:solidFill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</a:rPr>
              <a:t>Spain</a:t>
            </a:r>
            <a:r>
              <a:rPr lang="es-ES_tradnl" sz="3600" b="1" dirty="0">
                <a:solidFill>
                  <a:schemeClr val="bg1"/>
                </a:solidFill>
              </a:rPr>
              <a:t> (2): </a:t>
            </a:r>
            <a:br>
              <a:rPr lang="es-ES_tradnl" sz="3600" dirty="0">
                <a:solidFill>
                  <a:schemeClr val="bg1"/>
                </a:solidFill>
              </a:rPr>
            </a:br>
            <a:r>
              <a:rPr lang="es-ES_tradnl" sz="2800" dirty="0" err="1">
                <a:solidFill>
                  <a:schemeClr val="bg1"/>
                </a:solidFill>
              </a:rPr>
              <a:t>Public</a:t>
            </a:r>
            <a:r>
              <a:rPr lang="es-ES_tradnl" sz="2800" dirty="0">
                <a:solidFill>
                  <a:schemeClr val="bg1"/>
                </a:solidFill>
              </a:rPr>
              <a:t> </a:t>
            </a:r>
            <a:r>
              <a:rPr lang="es-ES_tradnl" sz="2800" dirty="0" err="1">
                <a:solidFill>
                  <a:schemeClr val="bg1"/>
                </a:solidFill>
              </a:rPr>
              <a:t>jobs</a:t>
            </a:r>
            <a:r>
              <a:rPr lang="es-ES_tradnl" sz="2800" dirty="0">
                <a:solidFill>
                  <a:schemeClr val="bg1"/>
                </a:solidFill>
              </a:rPr>
              <a:t> </a:t>
            </a:r>
            <a:r>
              <a:rPr lang="es-ES_tradnl" sz="2800" b="1" dirty="0" err="1">
                <a:solidFill>
                  <a:srgbClr val="00B0F0"/>
                </a:solidFill>
              </a:rPr>
              <a:t>before</a:t>
            </a:r>
            <a:r>
              <a:rPr lang="es-ES_tradnl" sz="2800" dirty="0">
                <a:solidFill>
                  <a:srgbClr val="00B0F0"/>
                </a:solidFill>
              </a:rPr>
              <a:t> (2007) </a:t>
            </a:r>
            <a:r>
              <a:rPr lang="es-ES_tradnl" sz="2800" dirty="0">
                <a:solidFill>
                  <a:schemeClr val="bg1"/>
                </a:solidFill>
              </a:rPr>
              <a:t>and </a:t>
            </a:r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</a:rPr>
              <a:t>after (2015)</a:t>
            </a:r>
            <a:r>
              <a:rPr lang="es-ES_tradnl" sz="2800" dirty="0">
                <a:solidFill>
                  <a:schemeClr val="bg1"/>
                </a:solidFill>
              </a:rPr>
              <a:t> </a:t>
            </a:r>
            <a:r>
              <a:rPr lang="es-ES_tradnl" sz="2800" dirty="0" err="1">
                <a:solidFill>
                  <a:schemeClr val="bg1"/>
                </a:solidFill>
              </a:rPr>
              <a:t>financial</a:t>
            </a:r>
            <a:r>
              <a:rPr lang="es-ES_tradnl" sz="2800" dirty="0">
                <a:solidFill>
                  <a:schemeClr val="bg1"/>
                </a:solidFill>
              </a:rPr>
              <a:t> crisis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172" name="2 Marcador de contenido"/>
          <p:cNvSpPr>
            <a:spLocks noGrp="1"/>
          </p:cNvSpPr>
          <p:nvPr>
            <p:ph idx="1"/>
          </p:nvPr>
        </p:nvSpPr>
        <p:spPr>
          <a:xfrm>
            <a:off x="685800" y="6248400"/>
            <a:ext cx="7772400" cy="381000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es-ES" sz="1800" dirty="0">
                <a:solidFill>
                  <a:schemeClr val="bg1"/>
                </a:solidFill>
                <a:latin typeface="Arial Narrow" pitchFamily="34" charset="0"/>
              </a:rPr>
              <a:t>SOURCE: http://www.elmundo.es/economia/2016/04/25/571cf47f468aeb88178b4679.html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2400" y="1219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Central Government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2400" y="20574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Regional Governments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2400" y="28956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Municipal Governments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2400" y="5572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329552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E6D1A5C-BD17-009A-CCAB-87D0EAC6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/>
              <a:t>Public sector jobs in Spain (000s)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266688-CE9F-7DE7-7CA8-46B2BC65B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4853" r="8330" b="-15459"/>
          <a:stretch/>
        </p:blipFill>
        <p:spPr>
          <a:xfrm>
            <a:off x="796413" y="1748062"/>
            <a:ext cx="7509387" cy="5109938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ABC242-477E-2185-98CE-C6244592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9B4B15D2-3897-4389-93B3-C0ABE2D1101C}" type="slidenum">
              <a:rPr lang="es-ES" smtClean="0"/>
              <a:pPr>
                <a:spcAft>
                  <a:spcPts val="600"/>
                </a:spcAft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70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Part I </a:t>
            </a:r>
            <a:br>
              <a:rPr lang="en-US" sz="3600" dirty="0"/>
            </a:br>
            <a:r>
              <a:rPr lang="en-US" sz="3600" dirty="0"/>
              <a:t>Markets versus firms </a:t>
            </a:r>
            <a:r>
              <a:rPr lang="en-US" sz="3600" dirty="0">
                <a:sym typeface="Wingdings" panose="05000000000000000000" pitchFamily="2" charset="2"/>
              </a:rPr>
              <a:t> Divisionalization</a:t>
            </a:r>
            <a:endParaRPr lang="en-US" sz="32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sz="3600" dirty="0"/>
              <a:t>Ex. 4. ‘Starving the beast’ argument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Big-name Friedman, Becker, Lazear, Murphy</a:t>
            </a:r>
          </a:p>
          <a:p>
            <a:pPr lvl="1" eaLnBrk="1" hangingPunct="1"/>
            <a:r>
              <a:rPr lang="en-US" dirty="0"/>
              <a:t>Cut taxes </a:t>
            </a:r>
            <a:r>
              <a:rPr lang="en-US" dirty="0">
                <a:sym typeface="Wingdings" panose="05000000000000000000" pitchFamily="2" charset="2"/>
              </a:rPr>
              <a:t> deficit  automatic control of public expenditure</a:t>
            </a:r>
          </a:p>
          <a:p>
            <a:pPr eaLnBrk="1" hangingPunct="1"/>
            <a:r>
              <a:rPr lang="en-US" dirty="0"/>
              <a:t>Niskanen</a:t>
            </a:r>
          </a:p>
          <a:p>
            <a:pPr lvl="1" eaLnBrk="1" hangingPunct="1"/>
            <a:r>
              <a:rPr lang="en-US" dirty="0">
                <a:sym typeface="Wingdings" panose="05000000000000000000" pitchFamily="2" charset="2"/>
              </a:rPr>
              <a:t>Lower taxes perceived as lower “price” of public services</a:t>
            </a:r>
          </a:p>
          <a:p>
            <a:pPr lvl="1" eaLnBrk="1" hangingPunct="1"/>
            <a:r>
              <a:rPr lang="en-US" dirty="0">
                <a:sym typeface="Wingdings" panose="05000000000000000000" pitchFamily="2" charset="2"/>
              </a:rPr>
              <a:t>More debt</a:t>
            </a:r>
          </a:p>
          <a:p>
            <a:pPr eaLnBrk="1" hangingPunct="1"/>
            <a:r>
              <a:rPr lang="en-US" dirty="0">
                <a:sym typeface="Wingdings" panose="05000000000000000000" pitchFamily="2" charset="2"/>
              </a:rPr>
              <a:t>How does it work in… CAT? …Spain? …EU?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29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Ex. 5. Cost ‘allocation’. Is it effective?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Joint costs imputed according to cost “drivers”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E.g., heating costs allocated proportionally to surface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Allocation of overhead based on direct labor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Effects like prices: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Possible cost consciousness (Zimmerman)?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Distortions: e.g., surface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excessive height; direct labor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excessive capital intensity; like taxing windows &amp; narrow dark houses…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“Activity Based Costing” (ABC) =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Choosing the “right” drivers (easy to say!) and minimize product variety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Part II(b)</a:t>
            </a:r>
            <a:br>
              <a:rPr lang="en-US" sz="2800" dirty="0"/>
            </a:br>
            <a:r>
              <a:rPr lang="en-US" sz="2800" dirty="0"/>
              <a:t>Bureaucracy and Its Reform (b): </a:t>
            </a:r>
            <a:br>
              <a:rPr lang="en-US" sz="2800" dirty="0"/>
            </a:br>
            <a:r>
              <a:rPr lang="en-US" sz="3600" dirty="0"/>
              <a:t>Internal Markets</a:t>
            </a:r>
            <a:endParaRPr lang="en-US" sz="24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562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839200" cy="1447800"/>
          </a:xfrm>
        </p:spPr>
        <p:txBody>
          <a:bodyPr/>
          <a:lstStyle/>
          <a:p>
            <a:r>
              <a:rPr lang="en-US" sz="3600" dirty="0"/>
              <a:t>Radical solution: modify the incentives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Break public </a:t>
            </a:r>
            <a:r>
              <a:rPr lang="en-US" sz="2400" i="1" dirty="0"/>
              <a:t>financing</a:t>
            </a:r>
            <a:r>
              <a:rPr lang="en-US" sz="2400" dirty="0"/>
              <a:t> from public </a:t>
            </a:r>
            <a:r>
              <a:rPr lang="en-US" sz="2400" i="1" dirty="0"/>
              <a:t>provision</a:t>
            </a:r>
          </a:p>
          <a:p>
            <a:r>
              <a:rPr lang="en-US" sz="2400" dirty="0"/>
              <a:t>Users</a:t>
            </a:r>
          </a:p>
          <a:p>
            <a:pPr lvl="1"/>
            <a:r>
              <a:rPr lang="en-US" sz="2000" dirty="0"/>
              <a:t>prices or vouchers + freedom to choose</a:t>
            </a:r>
          </a:p>
          <a:p>
            <a:pPr lvl="1"/>
            <a:r>
              <a:rPr lang="en-US" sz="2000" i="1" dirty="0"/>
              <a:t>Key: opportunity cost</a:t>
            </a:r>
            <a:r>
              <a:rPr lang="en-US" sz="2000" dirty="0"/>
              <a:t> thru </a:t>
            </a:r>
            <a:r>
              <a:rPr lang="en-US" sz="2000" i="1" dirty="0"/>
              <a:t>freedom of choice</a:t>
            </a:r>
            <a:r>
              <a:rPr lang="en-US" sz="2000" dirty="0"/>
              <a:t> (among expenses, internal or even external providers, etc.) = “implicit” prices</a:t>
            </a:r>
          </a:p>
          <a:p>
            <a:r>
              <a:rPr lang="en-US" sz="2400" dirty="0"/>
              <a:t>Providers</a:t>
            </a:r>
          </a:p>
          <a:p>
            <a:pPr lvl="1"/>
            <a:r>
              <a:rPr lang="en-US" sz="2000" dirty="0"/>
              <a:t>freedom to organize provision, and</a:t>
            </a:r>
          </a:p>
          <a:p>
            <a:pPr lvl="1"/>
            <a:r>
              <a:rPr lang="en-US" sz="2000" dirty="0"/>
              <a:t>pay for performance (linked to demand), even profit sharing</a:t>
            </a:r>
          </a:p>
          <a:p>
            <a:r>
              <a:rPr lang="en-US" sz="2400" dirty="0"/>
              <a:t>Objective: better resource allocation</a:t>
            </a:r>
          </a:p>
          <a:p>
            <a:pPr lvl="1"/>
            <a:r>
              <a:rPr lang="en-US" sz="2000" dirty="0"/>
              <a:t>Users reveal their information on value of service and providers</a:t>
            </a:r>
          </a:p>
          <a:p>
            <a:pPr lvl="1"/>
            <a:r>
              <a:rPr lang="en-US" sz="2000" dirty="0"/>
              <a:t>Providers organize + efficiently (reveal info on cost)</a:t>
            </a:r>
          </a:p>
          <a:p>
            <a:pPr lvl="1"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Users’ </a:t>
            </a:r>
            <a:r>
              <a:rPr lang="en-US" sz="2000" i="1" dirty="0"/>
              <a:t>demand</a:t>
            </a:r>
            <a:r>
              <a:rPr lang="en-US" sz="2000" dirty="0"/>
              <a:t> guides providers’ </a:t>
            </a:r>
            <a:r>
              <a:rPr lang="en-US" sz="2000" i="1" dirty="0"/>
              <a:t>supply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“internal market”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5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note how real &amp; artificial (“internal”) markets work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Real markets rely on property rights, which </a:t>
            </a:r>
            <a:r>
              <a:rPr lang="en-US" u="sng" dirty="0"/>
              <a:t>automatically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Evaluate performance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Reward owners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Reallocate resources</a:t>
            </a:r>
          </a:p>
          <a:p>
            <a:pPr>
              <a:lnSpc>
                <a:spcPct val="90000"/>
              </a:lnSpc>
            </a:pPr>
            <a:r>
              <a:rPr lang="en-US" dirty="0"/>
              <a:t>In artificial markets, a </a:t>
            </a:r>
            <a:r>
              <a:rPr lang="en-US" u="sng" dirty="0"/>
              <a:t>bureaucracy</a:t>
            </a:r>
            <a:r>
              <a:rPr lang="en-US" dirty="0"/>
              <a:t> must perform the same tasks </a:t>
            </a:r>
            <a:r>
              <a:rPr lang="en-US" dirty="0">
                <a:sym typeface="Wingdings" pitchFamily="2" charset="2"/>
              </a:rPr>
              <a:t> </a:t>
            </a:r>
          </a:p>
        </p:txBody>
      </p:sp>
      <p:graphicFrame>
        <p:nvGraphicFramePr>
          <p:cNvPr id="5" name="4 Marcador de tabla"/>
          <p:cNvGraphicFramePr>
            <a:graphicFrameLocks/>
          </p:cNvGraphicFramePr>
          <p:nvPr/>
        </p:nvGraphicFramePr>
        <p:xfrm>
          <a:off x="1143000" y="2057400"/>
          <a:ext cx="7162798" cy="1066800"/>
        </p:xfrm>
        <a:graphic>
          <a:graphicData uri="http://schemas.openxmlformats.org/drawingml/2006/table">
            <a:tbl>
              <a:tblPr/>
              <a:tblGrid>
                <a:gridCol w="179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u="none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Allocation</a:t>
                      </a:r>
                      <a:endParaRPr lang="es-ES" sz="2000" b="1" i="1" u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u="none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Evaluation</a:t>
                      </a:r>
                      <a:endParaRPr lang="es-ES" sz="2000" b="1" i="1" u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u="none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Compensation</a:t>
                      </a:r>
                      <a:endParaRPr lang="es-ES" sz="2000" b="1" i="1" u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Market</a:t>
                      </a:r>
                      <a:endParaRPr lang="es-ES" sz="20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Property rights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Automatic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Automatic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Organization</a:t>
                      </a:r>
                      <a:endParaRPr lang="es-ES" sz="20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Decision rights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Artificial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Artificial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sz="3600" dirty="0"/>
              <a:t>Budget office becomes a market </a:t>
            </a:r>
            <a:r>
              <a:rPr lang="en-US" sz="3600" i="1" dirty="0"/>
              <a:t>planner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Designs the market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Allocate decision rights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and implement evaluation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Reward decision makers who are not owners (agency)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strong? (E.g., “profit”? Need to </a:t>
            </a:r>
            <a:r>
              <a:rPr lang="en-US"/>
              <a:t>match w. </a:t>
            </a:r>
            <a:r>
              <a:rPr lang="en-US" dirty="0"/>
              <a:t>decision rights)</a:t>
            </a:r>
          </a:p>
          <a:p>
            <a:pPr>
              <a:lnSpc>
                <a:spcPct val="90000"/>
              </a:lnSpc>
            </a:pPr>
            <a:r>
              <a:rPr lang="en-US" dirty="0"/>
              <a:t>Avoids market failure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Information &amp; externalities: Worst than in real markets?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“Locus of uncertainty” problem—how serious? </a:t>
            </a:r>
            <a:r>
              <a:rPr lang="en-US" dirty="0">
                <a:sym typeface="Wingdings" pitchFamily="2" charset="2"/>
              </a:rPr>
              <a:t> next</a:t>
            </a:r>
          </a:p>
          <a:p>
            <a:pPr>
              <a:lnSpc>
                <a:spcPct val="90000"/>
              </a:lnSpc>
            </a:pPr>
            <a:r>
              <a:rPr lang="en-US" dirty="0"/>
              <a:t>Tolerates market decisions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stronger the incentives the more likely the failures and the harder to tolerate market decisions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If we are reluctant to close private firms (Air Europa), will we accept the market’s verdict on public services?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Imagine closing schools, health units, hospitals, univs.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Jensen &amp; </a:t>
            </a:r>
            <a:r>
              <a:rPr lang="en-US" sz="3600" dirty="0" err="1"/>
              <a:t>Meckling’s</a:t>
            </a:r>
            <a:r>
              <a:rPr lang="en-US" sz="3600" dirty="0"/>
              <a:t> “locus of uncertainty” problem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Matching supply and demand to avoid parties’ freedom causing surplus capacity</a:t>
            </a:r>
          </a:p>
          <a:p>
            <a:r>
              <a:rPr lang="en-US" dirty="0"/>
              <a:t>Factors: </a:t>
            </a:r>
          </a:p>
          <a:p>
            <a:pPr lvl="1"/>
            <a:r>
              <a:rPr lang="en-US" dirty="0"/>
              <a:t>Expense composition affects consumption predictability</a:t>
            </a:r>
          </a:p>
          <a:p>
            <a:pPr lvl="1"/>
            <a:r>
              <a:rPr lang="en-US" dirty="0"/>
              <a:t>Computers help real time budgeting</a:t>
            </a:r>
          </a:p>
          <a:p>
            <a:pPr lvl="1"/>
            <a:r>
              <a:rPr lang="en-US" dirty="0"/>
              <a:t>Capacity to speedy re-contracting of recourses </a:t>
            </a:r>
          </a:p>
          <a:p>
            <a:pPr lvl="1"/>
            <a:r>
              <a:rPr lang="en-US" dirty="0"/>
              <a:t>Flexibility for internal reallocation of recourses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/>
              <a:t>Tolerating market decisions</a:t>
            </a:r>
            <a:endParaRPr lang="en-US" sz="3600" dirty="0"/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Are internal markets applicable to...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... public healthcare? NHS? Shadow invoicing?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Health services for Spanish civil servants: How organized? Lessons?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... primary and secondary education? School subsidies?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... the university system?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Imagine possibilities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Consequences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dirty="0"/>
              <a:t>Expected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But is there any point in creating an “internal market” </a:t>
            </a:r>
            <a:r>
              <a:rPr lang="en-US" sz="2400" u="sng" dirty="0"/>
              <a:t>if it will only be “disobeyed”</a:t>
            </a:r>
            <a:r>
              <a:rPr lang="en-US" sz="2400" dirty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Example: What changes and decisions has the current system of chartered schools (</a:t>
            </a:r>
            <a:r>
              <a:rPr lang="en-US" sz="2000" i="1" dirty="0" err="1"/>
              <a:t>conciertos</a:t>
            </a:r>
            <a:r>
              <a:rPr lang="en-US" sz="2000" dirty="0"/>
              <a:t>) led to? </a:t>
            </a:r>
            <a:r>
              <a:rPr lang="en-US" sz="2000" dirty="0">
                <a:solidFill>
                  <a:schemeClr val="accent1"/>
                </a:solidFill>
              </a:rPr>
              <a:t>Next </a:t>
            </a:r>
            <a:r>
              <a:rPr lang="en-US" sz="20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Chartered schools</a:t>
            </a:r>
            <a:br>
              <a:rPr lang="en-US" dirty="0"/>
            </a:br>
            <a:r>
              <a:rPr lang="en-US" sz="2800" dirty="0"/>
              <a:t> (“</a:t>
            </a:r>
            <a:r>
              <a:rPr lang="en-US" sz="2800" i="1" dirty="0" err="1"/>
              <a:t>concertadas</a:t>
            </a:r>
            <a:r>
              <a:rPr lang="en-US" sz="2800" dirty="0"/>
              <a:t>”)</a:t>
            </a:r>
            <a:endParaRPr lang="en-US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/>
              <a:t>Basis for internal market in place: private and public schools, money following users</a:t>
            </a:r>
          </a:p>
          <a:p>
            <a:pPr eaLnBrk="1" hangingPunct="1"/>
            <a:r>
              <a:rPr lang="en-US" dirty="0"/>
              <a:t>When demography down, demand switched towards chartered schools</a:t>
            </a:r>
          </a:p>
          <a:p>
            <a:pPr eaLnBrk="1" hangingPunct="1"/>
            <a:r>
              <a:rPr lang="en-US" dirty="0"/>
              <a:t>Modest variability in 17 regions: Most of them:</a:t>
            </a:r>
          </a:p>
          <a:p>
            <a:pPr lvl="1" eaLnBrk="1" hangingPunct="1"/>
            <a:r>
              <a:rPr lang="en-US" dirty="0"/>
              <a:t>Constrained users’ choice </a:t>
            </a:r>
          </a:p>
          <a:p>
            <a:pPr lvl="1" eaLnBrk="1" hangingPunct="1"/>
            <a:r>
              <a:rPr lang="en-US" dirty="0"/>
              <a:t>Constrained chartered schools’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Organization: uniform salaries, co-education, etc.</a:t>
            </a:r>
          </a:p>
          <a:p>
            <a:pPr lvl="2" eaLnBrk="1" hangingPunct="1"/>
            <a:r>
              <a:rPr lang="en-US" dirty="0"/>
              <a:t>Size, blocking growth</a:t>
            </a:r>
          </a:p>
          <a:p>
            <a:pPr lvl="1" eaLnBrk="1" hangingPunct="1"/>
            <a:r>
              <a:rPr lang="en-US" dirty="0"/>
              <a:t>Chartered schools dropped to public standards?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-1"/>
            <a:ext cx="5886107" cy="680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When </a:t>
            </a:r>
            <a:r>
              <a:rPr lang="en-US" dirty="0"/>
              <a:t>do </a:t>
            </a:r>
            <a:r>
              <a:rPr lang="en-US" noProof="0" dirty="0"/>
              <a:t>firms beat markets?</a:t>
            </a:r>
            <a:endParaRPr lang="en-US" i="1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High</a:t>
            </a:r>
            <a:r>
              <a:rPr lang="en-US" noProof="0" dirty="0"/>
              <a:t> “transaction” costs</a:t>
            </a:r>
          </a:p>
          <a:p>
            <a:pPr lvl="1"/>
            <a:r>
              <a:rPr lang="en-US" sz="1800" dirty="0"/>
              <a:t>tautology? (“statement that is true by virtue of its logical form alone”)</a:t>
            </a:r>
            <a:endParaRPr lang="en-US" noProof="0" dirty="0"/>
          </a:p>
          <a:p>
            <a:r>
              <a:rPr lang="en-US" dirty="0"/>
              <a:t>E.g., caused by “specific assets”</a:t>
            </a:r>
          </a:p>
          <a:p>
            <a:pPr lvl="1"/>
            <a:r>
              <a:rPr lang="en-US" sz="2000" noProof="0" dirty="0"/>
              <a:t>Specialized &amp; + valuable in a relationship (e.g., an isolated pipeline) </a:t>
            </a:r>
            <a:r>
              <a:rPr lang="en-US" sz="2000" noProof="0" dirty="0">
                <a:sym typeface="Wingdings" pitchFamily="2" charset="2"/>
              </a:rPr>
              <a:t> </a:t>
            </a:r>
            <a:r>
              <a:rPr lang="en-US" sz="2000" dirty="0">
                <a:sym typeface="Wingdings" pitchFamily="2" charset="2"/>
              </a:rPr>
              <a:t>“Fundamental transformation” from competition ex ante to monopoly ex post; and</a:t>
            </a:r>
          </a:p>
          <a:p>
            <a:pPr lvl="1"/>
            <a:r>
              <a:rPr lang="en-US" sz="2000" noProof="0" dirty="0">
                <a:sym typeface="Wingdings" pitchFamily="2" charset="2"/>
              </a:rPr>
              <a:t>given that contracts </a:t>
            </a:r>
            <a:r>
              <a:rPr lang="en-US" sz="2000" dirty="0">
                <a:sym typeface="Wingdings" pitchFamily="2" charset="2"/>
              </a:rPr>
              <a:t>are “incomplete”, t</a:t>
            </a:r>
            <a:r>
              <a:rPr lang="en-US" sz="2000" noProof="0" dirty="0">
                <a:sym typeface="Wingdings" pitchFamily="2" charset="2"/>
              </a:rPr>
              <a:t>o avoid bargaining &amp; hold up ex post, leading to </a:t>
            </a:r>
            <a:r>
              <a:rPr lang="en-US" sz="2000" dirty="0">
                <a:sym typeface="Wingdings" pitchFamily="2" charset="2"/>
              </a:rPr>
              <a:t>underinvestment ex ante </a:t>
            </a:r>
          </a:p>
          <a:p>
            <a:pPr lvl="1"/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noProof="0" dirty="0">
                <a:sym typeface="Wingdings" pitchFamily="2" charset="2"/>
              </a:rPr>
              <a:t>Vertical integration—boundaries of the firm</a:t>
            </a:r>
            <a:endParaRPr lang="en-US" sz="2000" noProof="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B15D2-3897-4389-93B3-C0ABE2D1101C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7848600" cy="28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79835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228600" y="22860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“La normativa que prepara Educación y que previsiblemente se tramitará por la vía de urgencia supone que la administración pase a programar toda la oferta de plazas escolares, incluidas las concertadas, antes de saber cuántas familias harán la preinscripción.” (LVA, Feb. 10, 2020)</a:t>
            </a:r>
            <a:endParaRPr lang="en-US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8839200" cy="990600"/>
          </a:xfrm>
        </p:spPr>
        <p:txBody>
          <a:bodyPr/>
          <a:lstStyle/>
          <a:p>
            <a:pPr eaLnBrk="1" hangingPunct="1"/>
            <a:r>
              <a:rPr lang="en-US" sz="3200" dirty="0"/>
              <a:t>Next: Modest “automatic management” applying </a:t>
            </a:r>
            <a:r>
              <a:rPr lang="en-US" sz="3200" i="1" dirty="0"/>
              <a:t>some</a:t>
            </a:r>
            <a:r>
              <a:rPr lang="en-US" sz="3200" dirty="0"/>
              <a:t> market elements. Examples:</a:t>
            </a:r>
            <a:endParaRPr lang="en-US" sz="2800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8001000" cy="4495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/>
              <a:t>How are the following organized in Spain?</a:t>
            </a:r>
          </a:p>
          <a:p>
            <a:pPr lvl="1" eaLnBrk="1" hangingPunct="1"/>
            <a:r>
              <a:rPr lang="en-US" sz="2000" dirty="0"/>
              <a:t>... Notaries?</a:t>
            </a:r>
          </a:p>
          <a:p>
            <a:pPr lvl="1" eaLnBrk="1" hangingPunct="1"/>
            <a:r>
              <a:rPr lang="en-US" sz="2000" dirty="0"/>
              <a:t>... Property and mercantile registers?</a:t>
            </a:r>
          </a:p>
          <a:p>
            <a:pPr eaLnBrk="1" hangingPunct="1"/>
            <a:r>
              <a:rPr lang="en-US" sz="2400" dirty="0"/>
              <a:t>How were the following organized up to the 1980s...</a:t>
            </a:r>
          </a:p>
          <a:p>
            <a:pPr lvl="1" eaLnBrk="1" hangingPunct="1"/>
            <a:r>
              <a:rPr lang="en-US" sz="2000" dirty="0"/>
              <a:t>... courts?</a:t>
            </a:r>
          </a:p>
          <a:p>
            <a:pPr lvl="1" eaLnBrk="1" hangingPunct="1"/>
            <a:r>
              <a:rPr lang="en-US" sz="2000" dirty="0"/>
              <a:t>... Primary health centers?</a:t>
            </a:r>
          </a:p>
          <a:p>
            <a:pPr eaLnBrk="1" hangingPunct="1"/>
            <a:r>
              <a:rPr lang="en-US" sz="2400" dirty="0"/>
              <a:t>What are the characteristics of these solutions?</a:t>
            </a:r>
          </a:p>
          <a:p>
            <a:pPr lvl="1" eaLnBrk="1" hangingPunct="1"/>
            <a:r>
              <a:rPr lang="en-US" sz="2000" dirty="0"/>
              <a:t>Powerful incentives? </a:t>
            </a:r>
          </a:p>
          <a:p>
            <a:pPr lvl="1" eaLnBrk="1" hangingPunct="1"/>
            <a:r>
              <a:rPr lang="en-US" sz="2000" dirty="0"/>
              <a:t>Civil servants or employees?</a:t>
            </a:r>
          </a:p>
          <a:p>
            <a:pPr lvl="1" eaLnBrk="1" hangingPunct="1"/>
            <a:r>
              <a:rPr lang="en-US" sz="2000" dirty="0"/>
              <a:t>Degree of regulation?</a:t>
            </a:r>
          </a:p>
          <a:p>
            <a:pPr lvl="1" eaLnBrk="1" hangingPunct="1"/>
            <a:r>
              <a:rPr lang="en-US" sz="2000" dirty="0"/>
              <a:t>Effectiveness &gt; efficiency?</a:t>
            </a:r>
          </a:p>
          <a:p>
            <a:pPr eaLnBrk="1" hangingPunct="1"/>
            <a:r>
              <a:rPr lang="en-US" sz="2400" dirty="0"/>
              <a:t>What about transplants of human organs? </a:t>
            </a:r>
          </a:p>
          <a:p>
            <a:pPr lvl="1" eaLnBrk="1" hangingPunct="1"/>
            <a:r>
              <a:rPr lang="en-US" sz="2000" dirty="0"/>
              <a:t>See, e.g., “</a:t>
            </a:r>
            <a:r>
              <a:rPr lang="en-US" sz="2000" dirty="0">
                <a:hlinkClick r:id="rId3"/>
              </a:rPr>
              <a:t>Manufacturing Success</a:t>
            </a:r>
            <a:r>
              <a:rPr lang="en-US" sz="2000" dirty="0"/>
              <a:t>” by Costas &amp; Lozano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8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ureaucra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6050"/>
            <a:ext cx="853440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438C3-4ED0-4BD8-A20A-BD621931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Paradox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69B928-0BFF-4893-853E-57DEF1D51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into decentralized “market-like” solutions (e.g., responsibility centers, even “internal markets”) poses a giant... bureaucratic problem</a:t>
            </a:r>
          </a:p>
          <a:p>
            <a:pPr lvl="1"/>
            <a:r>
              <a:rPr lang="en-US" dirty="0"/>
              <a:t>High costs</a:t>
            </a:r>
          </a:p>
          <a:p>
            <a:pPr lvl="2"/>
            <a:r>
              <a:rPr lang="en-US" dirty="0"/>
              <a:t>the URSS’s Gosplan had 18 million employees</a:t>
            </a:r>
          </a:p>
          <a:p>
            <a:pPr lvl="2"/>
            <a:r>
              <a:rPr lang="en-US" dirty="0"/>
              <a:t>Matching demand &amp; supply: “locus of uncertainty”</a:t>
            </a:r>
          </a:p>
          <a:p>
            <a:pPr lvl="1"/>
            <a:r>
              <a:rPr lang="en-US" dirty="0"/>
              <a:t>But weak incentives</a:t>
            </a:r>
          </a:p>
          <a:p>
            <a:r>
              <a:rPr lang="en-US" dirty="0"/>
              <a:t>Let us see other options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B4D1C3-079C-4D9D-A08E-4D4B12E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520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130425"/>
            <a:ext cx="6858000" cy="1603375"/>
          </a:xfrm>
        </p:spPr>
        <p:txBody>
          <a:bodyPr/>
          <a:lstStyle/>
          <a:p>
            <a:pPr eaLnBrk="1" hangingPunct="1"/>
            <a:r>
              <a:rPr lang="en-US" sz="2800" dirty="0"/>
              <a:t>Part II(c)</a:t>
            </a:r>
            <a:br>
              <a:rPr lang="en-US" sz="2800" dirty="0"/>
            </a:br>
            <a:r>
              <a:rPr lang="en-US" sz="2800" dirty="0"/>
              <a:t>Bureaucracy and Its Reform (c): </a:t>
            </a:r>
            <a:r>
              <a:rPr lang="en-US" sz="3600" dirty="0"/>
              <a:t>Learning modest “automatic management” from traditional public services</a:t>
            </a:r>
            <a:endParaRPr lang="en-US" sz="24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0087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Registries as expense centers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Supply</a:t>
            </a:r>
          </a:p>
          <a:p>
            <a:pPr lvl="1"/>
            <a:r>
              <a:rPr lang="en-US" dirty="0"/>
              <a:t>Standard civil service paid with fixed salary</a:t>
            </a:r>
          </a:p>
          <a:p>
            <a:r>
              <a:rPr lang="en-US" dirty="0"/>
              <a:t>Demand</a:t>
            </a:r>
          </a:p>
          <a:p>
            <a:pPr lvl="1"/>
            <a:r>
              <a:rPr lang="en-US" dirty="0"/>
              <a:t>Cadaster: fees</a:t>
            </a:r>
          </a:p>
          <a:p>
            <a:pPr lvl="1"/>
            <a:r>
              <a:rPr lang="en-US" dirty="0"/>
              <a:t>Civil registry: Most fees suppressed in 1986</a:t>
            </a:r>
          </a:p>
          <a:p>
            <a:r>
              <a:rPr lang="en-US" dirty="0"/>
              <a:t>Service time?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Notaries &amp; land &amp; co. registries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Supply: Regulated public franchises</a:t>
            </a:r>
            <a:br>
              <a:rPr lang="en-US" dirty="0"/>
            </a:br>
            <a:r>
              <a:rPr lang="en-US" sz="2600" dirty="0"/>
              <a:t>(built in 1861-62 upon the sale of offices of the Ancient Regime)</a:t>
            </a:r>
          </a:p>
          <a:p>
            <a:pPr lvl="1"/>
            <a:r>
              <a:rPr lang="en-US" dirty="0"/>
              <a:t>Decision rights: regulated in detail (entry, process, fees, etc)</a:t>
            </a:r>
          </a:p>
          <a:p>
            <a:pPr lvl="1"/>
            <a:r>
              <a:rPr lang="en-US" dirty="0"/>
              <a:t>Evaluation and compensation: </a:t>
            </a:r>
          </a:p>
          <a:p>
            <a:pPr lvl="2"/>
            <a:r>
              <a:rPr lang="en-US" dirty="0"/>
              <a:t>Closed number + entry exams </a:t>
            </a:r>
            <a:r>
              <a:rPr lang="en-US" dirty="0">
                <a:sym typeface="Wingdings" pitchFamily="2" charset="2"/>
              </a:rPr>
              <a:t> deferred compensation</a:t>
            </a:r>
            <a:endParaRPr lang="en-US" dirty="0"/>
          </a:p>
          <a:p>
            <a:pPr lvl="2"/>
            <a:r>
              <a:rPr lang="en-US" dirty="0"/>
              <a:t>Compensation with office’ profit </a:t>
            </a:r>
            <a:r>
              <a:rPr lang="en-US" dirty="0">
                <a:sym typeface="Wingdings" pitchFamily="2" charset="2"/>
              </a:rPr>
              <a:t> “local” efficiency</a:t>
            </a:r>
          </a:p>
          <a:p>
            <a:pPr lvl="3"/>
            <a:r>
              <a:rPr lang="en-US" dirty="0">
                <a:sym typeface="Wingdings" pitchFamily="2" charset="2"/>
              </a:rPr>
              <a:t>E.g., employers  top employees also share profits</a:t>
            </a:r>
          </a:p>
          <a:p>
            <a:pPr lvl="2"/>
            <a:r>
              <a:rPr lang="en-US" dirty="0"/>
              <a:t>Strict liability</a:t>
            </a:r>
          </a:p>
          <a:p>
            <a:r>
              <a:rPr lang="en-US" dirty="0"/>
              <a:t>Demand: Users pay fees, choose notaries, not registries</a:t>
            </a:r>
          </a:p>
          <a:p>
            <a:pPr lvl="1"/>
            <a:r>
              <a:rPr lang="en-US" dirty="0"/>
              <a:t>Notaries in local competition + Registrars in territorial monopoly </a:t>
            </a:r>
          </a:p>
          <a:p>
            <a:pPr lvl="1">
              <a:buNone/>
            </a:pPr>
            <a:r>
              <a:rPr lang="en-US" dirty="0">
                <a:sym typeface="Wingdings" pitchFamily="2" charset="2"/>
              </a:rPr>
              <a:t>	 </a:t>
            </a:r>
            <a:r>
              <a:rPr lang="en-US" dirty="0"/>
              <a:t>Tension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Mutual control</a:t>
            </a:r>
          </a:p>
          <a:p>
            <a:r>
              <a:rPr lang="en-US" dirty="0"/>
              <a:t>Vertical control similar to an appeals’ court</a:t>
            </a:r>
          </a:p>
          <a:p>
            <a:pPr lvl="1"/>
            <a:r>
              <a:rPr lang="en-US" dirty="0"/>
              <a:t>Counsels (</a:t>
            </a:r>
            <a:r>
              <a:rPr lang="en-US" dirty="0" err="1"/>
              <a:t>Letrados</a:t>
            </a:r>
            <a:r>
              <a:rPr lang="en-US" dirty="0"/>
              <a:t>) with inspection &amp; appeal functions</a:t>
            </a:r>
          </a:p>
          <a:p>
            <a:pPr lvl="1"/>
            <a:r>
              <a:rPr lang="en-US" dirty="0"/>
              <a:t>Paid fixed salary (why?) + substantial deferred compensation (</a:t>
            </a:r>
            <a:r>
              <a:rPr lang="en-US" i="1" dirty="0" err="1"/>
              <a:t>pantoufles</a:t>
            </a:r>
            <a:r>
              <a:rPr lang="en-US" dirty="0"/>
              <a:t>)</a:t>
            </a:r>
          </a:p>
          <a:p>
            <a:r>
              <a:rPr lang="en-US" dirty="0"/>
              <a:t>Recent regulatory decisions</a:t>
            </a:r>
          </a:p>
          <a:p>
            <a:pPr lvl="1"/>
            <a:r>
              <a:rPr lang="en-US" dirty="0"/>
              <a:t>Suppressed counsels</a:t>
            </a:r>
          </a:p>
          <a:p>
            <a:pPr lvl="1"/>
            <a:r>
              <a:rPr lang="en-US" dirty="0"/>
              <a:t>Tried and failed to introduce free choice of registrars</a:t>
            </a:r>
          </a:p>
          <a:p>
            <a:pPr lvl="1"/>
            <a:r>
              <a:rPr lang="en-US" dirty="0"/>
              <a:t>Drastically cut fees </a:t>
            </a:r>
            <a:r>
              <a:rPr lang="en-US" dirty="0">
                <a:sym typeface="Wingdings" pitchFamily="2" charset="2"/>
              </a:rPr>
              <a:t> key: understanding </a:t>
            </a:r>
            <a:r>
              <a:rPr lang="en-US" i="1" dirty="0">
                <a:sym typeface="Wingdings" pitchFamily="2" charset="2"/>
              </a:rPr>
              <a:t>quasi rents</a:t>
            </a:r>
            <a:endParaRPr lang="en-US" i="1" dirty="0"/>
          </a:p>
          <a:p>
            <a:pPr lvl="1"/>
            <a:r>
              <a:rPr lang="en-US" dirty="0"/>
              <a:t>Emphasized reducing service time (is it an important quality dimension?)</a:t>
            </a:r>
          </a:p>
          <a:p>
            <a:pPr lvl="2"/>
            <a:r>
              <a:rPr lang="en-US" dirty="0"/>
              <a:t>Fees collected after registration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delay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13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Another solution: </a:t>
            </a:r>
            <a:br>
              <a:rPr lang="en-US" sz="3200" dirty="0"/>
            </a:br>
            <a:r>
              <a:rPr lang="en-US" sz="3200" dirty="0"/>
              <a:t>HM Land Registry (England &amp; Wales)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419600"/>
          </a:xfrm>
        </p:spPr>
        <p:txBody>
          <a:bodyPr/>
          <a:lstStyle/>
          <a:p>
            <a:pPr eaLnBrk="1" hangingPunct="1"/>
            <a:r>
              <a:rPr lang="en-US" dirty="0"/>
              <a:t>&lt; 1990, a bureaucracy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registration took 34 weeks on avg., despite huge surplus</a:t>
            </a:r>
          </a:p>
          <a:p>
            <a:pPr eaLnBrk="1" hangingPunct="1"/>
            <a:r>
              <a:rPr lang="en-US" dirty="0"/>
              <a:t>&gt; 1990, a “trading fund” (somehow similar to state-owned firm)</a:t>
            </a:r>
          </a:p>
          <a:p>
            <a:pPr eaLnBrk="1" hangingPunct="1"/>
            <a:r>
              <a:rPr lang="en-US" dirty="0"/>
              <a:t>Incentives</a:t>
            </a:r>
          </a:p>
          <a:p>
            <a:pPr lvl="1" eaLnBrk="1" hangingPunct="1"/>
            <a:r>
              <a:rPr lang="en-US" dirty="0"/>
              <a:t>Strong globally: 3.5% targeted “return on capital”</a:t>
            </a:r>
          </a:p>
          <a:p>
            <a:pPr lvl="1" eaLnBrk="1" hangingPunct="1"/>
            <a:r>
              <a:rPr lang="en-US" dirty="0"/>
              <a:t>Weak individually: small, only top managers</a:t>
            </a:r>
          </a:p>
          <a:p>
            <a:pPr eaLnBrk="1" hangingPunct="1"/>
            <a:r>
              <a:rPr lang="en-US" dirty="0"/>
              <a:t>Partial privatization being considered—</a:t>
            </a:r>
            <a:r>
              <a:rPr lang="en-US" dirty="0">
                <a:sym typeface="Wingdings" pitchFamily="2" charset="2"/>
              </a:rPr>
              <a:t>viable? </a:t>
            </a:r>
          </a:p>
        </p:txBody>
      </p:sp>
      <p:sp>
        <p:nvSpPr>
          <p:cNvPr id="1434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75FD06-1677-4636-9BD1-B40EE4404439}" type="slidenum">
              <a:rPr lang="es-ES"/>
              <a:pPr/>
              <a:t>47</a:t>
            </a:fld>
            <a:endParaRPr lang="es-E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these different registries respond to…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huge demand increases?</a:t>
            </a:r>
          </a:p>
          <a:p>
            <a:pPr lvl="1"/>
            <a:r>
              <a:rPr lang="en-US" dirty="0"/>
              <a:t>EU co. directives </a:t>
            </a:r>
            <a:r>
              <a:rPr lang="en-US" dirty="0">
                <a:sym typeface="Wingdings" pitchFamily="2" charset="2"/>
              </a:rPr>
              <a:t> co. register?</a:t>
            </a:r>
          </a:p>
          <a:p>
            <a:pPr lvl="1"/>
            <a:r>
              <a:rPr lang="en-US" dirty="0"/>
              <a:t>Immigration </a:t>
            </a:r>
            <a:r>
              <a:rPr lang="en-US" dirty="0">
                <a:sym typeface="Wingdings" pitchFamily="2" charset="2"/>
              </a:rPr>
              <a:t> civil register </a:t>
            </a:r>
            <a:endParaRPr lang="en-US" dirty="0"/>
          </a:p>
          <a:p>
            <a:pPr lvl="1"/>
            <a:r>
              <a:rPr lang="en-US" dirty="0"/>
              <a:t>Real state bubble </a:t>
            </a:r>
            <a:r>
              <a:rPr lang="en-US" dirty="0">
                <a:sym typeface="Wingdings" pitchFamily="2" charset="2"/>
              </a:rPr>
              <a:t> land register</a:t>
            </a:r>
            <a:endParaRPr lang="en-US" dirty="0"/>
          </a:p>
          <a:p>
            <a:pPr lvl="1"/>
            <a:r>
              <a:rPr lang="en-US" dirty="0"/>
              <a:t>End of real state bubble </a:t>
            </a:r>
            <a:r>
              <a:rPr lang="en-US" dirty="0">
                <a:sym typeface="Wingdings" pitchFamily="2" charset="2"/>
              </a:rPr>
              <a:t> land register</a:t>
            </a:r>
            <a:endParaRPr lang="en-US" dirty="0"/>
          </a:p>
          <a:p>
            <a:r>
              <a:rPr lang="en-US" dirty="0"/>
              <a:t>… the ups &amp; downs of the state budget cycle? </a:t>
            </a:r>
          </a:p>
          <a:p>
            <a:pPr lvl="1"/>
            <a:r>
              <a:rPr lang="en-US" dirty="0"/>
              <a:t>E.g., land vs. civil registers</a:t>
            </a:r>
          </a:p>
          <a:p>
            <a:r>
              <a:rPr lang="en-US" dirty="0"/>
              <a:t>… (trickier) regulators’ requests? 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48</a:t>
            </a:fld>
            <a:endParaRPr lang="es-ES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Both English and Spanish land registries comparatively “efficient”</a:t>
            </a:r>
            <a:endParaRPr lang="en-US" sz="28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Both are registries of rights (so called “Torrens”) </a:t>
            </a:r>
            <a:r>
              <a:rPr lang="en-US" sz="2400" dirty="0">
                <a:sym typeface="Wingdings" pitchFamily="2" charset="2"/>
              </a:rPr>
              <a:t> high legal quality</a:t>
            </a:r>
            <a:endParaRPr lang="en-US" sz="2400" dirty="0"/>
          </a:p>
          <a:p>
            <a:pPr eaLnBrk="1" hangingPunct="1"/>
            <a:r>
              <a:rPr lang="en-US" sz="2400" dirty="0"/>
              <a:t>Compared to other EU registries:</a:t>
            </a:r>
          </a:p>
          <a:p>
            <a:pPr lvl="1" eaLnBrk="1" hangingPunct="1"/>
            <a:r>
              <a:rPr lang="en-US" sz="2000" dirty="0"/>
              <a:t>Lower transaction costs (x10 order-of-magnitude) and more effective (e.g., speedy foreclosure)</a:t>
            </a:r>
          </a:p>
          <a:p>
            <a:pPr eaLnBrk="1" hangingPunct="1"/>
            <a:r>
              <a:rPr lang="en-US" sz="2400" dirty="0"/>
              <a:t>Compared to Spanish registries organized as expense centers:</a:t>
            </a:r>
          </a:p>
          <a:p>
            <a:pPr lvl="1" eaLnBrk="1" hangingPunct="1"/>
            <a:r>
              <a:rPr lang="en-US" sz="2000" dirty="0"/>
              <a:t>Cadastre takes 6 months-3 years vs. land registry 1 week</a:t>
            </a:r>
          </a:p>
          <a:p>
            <a:pPr lvl="1" eaLnBrk="1" hangingPunct="1"/>
            <a:r>
              <a:rPr lang="en-US" sz="2000" dirty="0"/>
              <a:t>Civil registry could not cope with immigration—land registry coped easily with both real estate bubble and bust</a:t>
            </a:r>
          </a:p>
          <a:p>
            <a:pPr lvl="1" eaLnBrk="1" hangingPunct="1"/>
            <a:r>
              <a:rPr lang="en-US" sz="2000" dirty="0"/>
              <a:t>Or even financial registries: +2% annual fees on capital</a:t>
            </a: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72C347-931B-4CA2-AA7D-04E83E21C765}" type="slidenum">
              <a:rPr lang="es-ES"/>
              <a:pPr/>
              <a:t>49</a:t>
            </a:fld>
            <a:endParaRPr lang="es-E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When </a:t>
            </a:r>
            <a:r>
              <a:rPr lang="en-US" dirty="0"/>
              <a:t>do markets beat </a:t>
            </a:r>
            <a:r>
              <a:rPr lang="en-US" noProof="0" dirty="0"/>
              <a:t>firms?</a:t>
            </a:r>
          </a:p>
        </p:txBody>
      </p:sp>
      <p:sp useBgFill="1"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High</a:t>
            </a:r>
            <a:r>
              <a:rPr lang="en-US" sz="2400" noProof="0" dirty="0"/>
              <a:t> “Organization” Costs </a:t>
            </a:r>
            <a:r>
              <a:rPr lang="en-US" sz="2400" dirty="0"/>
              <a:t>(internal transaction costs of both, coordination &amp; motivation) </a:t>
            </a:r>
          </a:p>
          <a:p>
            <a:pPr lvl="1"/>
            <a:r>
              <a:rPr lang="en-US" sz="2000" noProof="0" dirty="0"/>
              <a:t>for</a:t>
            </a:r>
            <a:r>
              <a:rPr lang="en-US" sz="2000" dirty="0"/>
              <a:t> replicating the market without its “natural” incentives of prices &amp; property rights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“artificial” organizational structure: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Example: The impact of GPS-based systems on trucking vertical integration in the USA and EU: evaluation without compensation?</a:t>
            </a:r>
          </a:p>
        </p:txBody>
      </p:sp>
      <p:graphicFrame>
        <p:nvGraphicFramePr>
          <p:cNvPr id="4" name="4 Marcador de tabla">
            <a:extLst>
              <a:ext uri="{FF2B5EF4-FFF2-40B4-BE49-F238E27FC236}">
                <a16:creationId xmlns:a16="http://schemas.microsoft.com/office/drawing/2014/main" id="{F441D654-5599-4FFA-BCB8-EA04EEBCC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255473"/>
              </p:ext>
            </p:extLst>
          </p:nvPr>
        </p:nvGraphicFramePr>
        <p:xfrm>
          <a:off x="1447800" y="3810000"/>
          <a:ext cx="7162798" cy="1066800"/>
        </p:xfrm>
        <a:graphic>
          <a:graphicData uri="http://schemas.openxmlformats.org/drawingml/2006/table">
            <a:tbl>
              <a:tblPr/>
              <a:tblGrid>
                <a:gridCol w="179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u="none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Allocation</a:t>
                      </a:r>
                      <a:endParaRPr lang="es-ES" sz="2000" b="1" i="1" u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u="none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Evaluation</a:t>
                      </a:r>
                      <a:endParaRPr lang="es-ES" sz="2000" b="1" i="1" u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u="none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Compensation</a:t>
                      </a:r>
                      <a:endParaRPr lang="es-ES" sz="2000" b="1" i="1" u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Market</a:t>
                      </a:r>
                      <a:endParaRPr lang="es-ES" sz="20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Property rights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Automatic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Automatic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Organization</a:t>
                      </a:r>
                      <a:endParaRPr lang="es-ES" sz="2000" b="1" i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Decision rights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Artificial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Helvetica"/>
                          <a:ea typeface="Times New Roman"/>
                          <a:cs typeface="Times New Roman"/>
                        </a:rPr>
                        <a:t>Artificial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But is local efficiency conducive to systemic efficiency?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Number of registry offices</a:t>
            </a:r>
          </a:p>
          <a:p>
            <a:pPr lvl="1" eaLnBrk="1" hangingPunct="1"/>
            <a:r>
              <a:rPr lang="en-US" dirty="0"/>
              <a:t>Spain: +1000 </a:t>
            </a:r>
          </a:p>
          <a:p>
            <a:pPr lvl="2" eaLnBrk="1" hangingPunct="1"/>
            <a:r>
              <a:rPr lang="en-US" dirty="0"/>
              <a:t>registrars lack decision rights on entry + c</a:t>
            </a:r>
          </a:p>
          <a:p>
            <a:pPr lvl="2" eaLnBrk="1" hangingPunct="1"/>
            <a:r>
              <a:rPr lang="en-US" dirty="0"/>
              <a:t>cross-subsidy </a:t>
            </a:r>
            <a:r>
              <a:rPr lang="en-US" dirty="0" err="1"/>
              <a:t>bwn</a:t>
            </a:r>
            <a:r>
              <a:rPr lang="en-US" dirty="0"/>
              <a:t> users + </a:t>
            </a:r>
          </a:p>
          <a:p>
            <a:pPr lvl="2" eaLnBrk="1" hangingPunct="1"/>
            <a:r>
              <a:rPr lang="en-US" dirty="0"/>
              <a:t>State poor incentives to close registries</a:t>
            </a:r>
          </a:p>
          <a:p>
            <a:pPr lvl="1" eaLnBrk="1" hangingPunct="1"/>
            <a:r>
              <a:rPr lang="en-US" dirty="0"/>
              <a:t>England: 17</a:t>
            </a:r>
          </a:p>
          <a:p>
            <a:pPr lvl="2" eaLnBrk="1" hangingPunct="1"/>
            <a:r>
              <a:rPr lang="en-US" dirty="0"/>
              <a:t>HMLR motivated to minimize costs </a:t>
            </a:r>
          </a:p>
          <a:p>
            <a:pPr lvl="2" eaLnBrk="1" hangingPunct="1"/>
            <a:r>
              <a:rPr lang="en-US" dirty="0">
                <a:sym typeface="Wingdings" pitchFamily="2" charset="2"/>
              </a:rPr>
              <a:t> adds risks to privatization</a:t>
            </a:r>
          </a:p>
          <a:p>
            <a:pPr eaLnBrk="1" hangingPunct="1"/>
            <a:r>
              <a:rPr lang="en-US" dirty="0"/>
              <a:t>Solvable by tinkering with the design without costly “management”?</a:t>
            </a:r>
          </a:p>
        </p:txBody>
      </p:sp>
      <p:sp>
        <p:nvSpPr>
          <p:cNvPr id="1638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A38A60-F1FC-4D6C-9EC9-585F4B1CA9D6}" type="slidenum">
              <a:rPr lang="es-ES"/>
              <a:pPr/>
              <a:t>50</a:t>
            </a:fld>
            <a:endParaRPr lang="es-E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Learning from old services: Salient features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572000"/>
          </a:xfrm>
        </p:spPr>
        <p:txBody>
          <a:bodyPr/>
          <a:lstStyle/>
          <a:p>
            <a:pPr eaLnBrk="1" hangingPunct="1"/>
            <a:r>
              <a:rPr lang="en-US" sz="2400" dirty="0"/>
              <a:t>Automatic management: </a:t>
            </a:r>
          </a:p>
          <a:p>
            <a:pPr lvl="1" eaLnBrk="1" hangingPunct="1"/>
            <a:r>
              <a:rPr lang="en-US" sz="2000" dirty="0"/>
              <a:t>Opposing incentives: fixed </a:t>
            </a:r>
            <a:r>
              <a:rPr lang="en-US" sz="2000" dirty="0" err="1"/>
              <a:t>vs</a:t>
            </a:r>
            <a:r>
              <a:rPr lang="en-US" sz="2000" dirty="0"/>
              <a:t> variable for controller / controlled</a:t>
            </a:r>
          </a:p>
          <a:p>
            <a:pPr eaLnBrk="1" hangingPunct="1"/>
            <a:r>
              <a:rPr lang="en-US" sz="2400" dirty="0"/>
              <a:t>Partial but strong incentives</a:t>
            </a:r>
          </a:p>
          <a:p>
            <a:pPr lvl="1" eaLnBrk="1" hangingPunct="1"/>
            <a:r>
              <a:rPr lang="en-US" sz="2000" dirty="0"/>
              <a:t>Judges &amp; </a:t>
            </a:r>
            <a:r>
              <a:rPr lang="en-US" sz="2000" i="1" dirty="0" err="1"/>
              <a:t>Letrados</a:t>
            </a:r>
            <a:r>
              <a:rPr lang="en-US" sz="2000" i="1" dirty="0"/>
              <a:t>:</a:t>
            </a:r>
            <a:r>
              <a:rPr lang="en-US" sz="2000" dirty="0"/>
              <a:t> quality important </a:t>
            </a:r>
            <a:r>
              <a:rPr lang="en-US" sz="2000" dirty="0">
                <a:sym typeface="Wingdings" pitchFamily="2" charset="2"/>
              </a:rPr>
              <a:t> </a:t>
            </a:r>
          </a:p>
          <a:p>
            <a:pPr lvl="2" eaLnBrk="1" hangingPunct="1"/>
            <a:r>
              <a:rPr lang="en-US" sz="1600" dirty="0">
                <a:sym typeface="Wingdings" pitchFamily="2" charset="2"/>
              </a:rPr>
              <a:t>long term careers + </a:t>
            </a:r>
          </a:p>
          <a:p>
            <a:pPr lvl="2" eaLnBrk="1" hangingPunct="1"/>
            <a:r>
              <a:rPr lang="en-US" sz="1600" dirty="0">
                <a:sym typeface="Wingdings" pitchFamily="2" charset="2"/>
              </a:rPr>
              <a:t>deferred compensation</a:t>
            </a:r>
            <a:endParaRPr lang="en-US" sz="1600" dirty="0"/>
          </a:p>
          <a:p>
            <a:pPr lvl="1" eaLnBrk="1" hangingPunct="1"/>
            <a:r>
              <a:rPr lang="en-US" sz="2000" dirty="0"/>
              <a:t>Judicial clerks: pushing papers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variable compensation</a:t>
            </a:r>
            <a:r>
              <a:rPr lang="en-US" sz="2000" dirty="0">
                <a:sym typeface="Wingdings" pitchFamily="2" charset="2"/>
              </a:rPr>
              <a:t> </a:t>
            </a:r>
            <a:endParaRPr lang="en-US" sz="2000" dirty="0"/>
          </a:p>
          <a:p>
            <a:pPr lvl="1" eaLnBrk="1" hangingPunct="1"/>
            <a:r>
              <a:rPr lang="en-US" sz="2000" dirty="0"/>
              <a:t>Notaries: Franchises </a:t>
            </a:r>
            <a:r>
              <a:rPr lang="en-US" sz="2000" dirty="0">
                <a:sym typeface="Wingdings" pitchFamily="2" charset="2"/>
              </a:rPr>
              <a:t> cost containment</a:t>
            </a:r>
            <a:endParaRPr lang="en-US" sz="2000" dirty="0"/>
          </a:p>
          <a:p>
            <a:pPr lvl="1" eaLnBrk="1" hangingPunct="1"/>
            <a:r>
              <a:rPr lang="en-US" sz="2000" dirty="0"/>
              <a:t>Registrars: intermediate: </a:t>
            </a:r>
          </a:p>
          <a:p>
            <a:pPr lvl="2" eaLnBrk="1" hangingPunct="1"/>
            <a:r>
              <a:rPr lang="en-US" sz="1800" dirty="0"/>
              <a:t>quality &amp; externalities important </a:t>
            </a:r>
            <a:r>
              <a:rPr lang="en-US" sz="1800" dirty="0">
                <a:sym typeface="Wingdings" pitchFamily="2" charset="2"/>
              </a:rPr>
              <a:t> monopoly</a:t>
            </a:r>
            <a:endParaRPr lang="en-US" sz="1800" dirty="0"/>
          </a:p>
          <a:p>
            <a:pPr lvl="2" eaLnBrk="1" hangingPunct="1"/>
            <a:r>
              <a:rPr lang="en-US" sz="1800" dirty="0"/>
              <a:t>Franchises </a:t>
            </a:r>
            <a:r>
              <a:rPr lang="en-US" sz="1800" dirty="0">
                <a:sym typeface="Wingdings" pitchFamily="2" charset="2"/>
              </a:rPr>
              <a:t> cost containment</a:t>
            </a:r>
          </a:p>
          <a:p>
            <a:pPr lvl="1" eaLnBrk="1" hangingPunct="1"/>
            <a:r>
              <a:rPr lang="en-US" sz="2000" dirty="0"/>
              <a:t>Notaries &amp; Registrars: property rights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e.g., employers</a:t>
            </a: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5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They differ starkly from internal markets, which have: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/>
              <a:t>Plenty of </a:t>
            </a:r>
          </a:p>
          <a:p>
            <a:pPr lvl="1" eaLnBrk="1" hangingPunct="1"/>
            <a:r>
              <a:rPr lang="en-US" dirty="0"/>
              <a:t>management in designing &amp; running the system</a:t>
            </a:r>
          </a:p>
          <a:p>
            <a:pPr lvl="1" eaLnBrk="1" hangingPunct="1"/>
            <a:r>
              <a:rPr lang="en-US" dirty="0"/>
              <a:t>incentives, trying to cover many dimensions of performance, ideally measured w. profit or ROI proxies</a:t>
            </a:r>
          </a:p>
          <a:p>
            <a:pPr eaLnBrk="1" hangingPunct="1"/>
            <a:r>
              <a:rPr lang="en-US" dirty="0"/>
              <a:t>but </a:t>
            </a:r>
          </a:p>
          <a:p>
            <a:pPr lvl="1" eaLnBrk="1" hangingPunct="1"/>
            <a:r>
              <a:rPr lang="en-US" dirty="0"/>
              <a:t>few decisions</a:t>
            </a:r>
          </a:p>
          <a:p>
            <a:pPr lvl="1" eaLnBrk="1" hangingPunct="1"/>
            <a:r>
              <a:rPr lang="en-US" dirty="0"/>
              <a:t>weak incentives</a:t>
            </a:r>
          </a:p>
          <a:p>
            <a:pPr lvl="2" eaLnBrk="1" hangingPunct="1"/>
            <a:r>
              <a:rPr lang="en-US" dirty="0"/>
              <a:t>Incomplete decision rights</a:t>
            </a:r>
          </a:p>
          <a:p>
            <a:pPr lvl="2" eaLnBrk="1" hangingPunct="1"/>
            <a:r>
              <a:rPr lang="en-US" dirty="0"/>
              <a:t>Small variable compensation as % of total</a:t>
            </a:r>
          </a:p>
          <a:p>
            <a:pPr lvl="2" eaLnBrk="1" hangingPunct="1"/>
            <a:r>
              <a:rPr lang="en-US" dirty="0"/>
              <a:t>Profits or savings not given to individuals but invested in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7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Tentative conclusion</a:t>
            </a:r>
            <a:br>
              <a:rPr lang="en-US" dirty="0"/>
            </a:br>
            <a:r>
              <a:rPr lang="en-US" sz="2400" i="1" dirty="0"/>
              <a:t>Better than artificial market with full planning but </a:t>
            </a:r>
            <a:r>
              <a:rPr lang="en-US" sz="2400" i="1" u="sng" dirty="0"/>
              <a:t>weak</a:t>
            </a:r>
            <a:r>
              <a:rPr lang="en-US" sz="2400" i="1" dirty="0"/>
              <a:t> incentives, bureaucracy with a few </a:t>
            </a:r>
            <a:r>
              <a:rPr lang="en-US" sz="2400" i="1" u="sng" dirty="0"/>
              <a:t>strong</a:t>
            </a:r>
            <a:r>
              <a:rPr lang="en-US" sz="2400" i="1" dirty="0"/>
              <a:t> incentives?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4724400"/>
          </a:xfrm>
        </p:spPr>
        <p:txBody>
          <a:bodyPr/>
          <a:lstStyle/>
          <a:p>
            <a:pPr eaLnBrk="1" hangingPunct="1"/>
            <a:r>
              <a:rPr lang="en-US" dirty="0"/>
              <a:t>Internal markets</a:t>
            </a:r>
          </a:p>
          <a:p>
            <a:pPr lvl="1" eaLnBrk="1" hangingPunct="1"/>
            <a:r>
              <a:rPr lang="en-US" dirty="0"/>
              <a:t>Costly to implement and run</a:t>
            </a:r>
          </a:p>
          <a:p>
            <a:pPr lvl="1" eaLnBrk="1" hangingPunct="1"/>
            <a:r>
              <a:rPr lang="en-US" dirty="0"/>
              <a:t>Make little impact: </a:t>
            </a:r>
          </a:p>
          <a:p>
            <a:pPr lvl="2" eaLnBrk="1" hangingPunct="1"/>
            <a:r>
              <a:rPr lang="en-US" dirty="0"/>
              <a:t>Weak incentives, likely b/c system too complex, unmanageable?</a:t>
            </a:r>
          </a:p>
          <a:p>
            <a:pPr lvl="2" eaLnBrk="1" hangingPunct="1"/>
            <a:r>
              <a:rPr lang="en-US" dirty="0"/>
              <a:t>Market “decisions” (e.g., demand shifts) are often rejected</a:t>
            </a:r>
          </a:p>
          <a:p>
            <a:pPr eaLnBrk="1" hangingPunct="1"/>
            <a:r>
              <a:rPr lang="en-US" dirty="0"/>
              <a:t>Options for public services</a:t>
            </a:r>
          </a:p>
          <a:p>
            <a:pPr lvl="1" eaLnBrk="1" hangingPunct="1"/>
            <a:r>
              <a:rPr lang="en-US" dirty="0"/>
              <a:t>Real markets for provision, potentially w. public financing</a:t>
            </a:r>
          </a:p>
          <a:p>
            <a:pPr lvl="1" eaLnBrk="1" hangingPunct="1"/>
            <a:r>
              <a:rPr lang="en-US" dirty="0"/>
              <a:t>Bureaucracy with </a:t>
            </a:r>
            <a:r>
              <a:rPr lang="en-US" i="1" dirty="0"/>
              <a:t>a few</a:t>
            </a:r>
            <a:r>
              <a:rPr lang="en-US" dirty="0"/>
              <a:t> </a:t>
            </a:r>
            <a:r>
              <a:rPr lang="en-US" i="1" dirty="0"/>
              <a:t>strong</a:t>
            </a:r>
            <a:r>
              <a:rPr lang="en-US" dirty="0"/>
              <a:t> incentives</a:t>
            </a:r>
          </a:p>
          <a:p>
            <a:pPr lvl="2" eaLnBrk="1" hangingPunct="1"/>
            <a:r>
              <a:rPr lang="en-US" dirty="0"/>
              <a:t>Automatic management: e.g., </a:t>
            </a:r>
          </a:p>
          <a:p>
            <a:pPr lvl="3" eaLnBrk="1" hangingPunct="1"/>
            <a:r>
              <a:rPr lang="en-US" dirty="0"/>
              <a:t>public hospitals run by fixed salary, deferred compensation managers and doctors pay for performance</a:t>
            </a:r>
          </a:p>
          <a:p>
            <a:pPr lvl="2" eaLnBrk="1" hangingPunct="1"/>
            <a:r>
              <a:rPr lang="en-US" dirty="0"/>
              <a:t>With minimalist planning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Further cases for discussion (1): </a:t>
            </a:r>
            <a:r>
              <a:rPr lang="en-US" dirty="0"/>
              <a:t>Judiciary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/>
              <a:t>Old system</a:t>
            </a:r>
          </a:p>
          <a:p>
            <a:pPr lvl="1" eaLnBrk="1" hangingPunct="1"/>
            <a:r>
              <a:rPr lang="en-US" sz="2000" dirty="0"/>
              <a:t>Users paid fees for service</a:t>
            </a:r>
          </a:p>
          <a:p>
            <a:pPr lvl="1" eaLnBrk="1" hangingPunct="1"/>
            <a:r>
              <a:rPr lang="en-US" sz="2000" dirty="0"/>
              <a:t>Judges were paid fixed salary </a:t>
            </a:r>
            <a:r>
              <a:rPr lang="en-US" sz="2000" dirty="0">
                <a:sym typeface="Wingdings" pitchFamily="2" charset="2"/>
              </a:rPr>
              <a:t> quality</a:t>
            </a:r>
            <a:endParaRPr lang="en-US" sz="2000" dirty="0"/>
          </a:p>
          <a:p>
            <a:pPr lvl="1" eaLnBrk="1" hangingPunct="1"/>
            <a:r>
              <a:rPr lang="en-US" sz="2000" dirty="0"/>
              <a:t>Clerks were paid salary + share of fees </a:t>
            </a:r>
            <a:r>
              <a:rPr lang="en-US" sz="2000" dirty="0">
                <a:sym typeface="Wingdings" pitchFamily="2" charset="2"/>
              </a:rPr>
              <a:t> speed, quantity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Mutual control </a:t>
            </a:r>
            <a:r>
              <a:rPr lang="en-US" sz="2000" dirty="0" err="1">
                <a:sym typeface="Wingdings" pitchFamily="2" charset="2"/>
              </a:rPr>
              <a:t>bwn</a:t>
            </a:r>
            <a:r>
              <a:rPr lang="en-US" sz="2000" dirty="0">
                <a:sym typeface="Wingdings" pitchFamily="2" charset="2"/>
              </a:rPr>
              <a:t> judges &amp; clerks (who often earned +)</a:t>
            </a:r>
          </a:p>
          <a:p>
            <a:pPr eaLnBrk="1" hangingPunct="1"/>
            <a:r>
              <a:rPr lang="en-US" sz="2400" dirty="0">
                <a:sym typeface="Wingdings" pitchFamily="2" charset="2"/>
              </a:rPr>
              <a:t>Changes suppressed:</a:t>
            </a:r>
          </a:p>
          <a:p>
            <a:pPr lvl="1" eaLnBrk="1" hangingPunct="1"/>
            <a:r>
              <a:rPr lang="en-US" sz="2000" dirty="0"/>
              <a:t>Variable compensation of clerks in the 1950s</a:t>
            </a:r>
          </a:p>
          <a:p>
            <a:pPr lvl="1" eaLnBrk="1" hangingPunct="1"/>
            <a:r>
              <a:rPr lang="en-US" sz="2000" dirty="0"/>
              <a:t>User fees in 1986, restated later for firms (why? ok?)</a:t>
            </a:r>
          </a:p>
          <a:p>
            <a:pPr eaLnBrk="1" hangingPunct="1"/>
            <a:r>
              <a:rPr lang="en-US" sz="2400" dirty="0"/>
              <a:t>Situation: endemic judicial congestion 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Small productivity bonus for judges (&lt;600 €/yr.) 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damaged intrinsic motivation, gaming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Frivolous litigation, sentences’ quality disregarded  </a:t>
            </a: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fewer positive externalities</a:t>
            </a:r>
          </a:p>
          <a:p>
            <a:pPr lvl="1" eaLnBrk="1" hangingPunct="1"/>
            <a:r>
              <a:rPr lang="en-US" sz="2000" dirty="0">
                <a:sym typeface="Wingdings" pitchFamily="2" charset="2"/>
              </a:rPr>
              <a:t>Constant claims that more resources are needed. Are they?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sz="3600" dirty="0"/>
              <a:t>Cases for discussion (2): </a:t>
            </a:r>
            <a:br>
              <a:rPr lang="en-US" sz="3600" dirty="0"/>
            </a:br>
            <a:r>
              <a:rPr lang="en-US" sz="3600" dirty="0"/>
              <a:t>Civil Registry “privatization”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981200"/>
            <a:ext cx="7848600" cy="4343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Spanish public registers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Property &amp; Cos.: fees, profits, fast, reliable, adapted to demand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Civil: no fees since 1986, very slow, maladapted to demand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Cadaster, IP: fees, no profits, slow, unreliable, maladapted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Interests and positions on explicit fees &amp; “privatization”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Why do unions generally oppose them?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E.g., “</a:t>
            </a:r>
            <a:r>
              <a:rPr lang="en-US" sz="1600" dirty="0">
                <a:hlinkClick r:id="rId3"/>
              </a:rPr>
              <a:t>UGT suspects </a:t>
            </a:r>
            <a:r>
              <a:rPr lang="en-US" sz="1600" dirty="0" err="1">
                <a:hlinkClick r:id="rId3"/>
              </a:rPr>
              <a:t>Gallardón</a:t>
            </a:r>
            <a:r>
              <a:rPr lang="en-US" sz="1600" dirty="0">
                <a:hlinkClick r:id="rId3"/>
              </a:rPr>
              <a:t> has retaken plans to privatize the Civil Register</a:t>
            </a:r>
            <a:r>
              <a:rPr lang="en-US" sz="1600" dirty="0"/>
              <a:t>” or </a:t>
            </a:r>
            <a:r>
              <a:rPr lang="en-US" sz="1600" dirty="0">
                <a:hlinkClick r:id="rId4"/>
              </a:rPr>
              <a:t>Water in </a:t>
            </a:r>
            <a:r>
              <a:rPr lang="en-US" sz="1600" dirty="0" err="1">
                <a:hlinkClick r:id="rId4"/>
              </a:rPr>
              <a:t>Alcázar</a:t>
            </a:r>
            <a:r>
              <a:rPr lang="en-US" sz="1600" dirty="0">
                <a:hlinkClick r:id="rId4"/>
              </a:rPr>
              <a:t> de San Juan (20-2-14)</a:t>
            </a: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1600" dirty="0"/>
              <a:t>Suggest two </a:t>
            </a:r>
            <a:r>
              <a:rPr lang="en-US" sz="1600" i="1" dirty="0"/>
              <a:t>general</a:t>
            </a:r>
            <a:r>
              <a:rPr lang="en-US" sz="1600" dirty="0"/>
              <a:t> explanatory hypotheses 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What about users? Do they have incentives to inform themselves? To fight?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about taxpayers? Do they have incentives to inform themselves? 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Are arguments applicable to court fees?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48398-9158-457F-95BD-9831B5F0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/>
              <a:t>Cases for discussion (3): </a:t>
            </a:r>
            <a:br>
              <a:rPr lang="en-US" sz="4000" dirty="0"/>
            </a:br>
            <a:r>
              <a:rPr lang="en-US" sz="4000" dirty="0"/>
              <a:t>Stockholm ambulances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9103C03-AAF1-405F-B741-16DAB6E5F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5845FB8-B6FC-4DFE-A57B-25CBDB7AB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5319712" cy="49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51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Part IV</a:t>
            </a:r>
            <a:br>
              <a:rPr lang="en-US" sz="3600" dirty="0"/>
            </a:br>
            <a:r>
              <a:rPr lang="en-US" sz="3600" dirty="0"/>
              <a:t>Decentralized solutions: </a:t>
            </a:r>
            <a:br>
              <a:rPr lang="en-US" sz="3600" dirty="0"/>
            </a:br>
            <a:r>
              <a:rPr lang="en-US" sz="3600" dirty="0"/>
              <a:t>Managing responsibility centers</a:t>
            </a:r>
            <a:endParaRPr lang="en-US" sz="32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Covered in Business Economics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457200"/>
            <a:ext cx="9296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Delegation &amp; divisionalization: </a:t>
            </a:r>
            <a:br>
              <a:rPr lang="en-US" sz="3600" dirty="0"/>
            </a:br>
            <a:r>
              <a:rPr lang="en-US" sz="3600" dirty="0"/>
              <a:t>Revision</a:t>
            </a:r>
            <a:endParaRPr lang="en-US" sz="3200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How to organize....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... a company with a single product and a single market?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... a company with several products and several markets?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... a university?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What do we mean by “organize”? Economic divisionalization: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Allocation of decision-making rights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Evaluation of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Compensation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Types of decentralized divisions: </a:t>
            </a:r>
            <a:br>
              <a:rPr lang="en-US" dirty="0"/>
            </a:br>
            <a:r>
              <a:rPr lang="en-US" dirty="0"/>
              <a:t>cost, revenue, profit centers, etc.</a:t>
            </a:r>
            <a:endParaRPr lang="es-ES" dirty="0"/>
          </a:p>
        </p:txBody>
      </p:sp>
      <p:sp>
        <p:nvSpPr>
          <p:cNvPr id="44035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Key: Adjusting information availability, decision rights and measured performance</a:t>
            </a:r>
          </a:p>
          <a:p>
            <a:pPr eaLnBrk="1" hangingPunct="1"/>
            <a:r>
              <a:rPr lang="en-US" sz="2400" dirty="0"/>
              <a:t>Common problem: non-measured variables that need to be carefully controlled: e.g., quality in cost centers</a:t>
            </a:r>
          </a:p>
          <a:p>
            <a:pPr eaLnBrk="1" hangingPunct="1"/>
            <a:r>
              <a:rPr lang="en-US" sz="2400" dirty="0"/>
              <a:t>Major issue (in profit centers): transfer pricing</a:t>
            </a:r>
          </a:p>
          <a:p>
            <a:pPr lvl="1" eaLnBrk="1" hangingPunct="1"/>
            <a:r>
              <a:rPr lang="en-US" sz="2000" dirty="0"/>
              <a:t>Opportunity cost: But which costs to consider as relevant depends on which decision you are making</a:t>
            </a:r>
            <a:endParaRPr lang="en-US" sz="2000" dirty="0">
              <a:sym typeface="Wingdings" pitchFamily="2" charset="2"/>
            </a:endParaRPr>
          </a:p>
          <a:p>
            <a:pPr lvl="1" eaLnBrk="1" hangingPunct="1"/>
            <a:r>
              <a:rPr lang="en-US" sz="2000" dirty="0"/>
              <a:t>Common puzzles &amp; mistakes: e.g., allocating joint costs on the basis of direct labor leads to underutilize labor</a:t>
            </a:r>
          </a:p>
          <a:p>
            <a:pPr lvl="1" eaLnBrk="1" hangingPunct="1"/>
            <a:r>
              <a:rPr lang="en-US" sz="2000" dirty="0"/>
              <a:t>Specific cases: d</a:t>
            </a:r>
            <a:r>
              <a:rPr lang="en-US" sz="1800" dirty="0"/>
              <a:t>ecreasing costs, double margin (Problem Set)</a:t>
            </a:r>
          </a:p>
          <a:p>
            <a:pPr lvl="1" eaLnBrk="1" hangingPunct="1"/>
            <a:r>
              <a:rPr lang="en-US" sz="2000" dirty="0"/>
              <a:t>Interesting: field where microeconomics touches accounting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411617-3336-4833-B7D4-8BCFC774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2A7EC-4D78-417C-8D2D-A65A4CCCA17D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1026" name="Picture 2" descr="A Tour Inside A Big Rig - Allstate Peterbilt Group">
            <a:extLst>
              <a:ext uri="{FF2B5EF4-FFF2-40B4-BE49-F238E27FC236}">
                <a16:creationId xmlns:a16="http://schemas.microsoft.com/office/drawing/2014/main" id="{E8DA7CCC-3AF7-4C36-9C1E-8CA46BE4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674777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g |The Different Types of Truck Trailers">
            <a:extLst>
              <a:ext uri="{FF2B5EF4-FFF2-40B4-BE49-F238E27FC236}">
                <a16:creationId xmlns:a16="http://schemas.microsoft.com/office/drawing/2014/main" id="{52C44A31-E484-40C5-BC16-012490B3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067" y="3565536"/>
            <a:ext cx="5638800" cy="339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683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/>
              <a:t>Effects of strong objective divisional incentives</a:t>
            </a:r>
            <a:endParaRPr lang="en-US" sz="3600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What are the consequences of insisting that a department must...</a:t>
            </a:r>
          </a:p>
          <a:p>
            <a:pPr lvl="1" eaLnBrk="1" hangingPunct="1"/>
            <a:r>
              <a:rPr lang="en-US" dirty="0"/>
              <a:t>... reduce costs? ... its average cost?	</a:t>
            </a:r>
          </a:p>
          <a:p>
            <a:pPr lvl="1" eaLnBrk="1" hangingPunct="1"/>
            <a:r>
              <a:rPr lang="en-US" dirty="0"/>
              <a:t>... maximize revenue?</a:t>
            </a:r>
          </a:p>
          <a:p>
            <a:pPr lvl="1" eaLnBrk="1" hangingPunct="1"/>
            <a:r>
              <a:rPr lang="en-US" dirty="0"/>
              <a:t>... maximize its profit?</a:t>
            </a:r>
          </a:p>
          <a:p>
            <a:pPr lvl="1" eaLnBrk="1" hangingPunct="1"/>
            <a:r>
              <a:rPr lang="en-US" dirty="0"/>
              <a:t>... maximize the return on its investment (ROI)?</a:t>
            </a:r>
          </a:p>
          <a:p>
            <a:pPr eaLnBrk="1" hangingPunct="1"/>
            <a:r>
              <a:rPr lang="en-US" dirty="0"/>
              <a:t>How should we react to most “positive” deviations from standard performance?</a:t>
            </a:r>
          </a:p>
          <a:p>
            <a:pPr lvl="1" eaLnBrk="1" hangingPunct="1"/>
            <a:r>
              <a:rPr lang="en-US" dirty="0"/>
              <a:t>E.g., athletes, students, brokers, teachers,…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Cost</a:t>
            </a:r>
            <a:r>
              <a:rPr lang="es-ES" dirty="0"/>
              <a:t> center w. </a:t>
            </a:r>
            <a:r>
              <a:rPr lang="es-ES" dirty="0" err="1"/>
              <a:t>increasing</a:t>
            </a:r>
            <a:r>
              <a:rPr lang="es-ES" dirty="0"/>
              <a:t> </a:t>
            </a:r>
            <a:r>
              <a:rPr lang="es-ES" dirty="0" err="1"/>
              <a:t>costs</a:t>
            </a:r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88168"/>
            <a:ext cx="6096000" cy="48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Cost</a:t>
            </a:r>
            <a:r>
              <a:rPr lang="es-ES" dirty="0"/>
              <a:t> center w. </a:t>
            </a:r>
            <a:r>
              <a:rPr lang="es-ES" dirty="0" err="1"/>
              <a:t>decreasing</a:t>
            </a:r>
            <a:r>
              <a:rPr lang="es-ES" dirty="0"/>
              <a:t> </a:t>
            </a:r>
            <a:r>
              <a:rPr lang="es-ES" dirty="0" err="1"/>
              <a:t>costs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77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Revenue</a:t>
            </a:r>
            <a:r>
              <a:rPr lang="es-ES" dirty="0"/>
              <a:t> centers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094" y="1600200"/>
            <a:ext cx="6231506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/>
              <a:t>Transfer prices</a:t>
            </a:r>
            <a:endParaRPr lang="en-US" sz="3600" dirty="0"/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What is the optimal “transfer price”?</a:t>
            </a:r>
          </a:p>
          <a:p>
            <a:pPr eaLnBrk="1" hangingPunct="1"/>
            <a:r>
              <a:rPr lang="en-US" dirty="0"/>
              <a:t>What problems arise in a context of decreasing costs?</a:t>
            </a:r>
          </a:p>
          <a:p>
            <a:pPr lvl="1" eaLnBrk="1" hangingPunct="1"/>
            <a:r>
              <a:rPr lang="en-US" dirty="0"/>
              <a:t>Conflict</a:t>
            </a:r>
          </a:p>
          <a:p>
            <a:pPr lvl="2" eaLnBrk="1" hangingPunct="1"/>
            <a:r>
              <a:rPr lang="en-US" dirty="0"/>
              <a:t>Congruency: MC</a:t>
            </a:r>
          </a:p>
          <a:p>
            <a:pPr lvl="2" eaLnBrk="1" hangingPunct="1"/>
            <a:r>
              <a:rPr lang="en-US" dirty="0"/>
              <a:t>Motivation: </a:t>
            </a:r>
            <a:r>
              <a:rPr lang="en-US" dirty="0" err="1"/>
              <a:t>Avg</a:t>
            </a:r>
            <a:r>
              <a:rPr lang="en-US" dirty="0"/>
              <a:t> FC</a:t>
            </a:r>
          </a:p>
          <a:p>
            <a:pPr lvl="1" eaLnBrk="1" hangingPunct="1"/>
            <a:r>
              <a:rPr lang="en-US" dirty="0"/>
              <a:t>Practice vs. theory</a:t>
            </a:r>
          </a:p>
          <a:p>
            <a:pPr lvl="1" eaLnBrk="1" hangingPunct="1"/>
            <a:r>
              <a:rPr lang="en-US" dirty="0"/>
              <a:t>How can this be considered in accounts?</a:t>
            </a:r>
          </a:p>
          <a:p>
            <a:pPr lvl="1" eaLnBrk="1" hangingPunct="1"/>
            <a:r>
              <a:rPr lang="en-US" dirty="0"/>
              <a:t>Should it include fixed costs? </a:t>
            </a:r>
          </a:p>
          <a:p>
            <a:pPr lvl="2" eaLnBrk="1" hangingPunct="1"/>
            <a:r>
              <a:rPr lang="en-US" dirty="0"/>
              <a:t>Fixed, annually?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219200"/>
          </a:xfrm>
        </p:spPr>
        <p:txBody>
          <a:bodyPr/>
          <a:lstStyle/>
          <a:p>
            <a:r>
              <a:rPr lang="es-ES" dirty="0" err="1"/>
              <a:t>Profit</a:t>
            </a:r>
            <a:r>
              <a:rPr lang="es-ES" dirty="0"/>
              <a:t> center w. </a:t>
            </a:r>
            <a:r>
              <a:rPr lang="es-ES" dirty="0" err="1"/>
              <a:t>economies</a:t>
            </a:r>
            <a:r>
              <a:rPr lang="es-ES" dirty="0"/>
              <a:t> of </a:t>
            </a:r>
            <a:r>
              <a:rPr lang="es-ES" dirty="0" err="1"/>
              <a:t>scale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9275" y="1600200"/>
            <a:ext cx="5800725" cy="494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Case: Airport fees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“</a:t>
            </a:r>
            <a:r>
              <a:rPr lang="en-US" sz="2400" dirty="0">
                <a:hlinkClick r:id="rId3"/>
              </a:rPr>
              <a:t>Lack of passengers advises closing down 15 airports</a:t>
            </a:r>
            <a:r>
              <a:rPr lang="en-US" sz="2400" dirty="0"/>
              <a:t>”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should we set the fees to use these 15 airports? On the basis of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Marginal cost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Total average cost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In 2012, AENA rose fees in underutilized airports such as El </a:t>
            </a:r>
            <a:r>
              <a:rPr lang="en-US" sz="2400" dirty="0" err="1"/>
              <a:t>Prat</a:t>
            </a:r>
            <a:r>
              <a:rPr lang="en-US" sz="2400" dirty="0"/>
              <a:t> &amp; Barajas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Was it sensible? Consequences?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Whose interest is such pricing serving? AENA’s owners?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How would you apply the transfer pricing analysis?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Did the Ministry of </a:t>
            </a:r>
            <a:r>
              <a:rPr lang="en-US" sz="2000" i="1" dirty="0" err="1"/>
              <a:t>Fomento</a:t>
            </a:r>
            <a:r>
              <a:rPr lang="en-US" sz="2000"/>
              <a:t> do the </a:t>
            </a:r>
            <a:r>
              <a:rPr lang="en-US" sz="2000" dirty="0"/>
              <a:t>same for the AVE?</a:t>
            </a: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Double</a:t>
            </a:r>
            <a:r>
              <a:rPr lang="es-ES" dirty="0"/>
              <a:t> marginalization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67" y="1828800"/>
            <a:ext cx="875453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Investment</a:t>
            </a:r>
            <a:r>
              <a:rPr lang="es-ES" dirty="0"/>
              <a:t> center: </a:t>
            </a:r>
            <a:br>
              <a:rPr lang="es-ES" dirty="0"/>
            </a:br>
            <a:r>
              <a:rPr lang="es-ES" sz="3200" dirty="0" err="1"/>
              <a:t>Ex.</a:t>
            </a:r>
            <a:r>
              <a:rPr lang="es-ES" sz="3200" dirty="0"/>
              <a:t> of </a:t>
            </a:r>
            <a:r>
              <a:rPr lang="es-ES" sz="3200" dirty="0" err="1"/>
              <a:t>investment</a:t>
            </a:r>
            <a:r>
              <a:rPr lang="es-ES" sz="3200" dirty="0"/>
              <a:t> </a:t>
            </a:r>
            <a:r>
              <a:rPr lang="es-ES" sz="3200" dirty="0" err="1"/>
              <a:t>decisions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52625"/>
            <a:ext cx="620380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Investment</a:t>
            </a:r>
            <a:r>
              <a:rPr lang="es-ES" dirty="0"/>
              <a:t> center: </a:t>
            </a:r>
            <a:r>
              <a:rPr lang="es-ES" dirty="0" err="1"/>
              <a:t>Which</a:t>
            </a:r>
            <a:r>
              <a:rPr lang="es-ES" dirty="0"/>
              <a:t> </a:t>
            </a:r>
            <a:r>
              <a:rPr lang="es-ES" dirty="0" err="1"/>
              <a:t>decisions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be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099" y="1905000"/>
            <a:ext cx="6331301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DFB65-7E98-42AC-A564-C2D724A1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Divisionalization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6F6C0-481B-459C-B23B-2E411582E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or less centralized solutions driven by control &amp; information costs </a:t>
            </a:r>
          </a:p>
          <a:p>
            <a:pPr lvl="1"/>
            <a:r>
              <a:rPr lang="en-US" dirty="0"/>
              <a:t>Hayek’45: importance of local, specific, information </a:t>
            </a:r>
          </a:p>
          <a:p>
            <a:r>
              <a:rPr lang="en-US" dirty="0"/>
              <a:t>“Selective intervention” from the center impossible b/c internal transaction costs</a:t>
            </a:r>
          </a:p>
          <a:p>
            <a:pPr lvl="1"/>
            <a:r>
              <a:rPr lang="en-US" dirty="0"/>
              <a:t>Commitment (credibility)</a:t>
            </a:r>
          </a:p>
          <a:p>
            <a:pPr lvl="1"/>
            <a:r>
              <a:rPr lang="en-US" dirty="0"/>
              <a:t>Agency (self interested center)</a:t>
            </a:r>
          </a:p>
          <a:p>
            <a:pPr lvl="1"/>
            <a:r>
              <a:rPr lang="en-US" dirty="0"/>
              <a:t>Influence (politicking by units)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B5ECE1-B088-4EF8-9884-20176080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A7EC-4D78-417C-8D2D-A65A4CCCA17D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1300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s-ES" dirty="0" err="1"/>
              <a:t>Investment</a:t>
            </a:r>
            <a:r>
              <a:rPr lang="es-ES" dirty="0"/>
              <a:t> centers: </a:t>
            </a:r>
            <a:br>
              <a:rPr lang="es-ES" dirty="0"/>
            </a:br>
            <a:r>
              <a:rPr lang="es-ES" sz="2800" dirty="0"/>
              <a:t>Residual </a:t>
            </a:r>
            <a:r>
              <a:rPr lang="es-ES" sz="2800" dirty="0" err="1"/>
              <a:t>profit</a:t>
            </a:r>
            <a:r>
              <a:rPr lang="es-ES" sz="2800" dirty="0"/>
              <a:t>, </a:t>
            </a:r>
            <a:r>
              <a:rPr lang="es-ES" sz="2800" dirty="0" err="1"/>
              <a:t>also</a:t>
            </a:r>
            <a:r>
              <a:rPr lang="es-ES" sz="2800" dirty="0"/>
              <a:t> </a:t>
            </a:r>
            <a:r>
              <a:rPr lang="es-ES" sz="2800" dirty="0" err="1"/>
              <a:t>called</a:t>
            </a:r>
            <a:br>
              <a:rPr lang="es-ES" sz="2800" dirty="0"/>
            </a:br>
            <a:r>
              <a:rPr lang="es-ES" sz="2800" dirty="0" err="1"/>
              <a:t>Economic</a:t>
            </a:r>
            <a:r>
              <a:rPr lang="es-ES" sz="2800" dirty="0"/>
              <a:t> </a:t>
            </a:r>
            <a:r>
              <a:rPr lang="es-ES" sz="2800" dirty="0" err="1"/>
              <a:t>Value</a:t>
            </a:r>
            <a:r>
              <a:rPr lang="es-ES" sz="2800" dirty="0"/>
              <a:t> </a:t>
            </a:r>
            <a:r>
              <a:rPr lang="es-ES" sz="2800" dirty="0" err="1"/>
              <a:t>Added</a:t>
            </a:r>
            <a:r>
              <a:rPr lang="es-ES" sz="2800" dirty="0"/>
              <a:t>, “EVA”</a:t>
            </a:r>
            <a:br>
              <a:rPr lang="es-ES" sz="2800" dirty="0"/>
            </a:br>
            <a:r>
              <a:rPr lang="es-ES" sz="2800" dirty="0" err="1"/>
              <a:t>Assuming</a:t>
            </a:r>
            <a:r>
              <a:rPr lang="es-ES" sz="2800" dirty="0"/>
              <a:t> 10% </a:t>
            </a:r>
            <a:r>
              <a:rPr lang="es-ES" sz="2800" dirty="0" err="1"/>
              <a:t>cost</a:t>
            </a:r>
            <a:r>
              <a:rPr lang="es-ES" sz="2800" dirty="0"/>
              <a:t> of capital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837961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33400"/>
            <a:ext cx="8839200" cy="990600"/>
          </a:xfrm>
        </p:spPr>
        <p:txBody>
          <a:bodyPr/>
          <a:lstStyle/>
          <a:p>
            <a:pPr eaLnBrk="1" hangingPunct="1"/>
            <a:r>
              <a:rPr lang="en-US" dirty="0"/>
              <a:t>Franchising: Initial questions</a:t>
            </a:r>
            <a:endParaRPr lang="en-US" sz="3600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How many companies make up the +30,000 McDonald’s restaurants? </a:t>
            </a:r>
          </a:p>
          <a:p>
            <a:pPr lvl="1" eaLnBrk="1" hangingPunct="1"/>
            <a:r>
              <a:rPr lang="en-US" dirty="0"/>
              <a:t>What sort of companies are they?</a:t>
            </a:r>
          </a:p>
          <a:p>
            <a:pPr eaLnBrk="1" hangingPunct="1"/>
            <a:r>
              <a:rPr lang="en-US" dirty="0"/>
              <a:t>What is the point of franchising? </a:t>
            </a:r>
          </a:p>
          <a:p>
            <a:pPr lvl="1" eaLnBrk="1" hangingPunct="1"/>
            <a:r>
              <a:rPr lang="en-US" dirty="0"/>
              <a:t>Think, e.g., in which sectors is it mostly found</a:t>
            </a:r>
          </a:p>
          <a:p>
            <a:pPr eaLnBrk="1" hangingPunct="1"/>
            <a:r>
              <a:rPr lang="en-US" dirty="0"/>
              <a:t>What are the standard functions of franchisors and franchisees? </a:t>
            </a:r>
          </a:p>
          <a:p>
            <a:pPr eaLnBrk="1" hangingPunct="1"/>
            <a:r>
              <a:rPr lang="en-US" b="1" i="1" dirty="0"/>
              <a:t>For whom does the franchisor perform a policing work?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0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7" grpId="0" build="p" bldLvl="2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Franchising: Dual technology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in the production process:</a:t>
            </a:r>
          </a:p>
          <a:p>
            <a:pPr lvl="1"/>
            <a:r>
              <a:rPr lang="en-US" dirty="0"/>
              <a:t>Service industries  Dispersed demand  diseconomies of scale in provision</a:t>
            </a:r>
          </a:p>
          <a:p>
            <a:pPr lvl="1"/>
            <a:r>
              <a:rPr lang="en-US" dirty="0"/>
              <a:t>Importance of local incentives</a:t>
            </a:r>
          </a:p>
          <a:p>
            <a:pPr lvl="1"/>
            <a:r>
              <a:rPr lang="en-US" dirty="0"/>
              <a:t>Demand mobility  Useful to provide uniform quality</a:t>
            </a:r>
          </a:p>
          <a:p>
            <a:r>
              <a:rPr lang="en-US" dirty="0"/>
              <a:t>Economies of scale (in, e. g., process design, brand, advertising, etc.) </a:t>
            </a:r>
            <a:endParaRPr lang="es-ES" dirty="0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Franchising: Contractual Technology (Organization)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Possibilities</a:t>
            </a:r>
          </a:p>
          <a:p>
            <a:pPr lvl="1"/>
            <a:r>
              <a:rPr lang="en-US" dirty="0"/>
              <a:t>Branch: a “division” organized as expense, cost, profit or investment center</a:t>
            </a:r>
          </a:p>
          <a:p>
            <a:pPr lvl="1"/>
            <a:r>
              <a:rPr lang="en-US" dirty="0"/>
              <a:t>Franchising: the franchisee is paid the unit’s residual, its profit</a:t>
            </a:r>
          </a:p>
          <a:p>
            <a:r>
              <a:rPr lang="en-US" dirty="0"/>
              <a:t>Relational contracting: </a:t>
            </a:r>
          </a:p>
          <a:p>
            <a:pPr lvl="1"/>
            <a:r>
              <a:rPr lang="en-US" dirty="0"/>
              <a:t>Asymmetric allocation of decision rights</a:t>
            </a:r>
          </a:p>
          <a:p>
            <a:pPr lvl="1"/>
            <a:r>
              <a:rPr lang="en-US" dirty="0"/>
              <a:t>Self-enforcement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Franchising: Common clauses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Exclusivity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/>
            <a:r>
              <a:rPr lang="en-US" dirty="0"/>
              <a:t>service quality, information, </a:t>
            </a:r>
          </a:p>
          <a:p>
            <a:pPr lvl="0"/>
            <a:r>
              <a:rPr lang="en-US" dirty="0"/>
              <a:t>Mandatory purchases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/>
            <a:r>
              <a:rPr lang="en-US" dirty="0"/>
              <a:t>Quality, easier monitoring of sales</a:t>
            </a:r>
          </a:p>
          <a:p>
            <a:pPr lvl="0"/>
            <a:r>
              <a:rPr lang="en-US" dirty="0"/>
              <a:t>Output fees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lvl="1"/>
            <a:r>
              <a:rPr lang="en-US" dirty="0"/>
              <a:t>price discrimination, motivation of franchisor</a:t>
            </a:r>
          </a:p>
          <a:p>
            <a:pPr lvl="0"/>
            <a:r>
              <a:rPr lang="en-US" dirty="0"/>
              <a:t>Example: Car dealerships</a:t>
            </a:r>
          </a:p>
          <a:p>
            <a:pPr lvl="1"/>
            <a:r>
              <a:rPr lang="en-US" dirty="0"/>
              <a:t>Completion clauses</a:t>
            </a:r>
          </a:p>
          <a:p>
            <a:pPr lvl="1"/>
            <a:r>
              <a:rPr lang="en-US" dirty="0"/>
              <a:t>Monitoring clauses</a:t>
            </a:r>
          </a:p>
          <a:p>
            <a:pPr lvl="1"/>
            <a:r>
              <a:rPr lang="en-US" dirty="0"/>
              <a:t>Enforcement: Targets and Discounts</a:t>
            </a:r>
          </a:p>
          <a:p>
            <a:pPr lvl="1"/>
            <a:r>
              <a:rPr lang="en-US" dirty="0"/>
              <a:t>Ref: </a:t>
            </a:r>
            <a:r>
              <a:rPr lang="en-US" u="sng" dirty="0">
                <a:hlinkClick r:id="rId2"/>
              </a:rPr>
              <a:t>Arruñada, B., L. Garicano &amp; L. Vázquez (2001), “</a:t>
            </a:r>
            <a:r>
              <a:rPr lang="en-US" b="1" u="sng" dirty="0">
                <a:hlinkClick r:id="rId2"/>
              </a:rPr>
              <a:t>Contractual Allocation of Decision Rights and Incentives</a:t>
            </a:r>
            <a:r>
              <a:rPr lang="en-US" u="sng" dirty="0">
                <a:hlinkClick r:id="rId2"/>
              </a:rPr>
              <a:t>,” </a:t>
            </a:r>
            <a:r>
              <a:rPr lang="en-US" i="1" u="sng" dirty="0">
                <a:hlinkClick r:id="rId2"/>
              </a:rPr>
              <a:t>J. of Law, Econ., &amp; Org</a:t>
            </a:r>
            <a:r>
              <a:rPr lang="en-US" u="sng" dirty="0">
                <a:hlinkClick r:id="rId2"/>
              </a:rPr>
              <a:t>, 17(1), 256-83.</a:t>
            </a:r>
            <a:endParaRPr lang="en-US" u="sng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631A0-9648-4C46-8552-9D83208C2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Divisionalization types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CA8163-570F-49A9-A8F8-7F6ABF5E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Decentralized units w. freedom &amp; responsibility (“</a:t>
            </a:r>
            <a:r>
              <a:rPr lang="en-US" dirty="0">
                <a:solidFill>
                  <a:srgbClr val="FF0000"/>
                </a:solidFill>
              </a:rPr>
              <a:t>responsibility centers</a:t>
            </a:r>
            <a:r>
              <a:rPr lang="en-US" dirty="0"/>
              <a:t>”) </a:t>
            </a:r>
          </a:p>
          <a:p>
            <a:pPr lvl="1"/>
            <a:r>
              <a:rPr lang="en-US" sz="2500" dirty="0"/>
              <a:t>cost centers</a:t>
            </a:r>
          </a:p>
          <a:p>
            <a:pPr lvl="1"/>
            <a:r>
              <a:rPr lang="en-US" sz="2500" dirty="0"/>
              <a:t>revenue centers </a:t>
            </a:r>
          </a:p>
          <a:p>
            <a:pPr lvl="1"/>
            <a:r>
              <a:rPr lang="en-US" sz="2500" dirty="0"/>
              <a:t>profit &amp; investment centers</a:t>
            </a:r>
            <a:endParaRPr lang="en-US" sz="2500" dirty="0">
              <a:solidFill>
                <a:schemeClr val="accent1"/>
              </a:solidFill>
            </a:endParaRPr>
          </a:p>
          <a:p>
            <a:pPr lvl="1"/>
            <a:r>
              <a:rPr lang="en-US" sz="2500" dirty="0"/>
              <a:t>franchising</a:t>
            </a:r>
            <a:endParaRPr lang="en-US" sz="2500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objective evaluation of performance based on cost, etc.</a:t>
            </a:r>
          </a:p>
          <a:p>
            <a:pPr lvl="1"/>
            <a:endParaRPr lang="es-ES" dirty="0"/>
          </a:p>
          <a:p>
            <a:r>
              <a:rPr lang="en-US" dirty="0"/>
              <a:t>Centralized solutions: expense centers (“</a:t>
            </a:r>
            <a:r>
              <a:rPr lang="en-US" dirty="0">
                <a:solidFill>
                  <a:srgbClr val="FF0000"/>
                </a:solidFill>
              </a:rPr>
              <a:t>bureaucracy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subjective evaluation of performance </a:t>
            </a:r>
          </a:p>
          <a:p>
            <a:pPr lvl="1"/>
            <a:r>
              <a:rPr lang="en-US" dirty="0"/>
              <a:t>our focus: incentives, failures and solutions—how to move them into responsibility centers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3FD73C-174E-4F38-8252-FEA41395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2A7EC-4D78-417C-8D2D-A65A4CCCA17D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71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Part II(a)</a:t>
            </a:r>
            <a:br>
              <a:rPr lang="en-US" sz="2800" dirty="0"/>
            </a:br>
            <a:r>
              <a:rPr lang="en-US" sz="2800" dirty="0"/>
              <a:t>Bureaucracy and Its Reform (a): </a:t>
            </a:r>
            <a:br>
              <a:rPr lang="en-US" sz="3600" dirty="0"/>
            </a:br>
            <a:r>
              <a:rPr lang="en-US" sz="3600" dirty="0"/>
              <a:t>Expense centers &amp; budgets</a:t>
            </a:r>
            <a:endParaRPr lang="en-US" sz="24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ción en blanco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CC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ARRUNADA Cognitive Assumpt Instit Anal GRUTER 2004</Template>
  <TotalTime>16123</TotalTime>
  <Words>4353</Words>
  <Application>Microsoft Office PowerPoint</Application>
  <PresentationFormat>Presentación en pantalla (4:3)</PresentationFormat>
  <Paragraphs>559</Paragraphs>
  <Slides>74</Slides>
  <Notes>43</Notes>
  <HiddenSlides>35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1" baseType="lpstr">
      <vt:lpstr>Arial</vt:lpstr>
      <vt:lpstr>Arial Narrow</vt:lpstr>
      <vt:lpstr>Helvetica</vt:lpstr>
      <vt:lpstr>Times New Roman</vt:lpstr>
      <vt:lpstr>Wingdings</vt:lpstr>
      <vt:lpstr>Presentación en blanco</vt:lpstr>
      <vt:lpstr>Imagen</vt:lpstr>
      <vt:lpstr>Markets and Organizations Briefing on Divisionalization</vt:lpstr>
      <vt:lpstr>Outline</vt:lpstr>
      <vt:lpstr>Part I  Markets versus firms  Divisionalization</vt:lpstr>
      <vt:lpstr>When do firms beat markets?</vt:lpstr>
      <vt:lpstr>When do markets beat firms?</vt:lpstr>
      <vt:lpstr>Presentación de PowerPoint</vt:lpstr>
      <vt:lpstr>Divisionalization</vt:lpstr>
      <vt:lpstr>Divisionalization types</vt:lpstr>
      <vt:lpstr>Part II(a) Bureaucracy and Its Reform (a):  Expense centers &amp; budgets</vt:lpstr>
      <vt:lpstr>Centralization in bureaucracy  (i.e., “discretionary expense centers”)</vt:lpstr>
      <vt:lpstr>Incentives in bureaucracy </vt:lpstr>
      <vt:lpstr>Discretionary expense center with increasing cost function </vt:lpstr>
      <vt:lpstr>The equilibria of a bureaucracy: Niskanen’s model</vt:lpstr>
      <vt:lpstr>To clarify</vt:lpstr>
      <vt:lpstr>Production under competition, monopoly and bureaucracy </vt:lpstr>
      <vt:lpstr>Not so simple: Counterexample</vt:lpstr>
      <vt:lpstr>Social choice on public services</vt:lpstr>
      <vt:lpstr>How to organize the Royal Household?</vt:lpstr>
      <vt:lpstr>Examples: Questions on the organization of public services</vt:lpstr>
      <vt:lpstr>Key problems of bureaucracy</vt:lpstr>
      <vt:lpstr>Common budgetary practices</vt:lpstr>
      <vt:lpstr>Ex. 1. Death while waiting</vt:lpstr>
      <vt:lpstr>Presentación de PowerPoint</vt:lpstr>
      <vt:lpstr>Ex. 2. How much does a night in hospital cost? Urgent Care?</vt:lpstr>
      <vt:lpstr>Ex. 3. Budget cuts after 2008 crisis  Discussion questions</vt:lpstr>
      <vt:lpstr>Budget cuts in Spain, 2007-15 Employment (private and public) before (2007) and after (2015) the econ. crisis, in Spain. Salaries (left) and jobs (right)</vt:lpstr>
      <vt:lpstr>Presentación de PowerPoint</vt:lpstr>
      <vt:lpstr>Budget cuts in Spain (2):  Public jobs before (2007) and after (2015) financial crisis</vt:lpstr>
      <vt:lpstr>Public sector jobs in Spain (000s)</vt:lpstr>
      <vt:lpstr>Ex. 4. ‘Starving the beast’ argument</vt:lpstr>
      <vt:lpstr>Ex. 5. Cost ‘allocation’. Is it effective?</vt:lpstr>
      <vt:lpstr>Part II(b) Bureaucracy and Its Reform (b):  Internal Markets</vt:lpstr>
      <vt:lpstr>Radical solution: modify the incentives</vt:lpstr>
      <vt:lpstr>But note how real &amp; artificial (“internal”) markets work</vt:lpstr>
      <vt:lpstr>Budget office becomes a market planner</vt:lpstr>
      <vt:lpstr>Jensen &amp; Meckling’s “locus of uncertainty” problem</vt:lpstr>
      <vt:lpstr>Tolerating market decisions</vt:lpstr>
      <vt:lpstr>Example: Chartered schools  (“concertadas”)</vt:lpstr>
      <vt:lpstr>Presentación de PowerPoint</vt:lpstr>
      <vt:lpstr>Presentación de PowerPoint</vt:lpstr>
      <vt:lpstr>Next: Modest “automatic management” applying some market elements. Examples:</vt:lpstr>
      <vt:lpstr>Presentación de PowerPoint</vt:lpstr>
      <vt:lpstr>Paradox</vt:lpstr>
      <vt:lpstr>Part II(c) Bureaucracy and Its Reform (c): Learning modest “automatic management” from traditional public services</vt:lpstr>
      <vt:lpstr>Registries as expense centers</vt:lpstr>
      <vt:lpstr>Notaries &amp; land &amp; co. registries</vt:lpstr>
      <vt:lpstr>Another solution:  HM Land Registry (England &amp; Wales)</vt:lpstr>
      <vt:lpstr>How did these different registries respond to…</vt:lpstr>
      <vt:lpstr>Both English and Spanish land registries comparatively “efficient”</vt:lpstr>
      <vt:lpstr>But is local efficiency conducive to systemic efficiency?</vt:lpstr>
      <vt:lpstr>Learning from old services: Salient features</vt:lpstr>
      <vt:lpstr>They differ starkly from internal markets, which have:</vt:lpstr>
      <vt:lpstr>Tentative conclusion Better than artificial market with full planning but weak incentives, bureaucracy with a few strong incentives?</vt:lpstr>
      <vt:lpstr>Further cases for discussion (1): Judiciary</vt:lpstr>
      <vt:lpstr>Cases for discussion (2):  Civil Registry “privatization”</vt:lpstr>
      <vt:lpstr>Cases for discussion (3):  Stockholm ambulances</vt:lpstr>
      <vt:lpstr>Part IV Decentralized solutions:  Managing responsibility centers</vt:lpstr>
      <vt:lpstr>Delegation &amp; divisionalization:  Revision</vt:lpstr>
      <vt:lpstr>Types of decentralized divisions:  cost, revenue, profit centers, etc.</vt:lpstr>
      <vt:lpstr>Effects of strong objective divisional incentives</vt:lpstr>
      <vt:lpstr>Cost center w. increasing costs</vt:lpstr>
      <vt:lpstr>Cost center w. decreasing costs</vt:lpstr>
      <vt:lpstr>Revenue centers</vt:lpstr>
      <vt:lpstr>Transfer prices</vt:lpstr>
      <vt:lpstr>Profit center w. economies of scale</vt:lpstr>
      <vt:lpstr>Case: Airport fees</vt:lpstr>
      <vt:lpstr>Double marginalization</vt:lpstr>
      <vt:lpstr>Investment center:  Ex. of investment decisions</vt:lpstr>
      <vt:lpstr>Investment center: Which decisions will be made?</vt:lpstr>
      <vt:lpstr>Investment centers:  Residual profit, also called Economic Value Added, “EVA” Assuming 10% cost of capital</vt:lpstr>
      <vt:lpstr>Franchising: Initial questions</vt:lpstr>
      <vt:lpstr>Franchising: Dual technology</vt:lpstr>
      <vt:lpstr>Franchising: Contractual Technology (Organization)</vt:lpstr>
      <vt:lpstr>Franchising: Common clauses </vt:lpstr>
    </vt:vector>
  </TitlesOfParts>
  <Company>UPF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4. Delegation and divisionalization</dc:title>
  <dc:creator>Benito Arruñada</dc:creator>
  <cp:lastModifiedBy>u15837</cp:lastModifiedBy>
  <cp:revision>470</cp:revision>
  <cp:lastPrinted>2023-02-27T09:59:34Z</cp:lastPrinted>
  <dcterms:created xsi:type="dcterms:W3CDTF">2006-01-22T11:51:19Z</dcterms:created>
  <dcterms:modified xsi:type="dcterms:W3CDTF">2024-02-06T09:50:33Z</dcterms:modified>
</cp:coreProperties>
</file>