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55" r:id="rId3"/>
    <p:sldId id="293" r:id="rId4"/>
    <p:sldId id="294" r:id="rId5"/>
    <p:sldId id="295" r:id="rId6"/>
    <p:sldId id="373" r:id="rId7"/>
    <p:sldId id="296" r:id="rId8"/>
    <p:sldId id="304" r:id="rId9"/>
    <p:sldId id="305" r:id="rId10"/>
    <p:sldId id="346" r:id="rId11"/>
    <p:sldId id="306" r:id="rId12"/>
    <p:sldId id="359" r:id="rId13"/>
    <p:sldId id="367" r:id="rId14"/>
    <p:sldId id="307" r:id="rId15"/>
    <p:sldId id="347" r:id="rId16"/>
    <p:sldId id="349" r:id="rId17"/>
    <p:sldId id="371" r:id="rId18"/>
    <p:sldId id="362" r:id="rId19"/>
    <p:sldId id="372" r:id="rId20"/>
    <p:sldId id="298" r:id="rId21"/>
    <p:sldId id="358" r:id="rId22"/>
    <p:sldId id="363" r:id="rId23"/>
    <p:sldId id="375" r:id="rId24"/>
    <p:sldId id="374" r:id="rId25"/>
    <p:sldId id="366" r:id="rId26"/>
    <p:sldId id="351" r:id="rId27"/>
    <p:sldId id="350" r:id="rId28"/>
    <p:sldId id="353" r:id="rId29"/>
    <p:sldId id="345" r:id="rId30"/>
    <p:sldId id="360" r:id="rId31"/>
    <p:sldId id="356" r:id="rId32"/>
    <p:sldId id="357" r:id="rId33"/>
    <p:sldId id="354" r:id="rId34"/>
  </p:sldIdLst>
  <p:sldSz cx="9144000" cy="6858000" type="screen4x3"/>
  <p:notesSz cx="6791325" cy="9921875"/>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userDrawn="1">
          <p15:clr>
            <a:srgbClr val="A4A3A4"/>
          </p15:clr>
        </p15:guide>
        <p15:guide id="2" pos="21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7" autoAdjust="0"/>
    <p:restoredTop sz="86422" autoAdjust="0"/>
  </p:normalViewPr>
  <p:slideViewPr>
    <p:cSldViewPr snapToObjects="1">
      <p:cViewPr varScale="1">
        <p:scale>
          <a:sx n="107" d="100"/>
          <a:sy n="107" d="100"/>
        </p:scale>
        <p:origin x="1332"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66" d="100"/>
        <a:sy n="66" d="100"/>
      </p:scale>
      <p:origin x="0" y="0"/>
    </p:cViewPr>
  </p:notesTextViewPr>
  <p:sorterViewPr>
    <p:cViewPr>
      <p:scale>
        <a:sx n="100" d="100"/>
        <a:sy n="100" d="100"/>
      </p:scale>
      <p:origin x="0" y="0"/>
    </p:cViewPr>
  </p:sorterViewPr>
  <p:notesViewPr>
    <p:cSldViewPr snapToObjects="1">
      <p:cViewPr varScale="1">
        <p:scale>
          <a:sx n="28" d="100"/>
          <a:sy n="28" d="100"/>
        </p:scale>
        <p:origin x="-1266" y="-78"/>
      </p:cViewPr>
      <p:guideLst>
        <p:guide orient="horz" pos="3125"/>
        <p:guide pos="213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1.xml"/><Relationship Id="rId5" Type="http://schemas.openxmlformats.org/officeDocument/2006/relationships/slide" Target="slides/slide20.xml"/><Relationship Id="rId4"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1026">
            <a:extLst>
              <a:ext uri="{FF2B5EF4-FFF2-40B4-BE49-F238E27FC236}">
                <a16:creationId xmlns:a16="http://schemas.microsoft.com/office/drawing/2014/main" id="{122780E7-4179-47A9-8BE9-E684FDADCDC1}"/>
              </a:ext>
            </a:extLst>
          </p:cNvPr>
          <p:cNvSpPr>
            <a:spLocks noGrp="1" noChangeArrowheads="1"/>
          </p:cNvSpPr>
          <p:nvPr>
            <p:ph type="hdr" sz="quarter"/>
          </p:nvPr>
        </p:nvSpPr>
        <p:spPr bwMode="auto">
          <a:xfrm>
            <a:off x="0" y="1"/>
            <a:ext cx="2943110" cy="495555"/>
          </a:xfrm>
          <a:prstGeom prst="rect">
            <a:avLst/>
          </a:prstGeom>
          <a:noFill/>
          <a:ln w="9525">
            <a:noFill/>
            <a:miter lim="800000"/>
            <a:headEnd/>
            <a:tailEnd/>
          </a:ln>
          <a:effectLst/>
        </p:spPr>
        <p:txBody>
          <a:bodyPr vert="horz" wrap="square" lIns="92521" tIns="46260" rIns="92521" bIns="46260" numCol="1" anchor="t" anchorCtr="0" compatLnSpc="1">
            <a:prstTxWarp prst="textNoShape">
              <a:avLst/>
            </a:prstTxWarp>
          </a:bodyPr>
          <a:lstStyle>
            <a:lvl1pPr defTabSz="925958">
              <a:defRPr sz="1300"/>
            </a:lvl1pPr>
          </a:lstStyle>
          <a:p>
            <a:pPr>
              <a:defRPr/>
            </a:pPr>
            <a:endParaRPr lang="es-ES"/>
          </a:p>
        </p:txBody>
      </p:sp>
      <p:sp>
        <p:nvSpPr>
          <p:cNvPr id="56323" name="Rectangle 1027">
            <a:extLst>
              <a:ext uri="{FF2B5EF4-FFF2-40B4-BE49-F238E27FC236}">
                <a16:creationId xmlns:a16="http://schemas.microsoft.com/office/drawing/2014/main" id="{5EB1BAE1-4A4C-47EF-9A9A-67373DF9FE73}"/>
              </a:ext>
            </a:extLst>
          </p:cNvPr>
          <p:cNvSpPr>
            <a:spLocks noGrp="1" noChangeArrowheads="1"/>
          </p:cNvSpPr>
          <p:nvPr>
            <p:ph type="dt" sz="quarter" idx="1"/>
          </p:nvPr>
        </p:nvSpPr>
        <p:spPr bwMode="auto">
          <a:xfrm>
            <a:off x="3848215" y="1"/>
            <a:ext cx="2943110" cy="495555"/>
          </a:xfrm>
          <a:prstGeom prst="rect">
            <a:avLst/>
          </a:prstGeom>
          <a:noFill/>
          <a:ln w="9525">
            <a:noFill/>
            <a:miter lim="800000"/>
            <a:headEnd/>
            <a:tailEnd/>
          </a:ln>
          <a:effectLst/>
        </p:spPr>
        <p:txBody>
          <a:bodyPr vert="horz" wrap="square" lIns="92521" tIns="46260" rIns="92521" bIns="46260" numCol="1" anchor="t" anchorCtr="0" compatLnSpc="1">
            <a:prstTxWarp prst="textNoShape">
              <a:avLst/>
            </a:prstTxWarp>
          </a:bodyPr>
          <a:lstStyle>
            <a:lvl1pPr algn="r" defTabSz="925958">
              <a:defRPr sz="1300"/>
            </a:lvl1pPr>
          </a:lstStyle>
          <a:p>
            <a:pPr>
              <a:defRPr/>
            </a:pPr>
            <a:endParaRPr lang="es-ES"/>
          </a:p>
        </p:txBody>
      </p:sp>
      <p:sp>
        <p:nvSpPr>
          <p:cNvPr id="56324" name="Rectangle 1028">
            <a:extLst>
              <a:ext uri="{FF2B5EF4-FFF2-40B4-BE49-F238E27FC236}">
                <a16:creationId xmlns:a16="http://schemas.microsoft.com/office/drawing/2014/main" id="{43E5C3E6-39EA-46D2-8B94-882360F32E8A}"/>
              </a:ext>
            </a:extLst>
          </p:cNvPr>
          <p:cNvSpPr>
            <a:spLocks noGrp="1" noChangeArrowheads="1"/>
          </p:cNvSpPr>
          <p:nvPr>
            <p:ph type="ftr" sz="quarter" idx="2"/>
          </p:nvPr>
        </p:nvSpPr>
        <p:spPr bwMode="auto">
          <a:xfrm>
            <a:off x="0" y="9426320"/>
            <a:ext cx="2943110" cy="495555"/>
          </a:xfrm>
          <a:prstGeom prst="rect">
            <a:avLst/>
          </a:prstGeom>
          <a:noFill/>
          <a:ln w="9525">
            <a:noFill/>
            <a:miter lim="800000"/>
            <a:headEnd/>
            <a:tailEnd/>
          </a:ln>
          <a:effectLst/>
        </p:spPr>
        <p:txBody>
          <a:bodyPr vert="horz" wrap="square" lIns="92521" tIns="46260" rIns="92521" bIns="46260" numCol="1" anchor="b" anchorCtr="0" compatLnSpc="1">
            <a:prstTxWarp prst="textNoShape">
              <a:avLst/>
            </a:prstTxWarp>
          </a:bodyPr>
          <a:lstStyle>
            <a:lvl1pPr defTabSz="925958">
              <a:defRPr sz="1300"/>
            </a:lvl1pPr>
          </a:lstStyle>
          <a:p>
            <a:pPr>
              <a:defRPr/>
            </a:pPr>
            <a:endParaRPr lang="es-ES"/>
          </a:p>
        </p:txBody>
      </p:sp>
      <p:sp>
        <p:nvSpPr>
          <p:cNvPr id="56325" name="Rectangle 1029">
            <a:extLst>
              <a:ext uri="{FF2B5EF4-FFF2-40B4-BE49-F238E27FC236}">
                <a16:creationId xmlns:a16="http://schemas.microsoft.com/office/drawing/2014/main" id="{ACDBC0C9-827F-4BD7-9179-1E1FD066D36B}"/>
              </a:ext>
            </a:extLst>
          </p:cNvPr>
          <p:cNvSpPr>
            <a:spLocks noGrp="1" noChangeArrowheads="1"/>
          </p:cNvSpPr>
          <p:nvPr>
            <p:ph type="sldNum" sz="quarter" idx="3"/>
          </p:nvPr>
        </p:nvSpPr>
        <p:spPr bwMode="auto">
          <a:xfrm>
            <a:off x="3848215" y="9426320"/>
            <a:ext cx="2943110" cy="495555"/>
          </a:xfrm>
          <a:prstGeom prst="rect">
            <a:avLst/>
          </a:prstGeom>
          <a:noFill/>
          <a:ln w="9525">
            <a:noFill/>
            <a:miter lim="800000"/>
            <a:headEnd/>
            <a:tailEnd/>
          </a:ln>
          <a:effectLst/>
        </p:spPr>
        <p:txBody>
          <a:bodyPr vert="horz" wrap="square" lIns="92521" tIns="46260" rIns="92521" bIns="46260" numCol="1" anchor="b" anchorCtr="0" compatLnSpc="1">
            <a:prstTxWarp prst="textNoShape">
              <a:avLst/>
            </a:prstTxWarp>
          </a:bodyPr>
          <a:lstStyle>
            <a:lvl1pPr algn="r" defTabSz="925958">
              <a:defRPr sz="1300"/>
            </a:lvl1pPr>
          </a:lstStyle>
          <a:p>
            <a:fld id="{81FC00BB-458D-4F7D-B2EB-9EB93DCFB5D6}" type="slidenum">
              <a:rPr lang="en-US" altLang="en-US"/>
              <a:pPr/>
              <a:t>‹Nº›</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FB019ED-0988-4497-AD1C-BC0278617D4C}"/>
              </a:ext>
            </a:extLst>
          </p:cNvPr>
          <p:cNvSpPr>
            <a:spLocks noGrp="1" noChangeArrowheads="1"/>
          </p:cNvSpPr>
          <p:nvPr>
            <p:ph type="hdr" sz="quarter"/>
          </p:nvPr>
        </p:nvSpPr>
        <p:spPr bwMode="auto">
          <a:xfrm>
            <a:off x="0" y="1"/>
            <a:ext cx="2943110" cy="495555"/>
          </a:xfrm>
          <a:prstGeom prst="rect">
            <a:avLst/>
          </a:prstGeom>
          <a:noFill/>
          <a:ln w="9525">
            <a:noFill/>
            <a:miter lim="800000"/>
            <a:headEnd/>
            <a:tailEnd/>
          </a:ln>
          <a:effectLst/>
        </p:spPr>
        <p:txBody>
          <a:bodyPr vert="horz" wrap="square" lIns="92521" tIns="46260" rIns="92521" bIns="46260" numCol="1" anchor="t" anchorCtr="0" compatLnSpc="1">
            <a:prstTxWarp prst="textNoShape">
              <a:avLst/>
            </a:prstTxWarp>
          </a:bodyPr>
          <a:lstStyle>
            <a:lvl1pPr defTabSz="925958">
              <a:defRPr sz="1300"/>
            </a:lvl1pPr>
          </a:lstStyle>
          <a:p>
            <a:pPr>
              <a:defRPr/>
            </a:pPr>
            <a:endParaRPr lang="es-ES"/>
          </a:p>
        </p:txBody>
      </p:sp>
      <p:sp>
        <p:nvSpPr>
          <p:cNvPr id="4099" name="Rectangle 3">
            <a:extLst>
              <a:ext uri="{FF2B5EF4-FFF2-40B4-BE49-F238E27FC236}">
                <a16:creationId xmlns:a16="http://schemas.microsoft.com/office/drawing/2014/main" id="{197D0D7C-4DB3-495A-AB2E-E514C61823F5}"/>
              </a:ext>
            </a:extLst>
          </p:cNvPr>
          <p:cNvSpPr>
            <a:spLocks noGrp="1" noChangeArrowheads="1"/>
          </p:cNvSpPr>
          <p:nvPr>
            <p:ph type="dt" idx="1"/>
          </p:nvPr>
        </p:nvSpPr>
        <p:spPr bwMode="auto">
          <a:xfrm>
            <a:off x="3848215" y="1"/>
            <a:ext cx="2943110" cy="495555"/>
          </a:xfrm>
          <a:prstGeom prst="rect">
            <a:avLst/>
          </a:prstGeom>
          <a:noFill/>
          <a:ln w="9525">
            <a:noFill/>
            <a:miter lim="800000"/>
            <a:headEnd/>
            <a:tailEnd/>
          </a:ln>
          <a:effectLst/>
        </p:spPr>
        <p:txBody>
          <a:bodyPr vert="horz" wrap="square" lIns="92521" tIns="46260" rIns="92521" bIns="46260" numCol="1" anchor="t" anchorCtr="0" compatLnSpc="1">
            <a:prstTxWarp prst="textNoShape">
              <a:avLst/>
            </a:prstTxWarp>
          </a:bodyPr>
          <a:lstStyle>
            <a:lvl1pPr algn="r" defTabSz="925958">
              <a:defRPr sz="1300"/>
            </a:lvl1pPr>
          </a:lstStyle>
          <a:p>
            <a:pPr>
              <a:defRPr/>
            </a:pPr>
            <a:endParaRPr lang="es-ES"/>
          </a:p>
        </p:txBody>
      </p:sp>
      <p:sp>
        <p:nvSpPr>
          <p:cNvPr id="33796" name="Rectangle 4">
            <a:extLst>
              <a:ext uri="{FF2B5EF4-FFF2-40B4-BE49-F238E27FC236}">
                <a16:creationId xmlns:a16="http://schemas.microsoft.com/office/drawing/2014/main" id="{FE9263F0-EE68-4EC3-8BFB-B132D8907B09}"/>
              </a:ext>
            </a:extLst>
          </p:cNvPr>
          <p:cNvSpPr>
            <a:spLocks noGrp="1" noRot="1" noChangeAspect="1" noChangeArrowheads="1" noTextEdit="1"/>
          </p:cNvSpPr>
          <p:nvPr>
            <p:ph type="sldImg" idx="2"/>
          </p:nvPr>
        </p:nvSpPr>
        <p:spPr bwMode="auto">
          <a:xfrm>
            <a:off x="917575" y="742950"/>
            <a:ext cx="495935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9F9E56F-1152-4799-B98E-D1E1FDFAA121}"/>
              </a:ext>
            </a:extLst>
          </p:cNvPr>
          <p:cNvSpPr>
            <a:spLocks noGrp="1" noChangeArrowheads="1"/>
          </p:cNvSpPr>
          <p:nvPr>
            <p:ph type="body" sz="quarter" idx="3"/>
          </p:nvPr>
        </p:nvSpPr>
        <p:spPr bwMode="auto">
          <a:xfrm>
            <a:off x="905105" y="4712391"/>
            <a:ext cx="4981115" cy="4466152"/>
          </a:xfrm>
          <a:prstGeom prst="rect">
            <a:avLst/>
          </a:prstGeom>
          <a:noFill/>
          <a:ln w="9525">
            <a:noFill/>
            <a:miter lim="800000"/>
            <a:headEnd/>
            <a:tailEnd/>
          </a:ln>
          <a:effectLst/>
        </p:spPr>
        <p:txBody>
          <a:bodyPr vert="horz" wrap="square" lIns="92521" tIns="46260" rIns="92521" bIns="46260" numCol="1" anchor="t" anchorCtr="0" compatLnSpc="1">
            <a:prstTxWarp prst="textNoShape">
              <a:avLst/>
            </a:prstTxWarp>
          </a:bodyPr>
          <a:lstStyle/>
          <a:p>
            <a:pPr lvl="0"/>
            <a:r>
              <a:rPr lang="en-US" noProof="0"/>
              <a:t>Haga clic para modificar el estilo de texto del patrón</a:t>
            </a:r>
          </a:p>
          <a:p>
            <a:pPr lvl="1"/>
            <a:r>
              <a:rPr lang="en-US" noProof="0"/>
              <a:t>Segundo nivel</a:t>
            </a:r>
          </a:p>
          <a:p>
            <a:pPr lvl="2"/>
            <a:r>
              <a:rPr lang="en-US" noProof="0"/>
              <a:t>Tercer nivel</a:t>
            </a:r>
          </a:p>
          <a:p>
            <a:pPr lvl="3"/>
            <a:r>
              <a:rPr lang="en-US" noProof="0"/>
              <a:t>Cuarto nivel</a:t>
            </a:r>
          </a:p>
          <a:p>
            <a:pPr lvl="4"/>
            <a:r>
              <a:rPr lang="en-US" noProof="0"/>
              <a:t>Quinto nivel</a:t>
            </a:r>
          </a:p>
        </p:txBody>
      </p:sp>
      <p:sp>
        <p:nvSpPr>
          <p:cNvPr id="4102" name="Rectangle 6">
            <a:extLst>
              <a:ext uri="{FF2B5EF4-FFF2-40B4-BE49-F238E27FC236}">
                <a16:creationId xmlns:a16="http://schemas.microsoft.com/office/drawing/2014/main" id="{ACC3EB0E-B376-448C-89A0-A447912C060E}"/>
              </a:ext>
            </a:extLst>
          </p:cNvPr>
          <p:cNvSpPr>
            <a:spLocks noGrp="1" noChangeArrowheads="1"/>
          </p:cNvSpPr>
          <p:nvPr>
            <p:ph type="ftr" sz="quarter" idx="4"/>
          </p:nvPr>
        </p:nvSpPr>
        <p:spPr bwMode="auto">
          <a:xfrm>
            <a:off x="0" y="9426320"/>
            <a:ext cx="2943110" cy="495555"/>
          </a:xfrm>
          <a:prstGeom prst="rect">
            <a:avLst/>
          </a:prstGeom>
          <a:noFill/>
          <a:ln w="9525">
            <a:noFill/>
            <a:miter lim="800000"/>
            <a:headEnd/>
            <a:tailEnd/>
          </a:ln>
          <a:effectLst/>
        </p:spPr>
        <p:txBody>
          <a:bodyPr vert="horz" wrap="square" lIns="92521" tIns="46260" rIns="92521" bIns="46260" numCol="1" anchor="b" anchorCtr="0" compatLnSpc="1">
            <a:prstTxWarp prst="textNoShape">
              <a:avLst/>
            </a:prstTxWarp>
          </a:bodyPr>
          <a:lstStyle>
            <a:lvl1pPr defTabSz="925958">
              <a:defRPr sz="1300"/>
            </a:lvl1pPr>
          </a:lstStyle>
          <a:p>
            <a:pPr>
              <a:defRPr/>
            </a:pPr>
            <a:endParaRPr lang="es-ES"/>
          </a:p>
        </p:txBody>
      </p:sp>
      <p:sp>
        <p:nvSpPr>
          <p:cNvPr id="4103" name="Rectangle 7">
            <a:extLst>
              <a:ext uri="{FF2B5EF4-FFF2-40B4-BE49-F238E27FC236}">
                <a16:creationId xmlns:a16="http://schemas.microsoft.com/office/drawing/2014/main" id="{4E9AF1ED-8405-49A5-9340-8EEE7E4F138C}"/>
              </a:ext>
            </a:extLst>
          </p:cNvPr>
          <p:cNvSpPr>
            <a:spLocks noGrp="1" noChangeArrowheads="1"/>
          </p:cNvSpPr>
          <p:nvPr>
            <p:ph type="sldNum" sz="quarter" idx="5"/>
          </p:nvPr>
        </p:nvSpPr>
        <p:spPr bwMode="auto">
          <a:xfrm>
            <a:off x="3848215" y="9426320"/>
            <a:ext cx="2943110" cy="495555"/>
          </a:xfrm>
          <a:prstGeom prst="rect">
            <a:avLst/>
          </a:prstGeom>
          <a:noFill/>
          <a:ln w="9525">
            <a:noFill/>
            <a:miter lim="800000"/>
            <a:headEnd/>
            <a:tailEnd/>
          </a:ln>
          <a:effectLst/>
        </p:spPr>
        <p:txBody>
          <a:bodyPr vert="horz" wrap="square" lIns="92521" tIns="46260" rIns="92521" bIns="46260" numCol="1" anchor="b" anchorCtr="0" compatLnSpc="1">
            <a:prstTxWarp prst="textNoShape">
              <a:avLst/>
            </a:prstTxWarp>
          </a:bodyPr>
          <a:lstStyle>
            <a:lvl1pPr algn="r" defTabSz="925958">
              <a:defRPr sz="1300"/>
            </a:lvl1pPr>
          </a:lstStyle>
          <a:p>
            <a:fld id="{3BA75332-B76C-4EEB-953D-608355B6490A}" type="slidenum">
              <a:rPr lang="en-US" altLang="en-US"/>
              <a:pPr/>
              <a:t>‹Nº›</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en.wikipedia.org/wiki/David_Spiegelhalter"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en.wikipedia.org/wiki/Microlife#cite_note-bmj-1" TargetMode="External"/><Relationship Id="rId4" Type="http://schemas.openxmlformats.org/officeDocument/2006/relationships/hyperlink" Target="https://en.wikipedia.org/wiki/Micromort"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48AC7453-39E1-442F-A383-0EBD9D58A9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43A9810F-8C52-4679-A690-E97F8C1CD086}" type="slidenum">
              <a:rPr lang="en-US" altLang="en-US" sz="1300"/>
              <a:pPr eaLnBrk="1" hangingPunct="1"/>
              <a:t>1</a:t>
            </a:fld>
            <a:endParaRPr lang="en-US" altLang="en-US" sz="1300"/>
          </a:p>
        </p:txBody>
      </p:sp>
      <p:sp>
        <p:nvSpPr>
          <p:cNvPr id="34819" name="Rectangle 2">
            <a:extLst>
              <a:ext uri="{FF2B5EF4-FFF2-40B4-BE49-F238E27FC236}">
                <a16:creationId xmlns:a16="http://schemas.microsoft.com/office/drawing/2014/main" id="{F0E16E83-5D24-4DC8-A499-AB381862AE9F}"/>
              </a:ext>
            </a:extLst>
          </p:cNvPr>
          <p:cNvSpPr>
            <a:spLocks noGrp="1" noRot="1" noChangeAspect="1" noChangeArrowheads="1" noTextEdit="1"/>
          </p:cNvSpPr>
          <p:nvPr>
            <p:ph type="sldImg"/>
          </p:nvPr>
        </p:nvSpPr>
        <p:spPr>
          <a:solidFill>
            <a:srgbClr val="FFFFFF"/>
          </a:solidFill>
          <a:ln/>
        </p:spPr>
      </p:sp>
      <p:sp>
        <p:nvSpPr>
          <p:cNvPr id="34820" name="Rectangle 3">
            <a:extLst>
              <a:ext uri="{FF2B5EF4-FFF2-40B4-BE49-F238E27FC236}">
                <a16:creationId xmlns:a16="http://schemas.microsoft.com/office/drawing/2014/main" id="{47F15F49-EA6B-47ED-8F46-9E4F9F698459}"/>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s-ES" altLang="en-US" sz="2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466DDBFD-B1D4-42E5-B673-C21D24FF45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2E5525F4-6411-43E7-A762-82713119FA95}" type="slidenum">
              <a:rPr lang="en-US" altLang="en-US" sz="1300"/>
              <a:pPr eaLnBrk="1" hangingPunct="1"/>
              <a:t>11</a:t>
            </a:fld>
            <a:endParaRPr lang="en-US" altLang="en-US" sz="1300"/>
          </a:p>
        </p:txBody>
      </p:sp>
      <p:sp>
        <p:nvSpPr>
          <p:cNvPr id="44035" name="Rectangle 2">
            <a:extLst>
              <a:ext uri="{FF2B5EF4-FFF2-40B4-BE49-F238E27FC236}">
                <a16:creationId xmlns:a16="http://schemas.microsoft.com/office/drawing/2014/main" id="{2110CB49-5289-46F7-8D69-C6F34970B2F3}"/>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4155B811-3842-409A-B047-DC8383E76C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ltLang="en-US"/>
              <a:t>Map for Nicholson &amp; The Econ’ Homo Administrans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B6970BF7-419E-4C9C-83E3-D9B7E58B830A}"/>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A47099B4-E548-4430-AEC6-DA644C308E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77F2361-FB18-490F-8D35-14A7D2406324}"/>
              </a:ext>
            </a:extLst>
          </p:cNvPr>
          <p:cNvSpPr>
            <a:spLocks noGrp="1" noRot="1" noChangeAspect="1" noChangeArrowheads="1" noTextEdit="1"/>
          </p:cNvSpPr>
          <p:nvPr>
            <p:ph type="sldImg"/>
          </p:nvPr>
        </p:nvSpPr>
        <p:spPr>
          <a:xfrm>
            <a:off x="914400" y="742950"/>
            <a:ext cx="4964113" cy="3724275"/>
          </a:xfrm>
          <a:ln/>
        </p:spPr>
      </p:sp>
      <p:sp>
        <p:nvSpPr>
          <p:cNvPr id="46083" name="Rectangle 3">
            <a:extLst>
              <a:ext uri="{FF2B5EF4-FFF2-40B4-BE49-F238E27FC236}">
                <a16:creationId xmlns:a16="http://schemas.microsoft.com/office/drawing/2014/main" id="{6A958AB0-4E21-4FCC-805A-A1E7409985DB}"/>
              </a:ext>
            </a:extLst>
          </p:cNvPr>
          <p:cNvSpPr>
            <a:spLocks noGrp="1" noChangeArrowheads="1"/>
          </p:cNvSpPr>
          <p:nvPr>
            <p:ph type="body" idx="1"/>
          </p:nvPr>
        </p:nvSpPr>
        <p:spPr>
          <a:xfrm>
            <a:off x="678830" y="4710852"/>
            <a:ext cx="5433667" cy="446769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66" tIns="45833" rIns="91666" bIns="45833"/>
          <a:lstStyle/>
          <a:p>
            <a:endParaRPr lang="es-E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ACD38AF8-EE01-4213-BD94-F30C238619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7C30323D-70B4-4B36-9BDA-F91D72EE8B56}" type="slidenum">
              <a:rPr lang="en-US" altLang="en-US" sz="1300"/>
              <a:pPr eaLnBrk="1" hangingPunct="1"/>
              <a:t>14</a:t>
            </a:fld>
            <a:endParaRPr lang="en-US" altLang="en-US" sz="1300"/>
          </a:p>
        </p:txBody>
      </p:sp>
      <p:sp>
        <p:nvSpPr>
          <p:cNvPr id="47107" name="Rectangle 2">
            <a:extLst>
              <a:ext uri="{FF2B5EF4-FFF2-40B4-BE49-F238E27FC236}">
                <a16:creationId xmlns:a16="http://schemas.microsoft.com/office/drawing/2014/main" id="{2338E54D-C2AD-43C7-8429-EFC2F08684BE}"/>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621E6B4E-0EC7-4AC9-B0E2-46EEB3151B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5B4BAE6-1B2D-4564-B3AE-3827C348A30C}"/>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E8D32410-4E25-46B0-B4C8-3E085A4A5A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05EEA634-575D-430D-ACA4-B8276052DB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68E62A2A-3B0D-4A75-AA94-0EE23358C889}" type="slidenum">
              <a:rPr lang="es-ES" altLang="en-US" sz="1300"/>
              <a:pPr eaLnBrk="1" hangingPunct="1"/>
              <a:t>16</a:t>
            </a:fld>
            <a:endParaRPr lang="es-ES" altLang="en-US" sz="1300"/>
          </a:p>
        </p:txBody>
      </p:sp>
      <p:sp>
        <p:nvSpPr>
          <p:cNvPr id="49155" name="Rectangle 2">
            <a:extLst>
              <a:ext uri="{FF2B5EF4-FFF2-40B4-BE49-F238E27FC236}">
                <a16:creationId xmlns:a16="http://schemas.microsoft.com/office/drawing/2014/main" id="{59C6C4D7-A46B-402B-A62A-D6B2DCF9B544}"/>
              </a:ext>
            </a:extLst>
          </p:cNvPr>
          <p:cNvSpPr>
            <a:spLocks noGrp="1" noRot="1" noChangeAspect="1" noChangeArrowheads="1" noTextEdit="1"/>
          </p:cNvSpPr>
          <p:nvPr>
            <p:ph type="sldImg"/>
          </p:nvPr>
        </p:nvSpPr>
        <p:spPr>
          <a:xfrm>
            <a:off x="914400" y="742950"/>
            <a:ext cx="4962525" cy="3722688"/>
          </a:xfrm>
          <a:ln/>
        </p:spPr>
      </p:sp>
      <p:sp>
        <p:nvSpPr>
          <p:cNvPr id="49156" name="Rectangle 3">
            <a:extLst>
              <a:ext uri="{FF2B5EF4-FFF2-40B4-BE49-F238E27FC236}">
                <a16:creationId xmlns:a16="http://schemas.microsoft.com/office/drawing/2014/main" id="{47A988F6-0020-420C-B3B3-50B6D78EC139}"/>
              </a:ext>
            </a:extLst>
          </p:cNvPr>
          <p:cNvSpPr>
            <a:spLocks noGrp="1" noChangeArrowheads="1"/>
          </p:cNvSpPr>
          <p:nvPr>
            <p:ph type="body" idx="1"/>
          </p:nvPr>
        </p:nvSpPr>
        <p:spPr>
          <a:xfrm>
            <a:off x="678830" y="4712391"/>
            <a:ext cx="5433667" cy="44661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t>
            </a:r>
            <a:r>
              <a:rPr lang="en-US" altLang="en-US" b="1"/>
              <a:t>2005: </a:t>
            </a:r>
            <a:r>
              <a:rPr lang="en-US" altLang="en-US"/>
              <a:t>Finally, Tropicana finds a market that is receptive to sexy advertising: France.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CFF4DC0-C96C-4CAE-B1FE-4F949DD237EB}"/>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60ADFE09-303F-4B90-89E6-BDCD63B9D0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91A5D1A-189C-4D58-AA0A-8DAEA1F3FB79}"/>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5C94FDB2-BB8F-44A4-8507-CA1F2F7539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9030559F-8AA5-41DB-921A-20AA97EFB81B}"/>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8CBF0D28-D1FD-48D1-9675-915821F113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0423FADB-C2D5-4A91-AA61-4DD7E181D0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F835AAE4-5E5D-4DA0-BFEA-6A1CED8DCCD4}" type="slidenum">
              <a:rPr lang="en-US" altLang="en-US" sz="1300"/>
              <a:pPr eaLnBrk="1" hangingPunct="1"/>
              <a:t>20</a:t>
            </a:fld>
            <a:endParaRPr lang="en-US" altLang="en-US" sz="1300"/>
          </a:p>
        </p:txBody>
      </p:sp>
      <p:sp>
        <p:nvSpPr>
          <p:cNvPr id="53251" name="Rectangle 2">
            <a:extLst>
              <a:ext uri="{FF2B5EF4-FFF2-40B4-BE49-F238E27FC236}">
                <a16:creationId xmlns:a16="http://schemas.microsoft.com/office/drawing/2014/main" id="{5CDD768A-DBAD-4162-93CB-5D30F8CC4CE9}"/>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E699216F-4DE8-4916-865A-4F527E09DF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782D42A-A10F-4B0B-9983-262950179A8A}"/>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12191361-90EE-4914-957B-DCB8583E5C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FB7CF468-59D7-404D-9F9B-FB3BE52334EB}"/>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9046E73A-9448-4377-B6F1-8070EF591E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F56820B0-30F5-4FCA-8EF7-582DAD05B70A}"/>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6E260C9F-FA4E-4B5C-AD91-381BFDCF26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F56820B0-30F5-4FCA-8EF7-582DAD05B70A}"/>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6E260C9F-FA4E-4B5C-AD91-381BFDCF26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extLst>
      <p:ext uri="{BB962C8B-B14F-4D97-AF65-F5344CB8AC3E}">
        <p14:creationId xmlns:p14="http://schemas.microsoft.com/office/powerpoint/2010/main" val="1668083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a:extLst>
              <a:ext uri="{FF2B5EF4-FFF2-40B4-BE49-F238E27FC236}">
                <a16:creationId xmlns:a16="http://schemas.microsoft.com/office/drawing/2014/main" id="{0E3FD158-8F7D-46EB-A77B-43D2F50D34D3}"/>
              </a:ext>
            </a:extLst>
          </p:cNvPr>
          <p:cNvSpPr>
            <a:spLocks noGrp="1" noRot="1" noChangeAspect="1" noTextEdit="1"/>
          </p:cNvSpPr>
          <p:nvPr>
            <p:ph type="sldImg"/>
          </p:nvPr>
        </p:nvSpPr>
        <p:spPr>
          <a:ln/>
        </p:spPr>
      </p:sp>
      <p:sp>
        <p:nvSpPr>
          <p:cNvPr id="56323" name="2 Marcador de notas">
            <a:extLst>
              <a:ext uri="{FF2B5EF4-FFF2-40B4-BE49-F238E27FC236}">
                <a16:creationId xmlns:a16="http://schemas.microsoft.com/office/drawing/2014/main" id="{2C0D08FA-7D20-4D16-9B2D-5D9D9C2990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_tradnl" altLang="en-US" i="1"/>
              <a:t>The Independent</a:t>
            </a:r>
            <a:r>
              <a:rPr lang="es-ES_tradnl" altLang="en-US"/>
              <a:t>: </a:t>
            </a:r>
            <a:br>
              <a:rPr lang="es-ES_tradnl" altLang="en-US"/>
            </a:br>
            <a:r>
              <a:rPr lang="es-ES_tradnl" altLang="en-US"/>
              <a:t>“</a:t>
            </a:r>
            <a:r>
              <a:rPr lang="en-US" altLang="en-US"/>
              <a:t>Researchers from Northwestern University in Chicago gave people "counter bias" training, which involves pairing pictures of faces with words that break down stereotypes - so women's faces were paired with words like "science" and black faces with words like "sunshine".</a:t>
            </a:r>
          </a:p>
          <a:p>
            <a:r>
              <a:rPr lang="en-US" altLang="en-US"/>
              <a:t>The subjects then had a 90-minute nap while scientists played audio cues designed to trigger the memory of the bias exercises from earlier.</a:t>
            </a:r>
          </a:p>
          <a:p>
            <a:r>
              <a:rPr lang="en-US" altLang="en-US"/>
              <a:t>The results, published in Science, found that the both after the nap and a week later, participants were less biased towards black people and women.</a:t>
            </a:r>
          </a:p>
          <a:p>
            <a:r>
              <a:rPr lang="en-US" altLang="en-US"/>
              <a:t>The results could be very useful for challenging unconscious bias in training for people in positions of authority, like judges, or people making hiring decisions.</a:t>
            </a:r>
          </a:p>
          <a:p>
            <a:r>
              <a:rPr lang="en-US" altLang="en-US"/>
              <a:t>However, the study's findings have ethical implications. The test could also work the other way, much like subliminal advertising or brainwashing.</a:t>
            </a:r>
            <a:r>
              <a:rPr lang="es-ES_tradnl" altLang="en-US"/>
              <a:t>”</a:t>
            </a:r>
            <a:endParaRPr lang="es-ES" altLang="en-US"/>
          </a:p>
        </p:txBody>
      </p:sp>
      <p:sp>
        <p:nvSpPr>
          <p:cNvPr id="56324" name="3 Marcador de número de diapositiva">
            <a:extLst>
              <a:ext uri="{FF2B5EF4-FFF2-40B4-BE49-F238E27FC236}">
                <a16:creationId xmlns:a16="http://schemas.microsoft.com/office/drawing/2014/main" id="{27003BC0-4914-4235-A68A-C7FB2C54BF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EF7D12F6-AA08-4DEB-8C95-99FB0D13A066}" type="slidenum">
              <a:rPr lang="en-US" altLang="en-US" sz="1300"/>
              <a:pPr eaLnBrk="1" hangingPunct="1"/>
              <a:t>25</a:t>
            </a:fld>
            <a:endParaRPr lang="en-US" altLang="en-US" sz="13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154FA655-4187-4B12-AD92-CD61306C05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65299F32-2C07-4822-A28D-167C0FB6E1D7}" type="slidenum">
              <a:rPr lang="es-ES" altLang="en-US" sz="1300"/>
              <a:pPr eaLnBrk="1" hangingPunct="1"/>
              <a:t>26</a:t>
            </a:fld>
            <a:endParaRPr lang="es-ES" altLang="en-US" sz="1300"/>
          </a:p>
        </p:txBody>
      </p:sp>
      <p:sp>
        <p:nvSpPr>
          <p:cNvPr id="57347" name="Rectangle 2">
            <a:extLst>
              <a:ext uri="{FF2B5EF4-FFF2-40B4-BE49-F238E27FC236}">
                <a16:creationId xmlns:a16="http://schemas.microsoft.com/office/drawing/2014/main" id="{C1FCA21C-65F0-4232-AA22-C2EA6FE15573}"/>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5212CA24-76CE-41E0-9DC1-7A1A47E37F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BB13EEA6-CC20-4665-82D9-3B4698E9BC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3A6E77B4-8EAD-47EA-9CE8-230276E91E7B}" type="slidenum">
              <a:rPr lang="es-ES" altLang="en-US" sz="1300"/>
              <a:pPr eaLnBrk="1" hangingPunct="1"/>
              <a:t>27</a:t>
            </a:fld>
            <a:endParaRPr lang="es-ES" altLang="en-US" sz="1300"/>
          </a:p>
        </p:txBody>
      </p:sp>
      <p:sp>
        <p:nvSpPr>
          <p:cNvPr id="58371" name="Rectangle 2">
            <a:extLst>
              <a:ext uri="{FF2B5EF4-FFF2-40B4-BE49-F238E27FC236}">
                <a16:creationId xmlns:a16="http://schemas.microsoft.com/office/drawing/2014/main" id="{1269A7CA-A94C-4BC0-83BA-9B00E0A3AA33}"/>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1A55A135-5C83-4A51-916E-F09F7B409D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DD8A7260-9C0F-4D4A-B96D-182870BB67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CC255BF5-1CEF-426F-9624-3557D8518E5D}" type="slidenum">
              <a:rPr lang="es-ES" altLang="en-US" sz="1300"/>
              <a:pPr eaLnBrk="1" hangingPunct="1"/>
              <a:t>28</a:t>
            </a:fld>
            <a:endParaRPr lang="es-ES" altLang="en-US" sz="1300"/>
          </a:p>
        </p:txBody>
      </p:sp>
      <p:sp>
        <p:nvSpPr>
          <p:cNvPr id="59395" name="Rectangle 7">
            <a:extLst>
              <a:ext uri="{FF2B5EF4-FFF2-40B4-BE49-F238E27FC236}">
                <a16:creationId xmlns:a16="http://schemas.microsoft.com/office/drawing/2014/main" id="{84DC8CE0-7738-4A3F-879E-C66DE55BB86B}"/>
              </a:ext>
            </a:extLst>
          </p:cNvPr>
          <p:cNvSpPr txBox="1">
            <a:spLocks noGrp="1" noChangeArrowheads="1"/>
          </p:cNvSpPr>
          <p:nvPr/>
        </p:nvSpPr>
        <p:spPr bwMode="auto">
          <a:xfrm>
            <a:off x="3848215" y="9423242"/>
            <a:ext cx="2941592" cy="497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66" tIns="45833" rIns="91666" bIns="45833" anchor="b"/>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2C319ADE-A5B3-4E85-A865-FD735DF966B7}" type="slidenum">
              <a:rPr lang="es-ES" altLang="en-US" sz="1200"/>
              <a:pPr algn="r" eaLnBrk="1" hangingPunct="1"/>
              <a:t>28</a:t>
            </a:fld>
            <a:endParaRPr lang="es-ES" altLang="en-US" sz="1200"/>
          </a:p>
        </p:txBody>
      </p:sp>
      <p:sp>
        <p:nvSpPr>
          <p:cNvPr id="59396" name="Rectangle 2">
            <a:extLst>
              <a:ext uri="{FF2B5EF4-FFF2-40B4-BE49-F238E27FC236}">
                <a16:creationId xmlns:a16="http://schemas.microsoft.com/office/drawing/2014/main" id="{6EC4D29A-1EE8-454F-98A2-0C39DE40F6D5}"/>
              </a:ext>
            </a:extLst>
          </p:cNvPr>
          <p:cNvSpPr>
            <a:spLocks noGrp="1" noRot="1" noChangeAspect="1" noChangeArrowheads="1" noTextEdit="1"/>
          </p:cNvSpPr>
          <p:nvPr>
            <p:ph type="sldImg"/>
          </p:nvPr>
        </p:nvSpPr>
        <p:spPr>
          <a:xfrm>
            <a:off x="914400" y="742950"/>
            <a:ext cx="4964113" cy="3724275"/>
          </a:xfrm>
          <a:ln/>
        </p:spPr>
      </p:sp>
      <p:sp>
        <p:nvSpPr>
          <p:cNvPr id="59397" name="Rectangle 3">
            <a:extLst>
              <a:ext uri="{FF2B5EF4-FFF2-40B4-BE49-F238E27FC236}">
                <a16:creationId xmlns:a16="http://schemas.microsoft.com/office/drawing/2014/main" id="{A6D19A01-E5AB-4459-A9A7-5FE6FE254D97}"/>
              </a:ext>
            </a:extLst>
          </p:cNvPr>
          <p:cNvSpPr>
            <a:spLocks noGrp="1" noChangeArrowheads="1"/>
          </p:cNvSpPr>
          <p:nvPr>
            <p:ph type="body" idx="1"/>
          </p:nvPr>
        </p:nvSpPr>
        <p:spPr>
          <a:xfrm>
            <a:off x="678830" y="4710852"/>
            <a:ext cx="5433667" cy="44661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a:extLst>
              <a:ext uri="{FF2B5EF4-FFF2-40B4-BE49-F238E27FC236}">
                <a16:creationId xmlns:a16="http://schemas.microsoft.com/office/drawing/2014/main" id="{EB08111D-BB3B-40F2-93E7-00851BE6EDE6}"/>
              </a:ext>
            </a:extLst>
          </p:cNvPr>
          <p:cNvSpPr>
            <a:spLocks noGrp="1" noRot="1" noChangeAspect="1" noTextEdit="1"/>
          </p:cNvSpPr>
          <p:nvPr>
            <p:ph type="sldImg"/>
          </p:nvPr>
        </p:nvSpPr>
        <p:spPr>
          <a:ln/>
        </p:spPr>
      </p:sp>
      <p:sp>
        <p:nvSpPr>
          <p:cNvPr id="60419" name="2 Marcador de notas">
            <a:extLst>
              <a:ext uri="{FF2B5EF4-FFF2-40B4-BE49-F238E27FC236}">
                <a16:creationId xmlns:a16="http://schemas.microsoft.com/office/drawing/2014/main" id="{4E4DA9D6-0D66-4501-A057-FF7653BC63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n-US"/>
              <a:t>“</a:t>
            </a:r>
            <a:r>
              <a:rPr lang="en-US" altLang="en-US"/>
              <a:t>Introduced by </a:t>
            </a:r>
            <a:r>
              <a:rPr lang="en-US" altLang="en-US">
                <a:hlinkClick r:id="rId3" tooltip="David Spiegelhalter"/>
              </a:rPr>
              <a:t>David Spiegelhalter</a:t>
            </a:r>
            <a:r>
              <a:rPr lang="en-US" altLang="en-US"/>
              <a:t> and Alejandro Leiva, microlives are intended as a simple way of communicating the impact of a lifestyle or environmental risk factor, based on the associated daily proportional effect on expected length of life. Similar to the </a:t>
            </a:r>
            <a:r>
              <a:rPr lang="en-US" altLang="en-US">
                <a:hlinkClick r:id="rId4" tooltip="Micromort"/>
              </a:rPr>
              <a:t>micromort</a:t>
            </a:r>
            <a:r>
              <a:rPr lang="en-US" altLang="en-US"/>
              <a:t> (one in a million probability of death) the microlife is intended for "rough but fair comparisons between the sizes of chronic risks".</a:t>
            </a:r>
            <a:r>
              <a:rPr lang="en-US" altLang="en-US" baseline="30000">
                <a:hlinkClick r:id="rId5"/>
              </a:rPr>
              <a:t>[1]</a:t>
            </a:r>
            <a:r>
              <a:rPr lang="en-US" altLang="en-US"/>
              <a:t> This is to avoid the biasing effects of describing risks in relative hazard ratios, converting them into somewhat tangible units. Similarly they bring long-term future risks into the here-and-now as a gain or loss of time.</a:t>
            </a:r>
            <a:r>
              <a:rPr lang="es-ES" altLang="en-US"/>
              <a:t>” (https://en.wikipedia.org/wiki/Microlife)</a:t>
            </a:r>
          </a:p>
        </p:txBody>
      </p:sp>
      <p:sp>
        <p:nvSpPr>
          <p:cNvPr id="60420" name="3 Marcador de número de diapositiva">
            <a:extLst>
              <a:ext uri="{FF2B5EF4-FFF2-40B4-BE49-F238E27FC236}">
                <a16:creationId xmlns:a16="http://schemas.microsoft.com/office/drawing/2014/main" id="{4FE87103-0B67-49BC-AC11-D0EBD41A97D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B24A4317-A029-44A9-AD96-82BBAF600440}" type="slidenum">
              <a:rPr lang="en-US" altLang="en-US" sz="1300"/>
              <a:pPr eaLnBrk="1" hangingPunct="1"/>
              <a:t>29</a:t>
            </a:fld>
            <a:endParaRPr lang="en-US" altLang="en-US" sz="13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imagen de diapositiva">
            <a:extLst>
              <a:ext uri="{FF2B5EF4-FFF2-40B4-BE49-F238E27FC236}">
                <a16:creationId xmlns:a16="http://schemas.microsoft.com/office/drawing/2014/main" id="{2B1B3FE2-8EF7-4E3C-B04A-218EEF375C57}"/>
              </a:ext>
            </a:extLst>
          </p:cNvPr>
          <p:cNvSpPr>
            <a:spLocks noGrp="1" noRot="1" noChangeAspect="1" noTextEdit="1"/>
          </p:cNvSpPr>
          <p:nvPr>
            <p:ph type="sldImg"/>
          </p:nvPr>
        </p:nvSpPr>
        <p:spPr>
          <a:ln/>
        </p:spPr>
      </p:sp>
      <p:sp>
        <p:nvSpPr>
          <p:cNvPr id="61443" name="2 Marcador de notas">
            <a:extLst>
              <a:ext uri="{FF2B5EF4-FFF2-40B4-BE49-F238E27FC236}">
                <a16:creationId xmlns:a16="http://schemas.microsoft.com/office/drawing/2014/main" id="{95EE6A40-095D-447A-9963-2973B798F2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
        <p:nvSpPr>
          <p:cNvPr id="61444" name="3 Marcador de número de diapositiva">
            <a:extLst>
              <a:ext uri="{FF2B5EF4-FFF2-40B4-BE49-F238E27FC236}">
                <a16:creationId xmlns:a16="http://schemas.microsoft.com/office/drawing/2014/main" id="{90E6B6D6-F62A-4E80-96F1-86CBE47A58E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3D5F4D57-6695-4DC9-8067-2F10264579E0}" type="slidenum">
              <a:rPr lang="en-US" altLang="en-US" sz="1300"/>
              <a:pPr eaLnBrk="1" hangingPunct="1"/>
              <a:t>30</a:t>
            </a:fld>
            <a:endParaRPr lang="en-US" altLang="en-US" sz="13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B4B6897-3C80-4C82-AA65-F300675D20D4}"/>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946BD319-93CC-4D56-8597-206D345D1F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1249E28D-9230-4347-B152-BA2AFD6396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3052D1D6-2050-4309-8BE3-CBE364349749}" type="slidenum">
              <a:rPr lang="en-US" altLang="en-US" sz="1300"/>
              <a:pPr eaLnBrk="1" hangingPunct="1"/>
              <a:t>3</a:t>
            </a:fld>
            <a:endParaRPr lang="en-US" altLang="en-US" sz="1300"/>
          </a:p>
        </p:txBody>
      </p:sp>
      <p:sp>
        <p:nvSpPr>
          <p:cNvPr id="36867" name="Rectangle 2">
            <a:extLst>
              <a:ext uri="{FF2B5EF4-FFF2-40B4-BE49-F238E27FC236}">
                <a16:creationId xmlns:a16="http://schemas.microsoft.com/office/drawing/2014/main" id="{2CCF183D-73AA-458D-855A-BD80C98F8495}"/>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74709ECD-2699-4325-9F50-62733D5A28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E592374C-81DD-4DFA-806B-3FA2CFFA5827}"/>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F1D87579-4B6A-47A8-8618-471319E388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DBE02956-40D5-421C-907D-790521E8678C}"/>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30BEDB9E-C23A-4383-ACF1-89A1E28B57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0EDBB8C9-4118-4868-90D0-613D14AD66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11112A49-B1A8-4BE8-A83B-BBECB73D2676}" type="slidenum">
              <a:rPr lang="en-US" altLang="en-US" sz="1300"/>
              <a:pPr eaLnBrk="1" hangingPunct="1"/>
              <a:t>4</a:t>
            </a:fld>
            <a:endParaRPr lang="en-US" altLang="en-US" sz="1300"/>
          </a:p>
        </p:txBody>
      </p:sp>
      <p:sp>
        <p:nvSpPr>
          <p:cNvPr id="37891" name="Rectangle 2">
            <a:extLst>
              <a:ext uri="{FF2B5EF4-FFF2-40B4-BE49-F238E27FC236}">
                <a16:creationId xmlns:a16="http://schemas.microsoft.com/office/drawing/2014/main" id="{786613CC-9701-4E6F-A500-1836D5C28BDF}"/>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2E8A9144-59C2-45D4-BE3F-7847172595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34D235B1-4E95-46F5-ADE5-E0611056C7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34310F05-9848-4EE8-9365-4BB7577AA671}" type="slidenum">
              <a:rPr lang="en-US" altLang="en-US" sz="1300"/>
              <a:pPr eaLnBrk="1" hangingPunct="1"/>
              <a:t>5</a:t>
            </a:fld>
            <a:endParaRPr lang="en-US" altLang="en-US" sz="1300"/>
          </a:p>
        </p:txBody>
      </p:sp>
      <p:sp>
        <p:nvSpPr>
          <p:cNvPr id="38915" name="Rectangle 2">
            <a:extLst>
              <a:ext uri="{FF2B5EF4-FFF2-40B4-BE49-F238E27FC236}">
                <a16:creationId xmlns:a16="http://schemas.microsoft.com/office/drawing/2014/main" id="{CFE9A481-EFC8-4643-A28C-B174D3FC668F}"/>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479F9F84-360F-42B5-9BDF-09C9E260CE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EC0ECE0E-743A-44EE-BCE8-1F29E5D362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98705944-D301-48BC-8C31-D8136431BC9E}" type="slidenum">
              <a:rPr lang="en-US" altLang="en-US" sz="1300"/>
              <a:pPr eaLnBrk="1" hangingPunct="1"/>
              <a:t>7</a:t>
            </a:fld>
            <a:endParaRPr lang="en-US" altLang="en-US" sz="1300"/>
          </a:p>
        </p:txBody>
      </p:sp>
      <p:sp>
        <p:nvSpPr>
          <p:cNvPr id="39939" name="Rectangle 2">
            <a:extLst>
              <a:ext uri="{FF2B5EF4-FFF2-40B4-BE49-F238E27FC236}">
                <a16:creationId xmlns:a16="http://schemas.microsoft.com/office/drawing/2014/main" id="{90F04B67-C9CE-4AD5-A552-4AE75F05243A}"/>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DD8CDCE5-8592-480C-AB4A-070B23E6D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F8D94798-B6E7-46F5-BDA7-DFAEE8D91C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7301D2C6-0027-4D1D-84D5-CE0578211CCF}" type="slidenum">
              <a:rPr lang="en-US" altLang="en-US" sz="1300"/>
              <a:pPr eaLnBrk="1" hangingPunct="1"/>
              <a:t>8</a:t>
            </a:fld>
            <a:endParaRPr lang="en-US" altLang="en-US" sz="1300"/>
          </a:p>
        </p:txBody>
      </p:sp>
      <p:sp>
        <p:nvSpPr>
          <p:cNvPr id="40963" name="Rectangle 2">
            <a:extLst>
              <a:ext uri="{FF2B5EF4-FFF2-40B4-BE49-F238E27FC236}">
                <a16:creationId xmlns:a16="http://schemas.microsoft.com/office/drawing/2014/main" id="{865CA6EC-DD5C-4D18-A3A9-F91819E771BB}"/>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F60C0F5D-AA5D-4FF3-AF21-F1FAE46860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1D657221-6FE7-49C5-8F1C-5B4B1B4128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671CD1CD-2A89-48B0-945B-183E20C6D83E}" type="slidenum">
              <a:rPr lang="en-US" altLang="en-US" sz="1300"/>
              <a:pPr eaLnBrk="1" hangingPunct="1"/>
              <a:t>9</a:t>
            </a:fld>
            <a:endParaRPr lang="en-US" altLang="en-US" sz="1300"/>
          </a:p>
        </p:txBody>
      </p:sp>
      <p:sp>
        <p:nvSpPr>
          <p:cNvPr id="41987" name="Rectangle 2">
            <a:extLst>
              <a:ext uri="{FF2B5EF4-FFF2-40B4-BE49-F238E27FC236}">
                <a16:creationId xmlns:a16="http://schemas.microsoft.com/office/drawing/2014/main" id="{1D71C207-5907-4F0E-9B5C-0D59DD526EB4}"/>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5EF69239-590A-4A24-8304-13536F50C2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872DD1A6-1A9C-405E-8116-4A4E3858C5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958" eaLnBrk="0" hangingPunct="0">
              <a:defRPr sz="2300">
                <a:solidFill>
                  <a:schemeClr val="tx1"/>
                </a:solidFill>
                <a:latin typeface="Times New Roman" panose="02020603050405020304" pitchFamily="18" charset="0"/>
              </a:defRPr>
            </a:lvl1pPr>
            <a:lvl2pPr marL="716278" indent="-275492" defTabSz="925958" eaLnBrk="0" hangingPunct="0">
              <a:defRPr sz="2300">
                <a:solidFill>
                  <a:schemeClr val="tx1"/>
                </a:solidFill>
                <a:latin typeface="Times New Roman" panose="02020603050405020304" pitchFamily="18" charset="0"/>
              </a:defRPr>
            </a:lvl2pPr>
            <a:lvl3pPr marL="1101966" indent="-220393" defTabSz="925958" eaLnBrk="0" hangingPunct="0">
              <a:defRPr sz="2300">
                <a:solidFill>
                  <a:schemeClr val="tx1"/>
                </a:solidFill>
                <a:latin typeface="Times New Roman" panose="02020603050405020304" pitchFamily="18" charset="0"/>
              </a:defRPr>
            </a:lvl3pPr>
            <a:lvl4pPr marL="1542753" indent="-220393" defTabSz="925958" eaLnBrk="0" hangingPunct="0">
              <a:defRPr sz="2300">
                <a:solidFill>
                  <a:schemeClr val="tx1"/>
                </a:solidFill>
                <a:latin typeface="Times New Roman" panose="02020603050405020304" pitchFamily="18" charset="0"/>
              </a:defRPr>
            </a:lvl4pPr>
            <a:lvl5pPr marL="1983539" indent="-220393" defTabSz="925958" eaLnBrk="0" hangingPunct="0">
              <a:defRPr sz="2300">
                <a:solidFill>
                  <a:schemeClr val="tx1"/>
                </a:solidFill>
                <a:latin typeface="Times New Roman" panose="02020603050405020304" pitchFamily="18" charset="0"/>
              </a:defRPr>
            </a:lvl5pPr>
            <a:lvl6pPr marL="2424326" indent="-220393" defTabSz="925958" eaLnBrk="0" fontAlgn="base" hangingPunct="0">
              <a:spcBef>
                <a:spcPct val="0"/>
              </a:spcBef>
              <a:spcAft>
                <a:spcPct val="0"/>
              </a:spcAft>
              <a:defRPr sz="2300">
                <a:solidFill>
                  <a:schemeClr val="tx1"/>
                </a:solidFill>
                <a:latin typeface="Times New Roman" panose="02020603050405020304" pitchFamily="18" charset="0"/>
              </a:defRPr>
            </a:lvl6pPr>
            <a:lvl7pPr marL="2865112" indent="-220393" defTabSz="925958" eaLnBrk="0" fontAlgn="base" hangingPunct="0">
              <a:spcBef>
                <a:spcPct val="0"/>
              </a:spcBef>
              <a:spcAft>
                <a:spcPct val="0"/>
              </a:spcAft>
              <a:defRPr sz="2300">
                <a:solidFill>
                  <a:schemeClr val="tx1"/>
                </a:solidFill>
                <a:latin typeface="Times New Roman" panose="02020603050405020304" pitchFamily="18" charset="0"/>
              </a:defRPr>
            </a:lvl7pPr>
            <a:lvl8pPr marL="3305899" indent="-220393" defTabSz="925958" eaLnBrk="0" fontAlgn="base" hangingPunct="0">
              <a:spcBef>
                <a:spcPct val="0"/>
              </a:spcBef>
              <a:spcAft>
                <a:spcPct val="0"/>
              </a:spcAft>
              <a:defRPr sz="2300">
                <a:solidFill>
                  <a:schemeClr val="tx1"/>
                </a:solidFill>
                <a:latin typeface="Times New Roman" panose="02020603050405020304" pitchFamily="18" charset="0"/>
              </a:defRPr>
            </a:lvl8pPr>
            <a:lvl9pPr marL="3746685" indent="-220393" defTabSz="925958" eaLnBrk="0" fontAlgn="base" hangingPunct="0">
              <a:spcBef>
                <a:spcPct val="0"/>
              </a:spcBef>
              <a:spcAft>
                <a:spcPct val="0"/>
              </a:spcAft>
              <a:defRPr sz="2300">
                <a:solidFill>
                  <a:schemeClr val="tx1"/>
                </a:solidFill>
                <a:latin typeface="Times New Roman" panose="02020603050405020304" pitchFamily="18" charset="0"/>
              </a:defRPr>
            </a:lvl9pPr>
          </a:lstStyle>
          <a:p>
            <a:pPr eaLnBrk="1" hangingPunct="1"/>
            <a:fld id="{1A93DAE8-BAD9-4D09-8042-877730C5F293}" type="slidenum">
              <a:rPr lang="es-ES" altLang="en-US" sz="1300"/>
              <a:pPr eaLnBrk="1" hangingPunct="1"/>
              <a:t>10</a:t>
            </a:fld>
            <a:endParaRPr lang="es-ES" altLang="en-US" sz="1300"/>
          </a:p>
        </p:txBody>
      </p:sp>
      <p:sp>
        <p:nvSpPr>
          <p:cNvPr id="43011" name="Rectangle 2">
            <a:extLst>
              <a:ext uri="{FF2B5EF4-FFF2-40B4-BE49-F238E27FC236}">
                <a16:creationId xmlns:a16="http://schemas.microsoft.com/office/drawing/2014/main" id="{6533EC47-5EF2-4EA0-943A-7E493541C8E1}"/>
              </a:ext>
            </a:extLst>
          </p:cNvPr>
          <p:cNvSpPr>
            <a:spLocks noGrp="1" noRot="1" noChangeAspect="1" noChangeArrowheads="1" noTextEdit="1"/>
          </p:cNvSpPr>
          <p:nvPr>
            <p:ph type="sldImg"/>
          </p:nvPr>
        </p:nvSpPr>
        <p:spPr>
          <a:xfrm>
            <a:off x="915988" y="742950"/>
            <a:ext cx="4962525" cy="3722688"/>
          </a:xfrm>
          <a:ln/>
        </p:spPr>
      </p:sp>
      <p:sp>
        <p:nvSpPr>
          <p:cNvPr id="43012" name="Rectangle 3">
            <a:extLst>
              <a:ext uri="{FF2B5EF4-FFF2-40B4-BE49-F238E27FC236}">
                <a16:creationId xmlns:a16="http://schemas.microsoft.com/office/drawing/2014/main" id="{022B2511-4056-4941-8AD3-7214378573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a:extLst>
              <a:ext uri="{FF2B5EF4-FFF2-40B4-BE49-F238E27FC236}">
                <a16:creationId xmlns:a16="http://schemas.microsoft.com/office/drawing/2014/main" id="{33DB5E63-02ED-4039-A466-D12B76A9D498}"/>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69AA1384-322D-40E8-A9D9-53C3C2A5BEC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4C9190B0-C7C4-4AAA-95A1-75108397B0FA}"/>
              </a:ext>
            </a:extLst>
          </p:cNvPr>
          <p:cNvSpPr>
            <a:spLocks noGrp="1" noChangeArrowheads="1"/>
          </p:cNvSpPr>
          <p:nvPr>
            <p:ph type="sldNum" sz="quarter" idx="12"/>
          </p:nvPr>
        </p:nvSpPr>
        <p:spPr>
          <a:ln/>
        </p:spPr>
        <p:txBody>
          <a:bodyPr/>
          <a:lstStyle>
            <a:lvl1pPr>
              <a:defRPr/>
            </a:lvl1pPr>
          </a:lstStyle>
          <a:p>
            <a:fld id="{19F3A6FF-6692-4E89-BB68-E429867BF833}" type="slidenum">
              <a:rPr lang="es-ES" altLang="en-US"/>
              <a:pPr/>
              <a:t>‹Nº›</a:t>
            </a:fld>
            <a:endParaRPr lang="es-ES" altLang="en-US"/>
          </a:p>
        </p:txBody>
      </p:sp>
    </p:spTree>
    <p:extLst>
      <p:ext uri="{BB962C8B-B14F-4D97-AF65-F5344CB8AC3E}">
        <p14:creationId xmlns:p14="http://schemas.microsoft.com/office/powerpoint/2010/main" val="172214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8498273A-5CDA-4F38-9B85-2CB97FFAD859}"/>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9436A6AF-26B4-4549-89EA-0D07D1E7601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875E3995-7922-4F84-B3C2-77A04958E4E6}"/>
              </a:ext>
            </a:extLst>
          </p:cNvPr>
          <p:cNvSpPr>
            <a:spLocks noGrp="1" noChangeArrowheads="1"/>
          </p:cNvSpPr>
          <p:nvPr>
            <p:ph type="sldNum" sz="quarter" idx="12"/>
          </p:nvPr>
        </p:nvSpPr>
        <p:spPr>
          <a:ln/>
        </p:spPr>
        <p:txBody>
          <a:bodyPr/>
          <a:lstStyle>
            <a:lvl1pPr>
              <a:defRPr/>
            </a:lvl1pPr>
          </a:lstStyle>
          <a:p>
            <a:fld id="{C61D2EC2-F338-486F-9C7A-7378BB53A653}" type="slidenum">
              <a:rPr lang="es-ES" altLang="en-US"/>
              <a:pPr/>
              <a:t>‹Nº›</a:t>
            </a:fld>
            <a:endParaRPr lang="es-ES" altLang="en-US"/>
          </a:p>
        </p:txBody>
      </p:sp>
    </p:spTree>
    <p:extLst>
      <p:ext uri="{BB962C8B-B14F-4D97-AF65-F5344CB8AC3E}">
        <p14:creationId xmlns:p14="http://schemas.microsoft.com/office/powerpoint/2010/main" val="1470990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C3174398-70E9-40D6-8313-617475908920}"/>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FD459411-2E2B-45AF-B82F-2EF675316E64}"/>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304E4E79-DEB2-4840-98E9-AC5459AC9628}"/>
              </a:ext>
            </a:extLst>
          </p:cNvPr>
          <p:cNvSpPr>
            <a:spLocks noGrp="1" noChangeArrowheads="1"/>
          </p:cNvSpPr>
          <p:nvPr>
            <p:ph type="sldNum" sz="quarter" idx="12"/>
          </p:nvPr>
        </p:nvSpPr>
        <p:spPr>
          <a:ln/>
        </p:spPr>
        <p:txBody>
          <a:bodyPr/>
          <a:lstStyle>
            <a:lvl1pPr>
              <a:defRPr/>
            </a:lvl1pPr>
          </a:lstStyle>
          <a:p>
            <a:fld id="{988E9E27-DDEF-47F2-82BF-034F628B6152}" type="slidenum">
              <a:rPr lang="es-ES" altLang="en-US"/>
              <a:pPr/>
              <a:t>‹Nº›</a:t>
            </a:fld>
            <a:endParaRPr lang="es-ES" altLang="en-US"/>
          </a:p>
        </p:txBody>
      </p:sp>
    </p:spTree>
    <p:extLst>
      <p:ext uri="{BB962C8B-B14F-4D97-AF65-F5344CB8AC3E}">
        <p14:creationId xmlns:p14="http://schemas.microsoft.com/office/powerpoint/2010/main" val="2512556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a:t>Haga clic para modificar el estilo de título del patrón</a:t>
            </a:r>
          </a:p>
        </p:txBody>
      </p:sp>
      <p:sp>
        <p:nvSpPr>
          <p:cNvPr id="3" name="2 Marcador de tabla"/>
          <p:cNvSpPr>
            <a:spLocks noGrp="1"/>
          </p:cNvSpPr>
          <p:nvPr>
            <p:ph type="tbl" idx="1"/>
          </p:nvPr>
        </p:nvSpPr>
        <p:spPr>
          <a:xfrm>
            <a:off x="685800" y="1981200"/>
            <a:ext cx="7772400" cy="4114800"/>
          </a:xfrm>
        </p:spPr>
        <p:txBody>
          <a:bodyPr/>
          <a:lstStyle/>
          <a:p>
            <a:pPr lvl="0"/>
            <a:endParaRPr lang="es-ES" noProof="0"/>
          </a:p>
        </p:txBody>
      </p:sp>
      <p:sp>
        <p:nvSpPr>
          <p:cNvPr id="4" name="Rectangle 4">
            <a:extLst>
              <a:ext uri="{FF2B5EF4-FFF2-40B4-BE49-F238E27FC236}">
                <a16:creationId xmlns:a16="http://schemas.microsoft.com/office/drawing/2014/main" id="{F86E200D-DF79-4859-B65E-6F7FF4C513C4}"/>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3FA37704-8AB7-46DC-9B90-9ED327DC2F18}"/>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F3163D89-2CA3-4FC2-B689-7E37905DCB25}"/>
              </a:ext>
            </a:extLst>
          </p:cNvPr>
          <p:cNvSpPr>
            <a:spLocks noGrp="1" noChangeArrowheads="1"/>
          </p:cNvSpPr>
          <p:nvPr>
            <p:ph type="sldNum" sz="quarter" idx="12"/>
          </p:nvPr>
        </p:nvSpPr>
        <p:spPr>
          <a:ln/>
        </p:spPr>
        <p:txBody>
          <a:bodyPr/>
          <a:lstStyle>
            <a:lvl1pPr>
              <a:defRPr/>
            </a:lvl1pPr>
          </a:lstStyle>
          <a:p>
            <a:fld id="{EB85D841-4F66-41D7-99BD-0E6A8ED52347}" type="slidenum">
              <a:rPr lang="es-ES" altLang="en-US"/>
              <a:pPr/>
              <a:t>‹Nº›</a:t>
            </a:fld>
            <a:endParaRPr lang="es-ES" altLang="en-US"/>
          </a:p>
        </p:txBody>
      </p:sp>
    </p:spTree>
    <p:extLst>
      <p:ext uri="{BB962C8B-B14F-4D97-AF65-F5344CB8AC3E}">
        <p14:creationId xmlns:p14="http://schemas.microsoft.com/office/powerpoint/2010/main" val="250533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4406CFAD-E105-41D6-8BA6-CC2CCF402BCE}"/>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2BD6928C-0A99-4228-9F7B-3C84A92CAE2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DA8E5099-0B70-4DB0-AB64-E7F6608A4F8B}"/>
              </a:ext>
            </a:extLst>
          </p:cNvPr>
          <p:cNvSpPr>
            <a:spLocks noGrp="1" noChangeArrowheads="1"/>
          </p:cNvSpPr>
          <p:nvPr>
            <p:ph type="sldNum" sz="quarter" idx="12"/>
          </p:nvPr>
        </p:nvSpPr>
        <p:spPr>
          <a:ln/>
        </p:spPr>
        <p:txBody>
          <a:bodyPr/>
          <a:lstStyle>
            <a:lvl1pPr>
              <a:defRPr/>
            </a:lvl1pPr>
          </a:lstStyle>
          <a:p>
            <a:fld id="{8B729C05-95D5-482D-94BE-5F68718FC885}" type="slidenum">
              <a:rPr lang="es-ES" altLang="en-US"/>
              <a:pPr/>
              <a:t>‹Nº›</a:t>
            </a:fld>
            <a:endParaRPr lang="es-ES" altLang="en-US"/>
          </a:p>
        </p:txBody>
      </p:sp>
    </p:spTree>
    <p:extLst>
      <p:ext uri="{BB962C8B-B14F-4D97-AF65-F5344CB8AC3E}">
        <p14:creationId xmlns:p14="http://schemas.microsoft.com/office/powerpoint/2010/main" val="174832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a:extLst>
              <a:ext uri="{FF2B5EF4-FFF2-40B4-BE49-F238E27FC236}">
                <a16:creationId xmlns:a16="http://schemas.microsoft.com/office/drawing/2014/main" id="{1EFE6DEF-CF0A-44AD-9C64-EB7E9A155209}"/>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DE4D01D7-125C-4C3C-B16F-1974C7BF6C45}"/>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1A2420BB-8E8A-4874-AC07-D6ECB5E61B2C}"/>
              </a:ext>
            </a:extLst>
          </p:cNvPr>
          <p:cNvSpPr>
            <a:spLocks noGrp="1" noChangeArrowheads="1"/>
          </p:cNvSpPr>
          <p:nvPr>
            <p:ph type="sldNum" sz="quarter" idx="12"/>
          </p:nvPr>
        </p:nvSpPr>
        <p:spPr>
          <a:ln/>
        </p:spPr>
        <p:txBody>
          <a:bodyPr/>
          <a:lstStyle>
            <a:lvl1pPr>
              <a:defRPr/>
            </a:lvl1pPr>
          </a:lstStyle>
          <a:p>
            <a:fld id="{ECC4A74E-F8A5-4BE6-84F7-CA746FA9A402}" type="slidenum">
              <a:rPr lang="es-ES" altLang="en-US"/>
              <a:pPr/>
              <a:t>‹Nº›</a:t>
            </a:fld>
            <a:endParaRPr lang="es-ES" altLang="en-US"/>
          </a:p>
        </p:txBody>
      </p:sp>
    </p:spTree>
    <p:extLst>
      <p:ext uri="{BB962C8B-B14F-4D97-AF65-F5344CB8AC3E}">
        <p14:creationId xmlns:p14="http://schemas.microsoft.com/office/powerpoint/2010/main" val="12599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a:extLst>
              <a:ext uri="{FF2B5EF4-FFF2-40B4-BE49-F238E27FC236}">
                <a16:creationId xmlns:a16="http://schemas.microsoft.com/office/drawing/2014/main" id="{0A08E2B9-A843-4CBD-B7D3-5F5C183136CC}"/>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3F8A16F1-BB96-42C7-B055-61E215BF0530}"/>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95DF0BAB-1C2C-486F-AA03-0301E78FFFF0}"/>
              </a:ext>
            </a:extLst>
          </p:cNvPr>
          <p:cNvSpPr>
            <a:spLocks noGrp="1" noChangeArrowheads="1"/>
          </p:cNvSpPr>
          <p:nvPr>
            <p:ph type="sldNum" sz="quarter" idx="12"/>
          </p:nvPr>
        </p:nvSpPr>
        <p:spPr>
          <a:ln/>
        </p:spPr>
        <p:txBody>
          <a:bodyPr/>
          <a:lstStyle>
            <a:lvl1pPr>
              <a:defRPr/>
            </a:lvl1pPr>
          </a:lstStyle>
          <a:p>
            <a:fld id="{04F8B23A-3ABF-4163-B227-E5E3110E2416}" type="slidenum">
              <a:rPr lang="es-ES" altLang="en-US"/>
              <a:pPr/>
              <a:t>‹Nº›</a:t>
            </a:fld>
            <a:endParaRPr lang="es-ES" altLang="en-US"/>
          </a:p>
        </p:txBody>
      </p:sp>
    </p:spTree>
    <p:extLst>
      <p:ext uri="{BB962C8B-B14F-4D97-AF65-F5344CB8AC3E}">
        <p14:creationId xmlns:p14="http://schemas.microsoft.com/office/powerpoint/2010/main" val="2570899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a:extLst>
              <a:ext uri="{FF2B5EF4-FFF2-40B4-BE49-F238E27FC236}">
                <a16:creationId xmlns:a16="http://schemas.microsoft.com/office/drawing/2014/main" id="{8F4BE60E-8312-4EFF-8846-12F91158AF0D}"/>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5">
            <a:extLst>
              <a:ext uri="{FF2B5EF4-FFF2-40B4-BE49-F238E27FC236}">
                <a16:creationId xmlns:a16="http://schemas.microsoft.com/office/drawing/2014/main" id="{0579533D-9BB0-4D09-80B4-C028374857D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6">
            <a:extLst>
              <a:ext uri="{FF2B5EF4-FFF2-40B4-BE49-F238E27FC236}">
                <a16:creationId xmlns:a16="http://schemas.microsoft.com/office/drawing/2014/main" id="{C9B59406-8F67-428C-B25D-A08C259178DA}"/>
              </a:ext>
            </a:extLst>
          </p:cNvPr>
          <p:cNvSpPr>
            <a:spLocks noGrp="1" noChangeArrowheads="1"/>
          </p:cNvSpPr>
          <p:nvPr>
            <p:ph type="sldNum" sz="quarter" idx="12"/>
          </p:nvPr>
        </p:nvSpPr>
        <p:spPr>
          <a:ln/>
        </p:spPr>
        <p:txBody>
          <a:bodyPr/>
          <a:lstStyle>
            <a:lvl1pPr>
              <a:defRPr/>
            </a:lvl1pPr>
          </a:lstStyle>
          <a:p>
            <a:fld id="{78211125-9EB0-4D40-BB54-BCE6A92F7C3B}" type="slidenum">
              <a:rPr lang="es-ES" altLang="en-US"/>
              <a:pPr/>
              <a:t>‹Nº›</a:t>
            </a:fld>
            <a:endParaRPr lang="es-ES" altLang="en-US"/>
          </a:p>
        </p:txBody>
      </p:sp>
    </p:spTree>
    <p:extLst>
      <p:ext uri="{BB962C8B-B14F-4D97-AF65-F5344CB8AC3E}">
        <p14:creationId xmlns:p14="http://schemas.microsoft.com/office/powerpoint/2010/main" val="348910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a:extLst>
              <a:ext uri="{FF2B5EF4-FFF2-40B4-BE49-F238E27FC236}">
                <a16:creationId xmlns:a16="http://schemas.microsoft.com/office/drawing/2014/main" id="{A84759CA-6B0D-41A6-97E8-FEA96444CA2E}"/>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5">
            <a:extLst>
              <a:ext uri="{FF2B5EF4-FFF2-40B4-BE49-F238E27FC236}">
                <a16:creationId xmlns:a16="http://schemas.microsoft.com/office/drawing/2014/main" id="{0A299316-C1CD-40E8-87E4-308B10093B39}"/>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6">
            <a:extLst>
              <a:ext uri="{FF2B5EF4-FFF2-40B4-BE49-F238E27FC236}">
                <a16:creationId xmlns:a16="http://schemas.microsoft.com/office/drawing/2014/main" id="{C62B0572-7677-47FF-891B-27F51F5F26E0}"/>
              </a:ext>
            </a:extLst>
          </p:cNvPr>
          <p:cNvSpPr>
            <a:spLocks noGrp="1" noChangeArrowheads="1"/>
          </p:cNvSpPr>
          <p:nvPr>
            <p:ph type="sldNum" sz="quarter" idx="12"/>
          </p:nvPr>
        </p:nvSpPr>
        <p:spPr>
          <a:ln/>
        </p:spPr>
        <p:txBody>
          <a:bodyPr/>
          <a:lstStyle>
            <a:lvl1pPr>
              <a:defRPr/>
            </a:lvl1pPr>
          </a:lstStyle>
          <a:p>
            <a:fld id="{08D90CBC-C964-4DCA-B858-80FEEF604368}" type="slidenum">
              <a:rPr lang="es-ES" altLang="en-US"/>
              <a:pPr/>
              <a:t>‹Nº›</a:t>
            </a:fld>
            <a:endParaRPr lang="es-ES" altLang="en-US"/>
          </a:p>
        </p:txBody>
      </p:sp>
    </p:spTree>
    <p:extLst>
      <p:ext uri="{BB962C8B-B14F-4D97-AF65-F5344CB8AC3E}">
        <p14:creationId xmlns:p14="http://schemas.microsoft.com/office/powerpoint/2010/main" val="112166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316E3C7-B9BF-434D-8794-AA67BFE9A8D3}"/>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5">
            <a:extLst>
              <a:ext uri="{FF2B5EF4-FFF2-40B4-BE49-F238E27FC236}">
                <a16:creationId xmlns:a16="http://schemas.microsoft.com/office/drawing/2014/main" id="{838003B7-60BC-4321-B481-FBB637D73D1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6">
            <a:extLst>
              <a:ext uri="{FF2B5EF4-FFF2-40B4-BE49-F238E27FC236}">
                <a16:creationId xmlns:a16="http://schemas.microsoft.com/office/drawing/2014/main" id="{AE102775-3DF4-4500-8294-31271B525AED}"/>
              </a:ext>
            </a:extLst>
          </p:cNvPr>
          <p:cNvSpPr>
            <a:spLocks noGrp="1" noChangeArrowheads="1"/>
          </p:cNvSpPr>
          <p:nvPr>
            <p:ph type="sldNum" sz="quarter" idx="12"/>
          </p:nvPr>
        </p:nvSpPr>
        <p:spPr>
          <a:ln/>
        </p:spPr>
        <p:txBody>
          <a:bodyPr/>
          <a:lstStyle>
            <a:lvl1pPr>
              <a:defRPr/>
            </a:lvl1pPr>
          </a:lstStyle>
          <a:p>
            <a:fld id="{4728A981-EA6C-4A7F-9CAA-725924703E2A}" type="slidenum">
              <a:rPr lang="es-ES" altLang="en-US"/>
              <a:pPr/>
              <a:t>‹Nº›</a:t>
            </a:fld>
            <a:endParaRPr lang="es-ES" altLang="en-US"/>
          </a:p>
        </p:txBody>
      </p:sp>
    </p:spTree>
    <p:extLst>
      <p:ext uri="{BB962C8B-B14F-4D97-AF65-F5344CB8AC3E}">
        <p14:creationId xmlns:p14="http://schemas.microsoft.com/office/powerpoint/2010/main" val="21344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563D5FD6-BE2B-41F9-A077-1F01E01EFE61}"/>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8CE0ED11-0AA3-4433-9CF3-EF6570F7C04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8EF1D998-18CE-4F02-A985-A833FAC32517}"/>
              </a:ext>
            </a:extLst>
          </p:cNvPr>
          <p:cNvSpPr>
            <a:spLocks noGrp="1" noChangeArrowheads="1"/>
          </p:cNvSpPr>
          <p:nvPr>
            <p:ph type="sldNum" sz="quarter" idx="12"/>
          </p:nvPr>
        </p:nvSpPr>
        <p:spPr>
          <a:ln/>
        </p:spPr>
        <p:txBody>
          <a:bodyPr/>
          <a:lstStyle>
            <a:lvl1pPr>
              <a:defRPr/>
            </a:lvl1pPr>
          </a:lstStyle>
          <a:p>
            <a:fld id="{84EE5A4A-C5FD-47F3-AB96-215335B8AD83}" type="slidenum">
              <a:rPr lang="es-ES" altLang="en-US"/>
              <a:pPr/>
              <a:t>‹Nº›</a:t>
            </a:fld>
            <a:endParaRPr lang="es-ES" altLang="en-US"/>
          </a:p>
        </p:txBody>
      </p:sp>
    </p:spTree>
    <p:extLst>
      <p:ext uri="{BB962C8B-B14F-4D97-AF65-F5344CB8AC3E}">
        <p14:creationId xmlns:p14="http://schemas.microsoft.com/office/powerpoint/2010/main" val="2849387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F7D077FE-5568-4284-AC55-C6ABF17CFE7C}"/>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55CC697A-239D-4253-A6BE-8C75286932F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F6C83FD1-3F94-49E6-912D-C853ABD67F15}"/>
              </a:ext>
            </a:extLst>
          </p:cNvPr>
          <p:cNvSpPr>
            <a:spLocks noGrp="1" noChangeArrowheads="1"/>
          </p:cNvSpPr>
          <p:nvPr>
            <p:ph type="sldNum" sz="quarter" idx="12"/>
          </p:nvPr>
        </p:nvSpPr>
        <p:spPr>
          <a:ln/>
        </p:spPr>
        <p:txBody>
          <a:bodyPr/>
          <a:lstStyle>
            <a:lvl1pPr>
              <a:defRPr/>
            </a:lvl1pPr>
          </a:lstStyle>
          <a:p>
            <a:fld id="{AFDC7BB2-BD4F-4C2C-BE3C-63677C1DE5A4}" type="slidenum">
              <a:rPr lang="es-ES" altLang="en-US"/>
              <a:pPr/>
              <a:t>‹Nº›</a:t>
            </a:fld>
            <a:endParaRPr lang="es-ES" altLang="en-US"/>
          </a:p>
        </p:txBody>
      </p:sp>
    </p:spTree>
    <p:extLst>
      <p:ext uri="{BB962C8B-B14F-4D97-AF65-F5344CB8AC3E}">
        <p14:creationId xmlns:p14="http://schemas.microsoft.com/office/powerpoint/2010/main" val="3216494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CECF11D-9226-46B8-AFBC-AEFA7E3B0F14}"/>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a:t>Haga clic para modificar el estilo de título del patrón</a:t>
            </a:r>
          </a:p>
        </p:txBody>
      </p:sp>
      <p:sp>
        <p:nvSpPr>
          <p:cNvPr id="2051" name="Rectangle 3">
            <a:extLst>
              <a:ext uri="{FF2B5EF4-FFF2-40B4-BE49-F238E27FC236}">
                <a16:creationId xmlns:a16="http://schemas.microsoft.com/office/drawing/2014/main" id="{5EA21AB7-0D14-4A07-AB57-0F95552FE58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DC0284D3-C415-4303-969E-15B222E8C888}"/>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a:defRPr/>
            </a:pPr>
            <a:endParaRPr lang="es-ES"/>
          </a:p>
        </p:txBody>
      </p:sp>
      <p:sp>
        <p:nvSpPr>
          <p:cNvPr id="1029" name="Rectangle 5">
            <a:extLst>
              <a:ext uri="{FF2B5EF4-FFF2-40B4-BE49-F238E27FC236}">
                <a16:creationId xmlns:a16="http://schemas.microsoft.com/office/drawing/2014/main" id="{53F0D38B-F9D3-4053-86C6-63CA7AB0509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defRPr/>
            </a:pPr>
            <a:endParaRPr lang="es-ES"/>
          </a:p>
        </p:txBody>
      </p:sp>
      <p:sp>
        <p:nvSpPr>
          <p:cNvPr id="1030" name="Rectangle 6">
            <a:extLst>
              <a:ext uri="{FF2B5EF4-FFF2-40B4-BE49-F238E27FC236}">
                <a16:creationId xmlns:a16="http://schemas.microsoft.com/office/drawing/2014/main" id="{D4389434-966C-4904-B977-FEB61F0C0031}"/>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46CBE345-5439-4B9C-B13D-A8E5FD77FB9B}" type="slidenum">
              <a:rPr lang="es-ES" altLang="en-US"/>
              <a:pPr/>
              <a:t>‹Nº›</a:t>
            </a:fld>
            <a:endParaRPr lang="es-E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lr>
          <a:srgbClr val="CC3300"/>
        </a:buClr>
        <a:buSzPct val="15000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SzPct val="135000"/>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1.bin"/><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WJffi1TgM2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www.canderel.uk.com/static/our-range-home.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implicit.harvard.edu/implicit/takeatest.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projectimplicit.net/"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scientificamerican.com/article/how-to-think-about-implicit-bia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cience.sciencemag.org/content/348/6238/1013.shor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voices.yahoo.com/the-role-nature-nurture-shaping-human-behavior-2255780.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ow.ly/sUlkE"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59465DD-8148-45DF-8369-A697F8A24E73}"/>
              </a:ext>
            </a:extLst>
          </p:cNvPr>
          <p:cNvSpPr>
            <a:spLocks noGrp="1" noChangeArrowheads="1"/>
          </p:cNvSpPr>
          <p:nvPr>
            <p:ph type="ctrTitle"/>
          </p:nvPr>
        </p:nvSpPr>
        <p:spPr>
          <a:xfrm>
            <a:off x="1371600" y="1143000"/>
            <a:ext cx="6400800" cy="2133600"/>
          </a:xfrm>
        </p:spPr>
        <p:txBody>
          <a:bodyPr/>
          <a:lstStyle/>
          <a:p>
            <a:pPr eaLnBrk="1" hangingPunct="1"/>
            <a:r>
              <a:rPr lang="en-US" altLang="en-US" sz="4800"/>
              <a:t>Business Implications of Evolutionary Psychology</a:t>
            </a:r>
          </a:p>
        </p:txBody>
      </p:sp>
      <p:sp>
        <p:nvSpPr>
          <p:cNvPr id="3075" name="Rectangle 3">
            <a:extLst>
              <a:ext uri="{FF2B5EF4-FFF2-40B4-BE49-F238E27FC236}">
                <a16:creationId xmlns:a16="http://schemas.microsoft.com/office/drawing/2014/main" id="{0DAB4787-7653-4E2F-B4E6-4AC823BC0830}"/>
              </a:ext>
            </a:extLst>
          </p:cNvPr>
          <p:cNvSpPr>
            <a:spLocks noGrp="1" noChangeArrowheads="1"/>
          </p:cNvSpPr>
          <p:nvPr>
            <p:ph type="subTitle" idx="1"/>
          </p:nvPr>
        </p:nvSpPr>
        <p:spPr>
          <a:xfrm>
            <a:off x="838200" y="3886200"/>
            <a:ext cx="7467600" cy="2743200"/>
          </a:xfrm>
        </p:spPr>
        <p:txBody>
          <a:bodyPr/>
          <a:lstStyle/>
          <a:p>
            <a:pPr eaLnBrk="1" hangingPunct="1"/>
            <a:endParaRPr lang="en-US" altLang="en-US" sz="3600"/>
          </a:p>
          <a:p>
            <a:pPr eaLnBrk="1" hangingPunct="1"/>
            <a:r>
              <a:rPr lang="en-US" altLang="en-US" sz="3200"/>
              <a:t>Benito ARRUÑADA (UPF)</a:t>
            </a:r>
          </a:p>
          <a:p>
            <a:pPr eaLnBrk="1" hangingPunct="1"/>
            <a:endParaRPr lang="en-US" altLang="en-US" sz="3200"/>
          </a:p>
        </p:txBody>
      </p:sp>
      <p:sp>
        <p:nvSpPr>
          <p:cNvPr id="3076" name="Line 7">
            <a:extLst>
              <a:ext uri="{FF2B5EF4-FFF2-40B4-BE49-F238E27FC236}">
                <a16:creationId xmlns:a16="http://schemas.microsoft.com/office/drawing/2014/main" id="{776E6B10-41CA-4E5A-931C-AAFCF1C94FAF}"/>
              </a:ext>
            </a:extLst>
          </p:cNvPr>
          <p:cNvSpPr>
            <a:spLocks noChangeShapeType="1"/>
          </p:cNvSpPr>
          <p:nvPr/>
        </p:nvSpPr>
        <p:spPr bwMode="auto">
          <a:xfrm>
            <a:off x="1139825" y="3733800"/>
            <a:ext cx="6784975" cy="0"/>
          </a:xfrm>
          <a:prstGeom prst="line">
            <a:avLst/>
          </a:prstGeom>
          <a:noFill/>
          <a:ln w="1270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027" name="Rectangle 6">
            <a:extLst>
              <a:ext uri="{FF2B5EF4-FFF2-40B4-BE49-F238E27FC236}">
                <a16:creationId xmlns:a16="http://schemas.microsoft.com/office/drawing/2014/main" id="{62E07886-B4A2-49AD-8B4E-C05AAAC5476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844C9BB-182A-430D-B103-F1233B527A26}" type="slidenum">
              <a:rPr lang="es-ES" altLang="en-US" sz="1400"/>
              <a:pPr/>
              <a:t>10</a:t>
            </a:fld>
            <a:endParaRPr lang="es-ES" altLang="en-US" sz="1400"/>
          </a:p>
        </p:txBody>
      </p:sp>
      <p:pic>
        <p:nvPicPr>
          <p:cNvPr id="1028" name="Picture 2" descr="emotions">
            <a:extLst>
              <a:ext uri="{FF2B5EF4-FFF2-40B4-BE49-F238E27FC236}">
                <a16:creationId xmlns:a16="http://schemas.microsoft.com/office/drawing/2014/main" id="{C1CE3407-C662-46D4-9436-03E436B94390}"/>
              </a:ext>
            </a:extLst>
          </p:cNvPr>
          <p:cNvPicPr>
            <a:picLocks noGrp="1" noChangeAspect="1" noChangeArrowheads="1"/>
          </p:cNvPicPr>
          <p:nvPr>
            <p:ph type="body" idx="4294967295"/>
          </p:nvPr>
        </p:nvPicPr>
        <p:blipFill>
          <a:blip r:embed="rId4">
            <a:extLst>
              <a:ext uri="{28A0092B-C50C-407E-A947-70E740481C1C}">
                <a14:useLocalDpi xmlns:a14="http://schemas.microsoft.com/office/drawing/2010/main" val="0"/>
              </a:ext>
            </a:extLst>
          </a:blip>
          <a:srcRect/>
          <a:stretch>
            <a:fillRect/>
          </a:stretch>
        </p:blipFill>
        <p:spPr>
          <a:xfrm>
            <a:off x="533400" y="2238375"/>
            <a:ext cx="1905000" cy="2381250"/>
          </a:xfrm>
          <a:noFill/>
        </p:spPr>
      </p:pic>
      <p:graphicFrame>
        <p:nvGraphicFramePr>
          <p:cNvPr id="1026" name="Object 3">
            <a:extLst>
              <a:ext uri="{FF2B5EF4-FFF2-40B4-BE49-F238E27FC236}">
                <a16:creationId xmlns:a16="http://schemas.microsoft.com/office/drawing/2014/main" id="{7BED2520-A7AF-4EF6-9A5D-602654725691}"/>
              </a:ext>
            </a:extLst>
          </p:cNvPr>
          <p:cNvGraphicFramePr>
            <a:graphicFrameLocks noChangeAspect="1"/>
          </p:cNvGraphicFramePr>
          <p:nvPr/>
        </p:nvGraphicFramePr>
        <p:xfrm>
          <a:off x="5791200" y="3429000"/>
          <a:ext cx="2895600" cy="1957388"/>
        </p:xfrm>
        <a:graphic>
          <a:graphicData uri="http://schemas.openxmlformats.org/presentationml/2006/ole">
            <mc:AlternateContent xmlns:mc="http://schemas.openxmlformats.org/markup-compatibility/2006">
              <mc:Choice xmlns:v="urn:schemas-microsoft-com:vml" Requires="v">
                <p:oleObj spid="_x0000_s1035" name="Imagen" r:id="rId5" imgW="1762371" imgH="1190476" progId="PictureIt!.Imagen">
                  <p:embed/>
                </p:oleObj>
              </mc:Choice>
              <mc:Fallback>
                <p:oleObj name="Imagen" r:id="rId5" imgW="1762371" imgH="1190476" progId="PictureIt!.Imagen">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3429000"/>
                        <a:ext cx="2895600" cy="195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Rectangle 4">
            <a:extLst>
              <a:ext uri="{FF2B5EF4-FFF2-40B4-BE49-F238E27FC236}">
                <a16:creationId xmlns:a16="http://schemas.microsoft.com/office/drawing/2014/main" id="{4FECBC99-38CC-4545-8596-A4BEFAC131D5}"/>
              </a:ext>
            </a:extLst>
          </p:cNvPr>
          <p:cNvSpPr>
            <a:spLocks noGrp="1" noChangeArrowheads="1"/>
          </p:cNvSpPr>
          <p:nvPr>
            <p:ph type="title"/>
          </p:nvPr>
        </p:nvSpPr>
        <p:spPr/>
        <p:txBody>
          <a:bodyPr/>
          <a:lstStyle/>
          <a:p>
            <a:r>
              <a:rPr lang="en-US" altLang="en-US" sz="3600">
                <a:solidFill>
                  <a:srgbClr val="FFFFCC"/>
                </a:solidFill>
                <a:cs typeface="Times New Roman" panose="02020603050405020304" pitchFamily="18" charset="0"/>
              </a:rPr>
              <a:t>How to deal with </a:t>
            </a:r>
            <a:r>
              <a:rPr lang="en-US" altLang="en-US" sz="3600" i="1">
                <a:solidFill>
                  <a:srgbClr val="FFFFCC"/>
                </a:solidFill>
                <a:cs typeface="Times New Roman" panose="02020603050405020304" pitchFamily="18" charset="0"/>
              </a:rPr>
              <a:t>homo sapiens</a:t>
            </a:r>
            <a:r>
              <a:rPr lang="en-US" altLang="en-US" sz="3600">
                <a:solidFill>
                  <a:srgbClr val="FFFFCC"/>
                </a:solidFill>
                <a:cs typeface="Times New Roman" panose="02020603050405020304" pitchFamily="18" charset="0"/>
              </a:rPr>
              <a:t>? </a:t>
            </a:r>
            <a:r>
              <a:rPr lang="en-US" altLang="en-US" sz="2400">
                <a:solidFill>
                  <a:srgbClr val="FFFFCC"/>
                </a:solidFill>
                <a:latin typeface="Arial Narrow" panose="020B0606020202030204" pitchFamily="34" charset="0"/>
                <a:cs typeface="Times New Roman" panose="02020603050405020304" pitchFamily="18" charset="0"/>
              </a:rPr>
              <a:t>(endowed with cheating detectors, emotional commitments, etc.)</a:t>
            </a:r>
          </a:p>
        </p:txBody>
      </p:sp>
      <p:pic>
        <p:nvPicPr>
          <p:cNvPr id="1030" name="Picture 5">
            <a:extLst>
              <a:ext uri="{FF2B5EF4-FFF2-40B4-BE49-F238E27FC236}">
                <a16:creationId xmlns:a16="http://schemas.microsoft.com/office/drawing/2014/main" id="{A32107F3-AB77-4A7D-B1F6-7D188460EF7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2209800"/>
            <a:ext cx="303847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C2E4C5A-2001-4101-B74C-F43962180116}"/>
              </a:ext>
            </a:extLst>
          </p:cNvPr>
          <p:cNvSpPr>
            <a:spLocks noGrp="1" noChangeArrowheads="1"/>
          </p:cNvSpPr>
          <p:nvPr>
            <p:ph type="title"/>
          </p:nvPr>
        </p:nvSpPr>
        <p:spPr>
          <a:xfrm>
            <a:off x="685800" y="381000"/>
            <a:ext cx="7772400" cy="990600"/>
          </a:xfrm>
        </p:spPr>
        <p:txBody>
          <a:bodyPr/>
          <a:lstStyle/>
          <a:p>
            <a:pPr eaLnBrk="1" hangingPunct="1"/>
            <a:r>
              <a:rPr lang="en-US" altLang="en-US"/>
              <a:t>Consequences for managing people</a:t>
            </a:r>
          </a:p>
        </p:txBody>
      </p:sp>
      <p:sp>
        <p:nvSpPr>
          <p:cNvPr id="65539" name="Rectangle 3">
            <a:extLst>
              <a:ext uri="{FF2B5EF4-FFF2-40B4-BE49-F238E27FC236}">
                <a16:creationId xmlns:a16="http://schemas.microsoft.com/office/drawing/2014/main" id="{D428C40B-2F0A-42B4-8E79-29A06A8E3C29}"/>
              </a:ext>
            </a:extLst>
          </p:cNvPr>
          <p:cNvSpPr>
            <a:spLocks noGrp="1" noChangeArrowheads="1"/>
          </p:cNvSpPr>
          <p:nvPr>
            <p:ph type="body" idx="1"/>
          </p:nvPr>
        </p:nvSpPr>
        <p:spPr>
          <a:xfrm>
            <a:off x="304800" y="1676400"/>
            <a:ext cx="8610600" cy="4724400"/>
          </a:xfrm>
        </p:spPr>
        <p:txBody>
          <a:bodyPr/>
          <a:lstStyle/>
          <a:p>
            <a:pPr eaLnBrk="1" hangingPunct="1">
              <a:lnSpc>
                <a:spcPct val="90000"/>
              </a:lnSpc>
            </a:pPr>
            <a:r>
              <a:rPr lang="en-US" altLang="en-US" sz="2400"/>
              <a:t>“Biases”</a:t>
            </a:r>
          </a:p>
          <a:p>
            <a:pPr lvl="1" eaLnBrk="1" hangingPunct="1">
              <a:lnSpc>
                <a:spcPct val="90000"/>
              </a:lnSpc>
            </a:pPr>
            <a:r>
              <a:rPr lang="en-US" altLang="en-US" sz="2000"/>
              <a:t>Loss aversion </a:t>
            </a:r>
            <a:r>
              <a:rPr lang="en-US" altLang="en-US" sz="2000">
                <a:sym typeface="Wingdings" panose="05000000000000000000" pitchFamily="2" charset="2"/>
              </a:rPr>
              <a:t> resistance to change. Change only when facing disaster</a:t>
            </a:r>
          </a:p>
          <a:p>
            <a:pPr lvl="1" eaLnBrk="1" hangingPunct="1">
              <a:lnSpc>
                <a:spcPct val="90000"/>
              </a:lnSpc>
            </a:pPr>
            <a:r>
              <a:rPr lang="en-US" altLang="en-US" sz="2000"/>
              <a:t>Over-optimism and overvaluation</a:t>
            </a:r>
          </a:p>
          <a:p>
            <a:pPr lvl="1" eaLnBrk="1" hangingPunct="1">
              <a:lnSpc>
                <a:spcPct val="90000"/>
              </a:lnSpc>
            </a:pPr>
            <a:r>
              <a:rPr lang="en-US" altLang="en-US" sz="2000"/>
              <a:t>Self-deception–necessary for leadership? At what cost? More costly when combined with herding: remedies?</a:t>
            </a:r>
          </a:p>
          <a:p>
            <a:pPr lvl="2" eaLnBrk="1" hangingPunct="1">
              <a:lnSpc>
                <a:spcPct val="90000"/>
              </a:lnSpc>
            </a:pPr>
            <a:r>
              <a:rPr lang="en-US" altLang="en-US" sz="1800"/>
              <a:t>Why do leaders usually feel alone? What do we ask them? </a:t>
            </a:r>
          </a:p>
          <a:p>
            <a:pPr lvl="1" eaLnBrk="1" hangingPunct="1">
              <a:lnSpc>
                <a:spcPct val="90000"/>
              </a:lnSpc>
            </a:pPr>
            <a:r>
              <a:rPr lang="en-US" altLang="en-US" sz="2000"/>
              <a:t>Overvaluation of status</a:t>
            </a:r>
          </a:p>
          <a:p>
            <a:pPr lvl="1" eaLnBrk="1" hangingPunct="1">
              <a:lnSpc>
                <a:spcPct val="90000"/>
              </a:lnSpc>
            </a:pPr>
            <a:r>
              <a:rPr lang="en-US" altLang="en-US" sz="2000"/>
              <a:t>Conformism </a:t>
            </a:r>
            <a:r>
              <a:rPr lang="en-US" altLang="en-US" sz="2000">
                <a:sym typeface="Wingdings" panose="05000000000000000000" pitchFamily="2" charset="2"/>
              </a:rPr>
              <a:t> </a:t>
            </a:r>
          </a:p>
          <a:p>
            <a:pPr lvl="2" eaLnBrk="1" hangingPunct="1">
              <a:lnSpc>
                <a:spcPct val="90000"/>
              </a:lnSpc>
            </a:pPr>
            <a:r>
              <a:rPr lang="en-US" altLang="en-US" sz="1800">
                <a:sym typeface="Wingdings" panose="05000000000000000000" pitchFamily="2" charset="2"/>
              </a:rPr>
              <a:t>Herd behavior (of leaders)</a:t>
            </a:r>
            <a:endParaRPr lang="en-US" altLang="en-US" sz="1800"/>
          </a:p>
          <a:p>
            <a:pPr lvl="2" eaLnBrk="1" hangingPunct="1">
              <a:lnSpc>
                <a:spcPct val="90000"/>
              </a:lnSpc>
            </a:pPr>
            <a:r>
              <a:rPr lang="en-US" altLang="en-US" sz="1800"/>
              <a:t>Role of rituals to consolidate groups: e.g., dancing</a:t>
            </a:r>
          </a:p>
          <a:p>
            <a:pPr eaLnBrk="1" hangingPunct="1">
              <a:lnSpc>
                <a:spcPct val="90000"/>
              </a:lnSpc>
            </a:pPr>
            <a:r>
              <a:rPr lang="en-US" altLang="en-US" sz="2400"/>
              <a:t>Detectors of human types and cheaters </a:t>
            </a:r>
            <a:r>
              <a:rPr lang="en-US" altLang="en-US" sz="2400">
                <a:sym typeface="Wingdings" panose="05000000000000000000" pitchFamily="2" charset="2"/>
              </a:rPr>
              <a:t> </a:t>
            </a:r>
          </a:p>
          <a:p>
            <a:pPr lvl="1" eaLnBrk="1" hangingPunct="1">
              <a:lnSpc>
                <a:spcPct val="90000"/>
              </a:lnSpc>
            </a:pPr>
            <a:r>
              <a:rPr lang="en-US" altLang="en-US" sz="2000"/>
              <a:t>Importance of personal contact </a:t>
            </a:r>
            <a:r>
              <a:rPr lang="en-US" altLang="en-US" sz="2000">
                <a:sym typeface="Wingdings" panose="05000000000000000000" pitchFamily="2" charset="2"/>
              </a:rPr>
              <a:t> business travel</a:t>
            </a:r>
            <a:endParaRPr lang="en-US" altLang="en-US" sz="2000"/>
          </a:p>
          <a:p>
            <a:pPr lvl="1" eaLnBrk="1" hangingPunct="1">
              <a:lnSpc>
                <a:spcPct val="90000"/>
              </a:lnSpc>
            </a:pPr>
            <a:r>
              <a:rPr lang="en-US" altLang="en-US" sz="2000"/>
              <a:t>Importance of cooperative climate for first interactions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65539">
                                            <p:txEl>
                                              <p:pRg st="4" end="4"/>
                                            </p:txEl>
                                          </p:spTgt>
                                        </p:tgtEl>
                                        <p:attrNameLst>
                                          <p:attrName>style.visibility</p:attrName>
                                        </p:attrNameLst>
                                      </p:cBhvr>
                                      <p:to>
                                        <p:strVal val="visible"/>
                                      </p:to>
                                    </p:set>
                                    <p:anim calcmode="lin" valueType="num">
                                      <p:cBhvr additive="base">
                                        <p:cTn id="29" dur="500" fill="hold"/>
                                        <p:tgtEl>
                                          <p:spTgt spid="65539">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55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5539">
                                            <p:txEl>
                                              <p:pRg st="5" end="5"/>
                                            </p:txEl>
                                          </p:spTgt>
                                        </p:tgtEl>
                                        <p:attrNameLst>
                                          <p:attrName>style.visibility</p:attrName>
                                        </p:attrNameLst>
                                      </p:cBhvr>
                                      <p:to>
                                        <p:strVal val="visible"/>
                                      </p:to>
                                    </p:set>
                                    <p:anim calcmode="lin" valueType="num">
                                      <p:cBhvr additive="base">
                                        <p:cTn id="35" dur="500" fill="hold"/>
                                        <p:tgtEl>
                                          <p:spTgt spid="65539">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55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65539">
                                            <p:txEl>
                                              <p:pRg st="6" end="6"/>
                                            </p:txEl>
                                          </p:spTgt>
                                        </p:tgtEl>
                                        <p:attrNameLst>
                                          <p:attrName>style.visibility</p:attrName>
                                        </p:attrNameLst>
                                      </p:cBhvr>
                                      <p:to>
                                        <p:strVal val="visible"/>
                                      </p:to>
                                    </p:set>
                                    <p:anim calcmode="lin" valueType="num">
                                      <p:cBhvr additive="base">
                                        <p:cTn id="41" dur="500" fill="hold"/>
                                        <p:tgtEl>
                                          <p:spTgt spid="65539">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5539">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65539">
                                            <p:txEl>
                                              <p:pRg st="7" end="7"/>
                                            </p:txEl>
                                          </p:spTgt>
                                        </p:tgtEl>
                                        <p:attrNameLst>
                                          <p:attrName>style.visibility</p:attrName>
                                        </p:attrNameLst>
                                      </p:cBhvr>
                                      <p:to>
                                        <p:strVal val="visible"/>
                                      </p:to>
                                    </p:set>
                                    <p:anim calcmode="lin" valueType="num">
                                      <p:cBhvr additive="base">
                                        <p:cTn id="45" dur="500" fill="hold"/>
                                        <p:tgtEl>
                                          <p:spTgt spid="65539">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65539">
                                            <p:txEl>
                                              <p:pRg st="7" end="7"/>
                                            </p:txEl>
                                          </p:spTgt>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65539">
                                            <p:txEl>
                                              <p:pRg st="8" end="8"/>
                                            </p:txEl>
                                          </p:spTgt>
                                        </p:tgtEl>
                                        <p:attrNameLst>
                                          <p:attrName>style.visibility</p:attrName>
                                        </p:attrNameLst>
                                      </p:cBhvr>
                                      <p:to>
                                        <p:strVal val="visible"/>
                                      </p:to>
                                    </p:set>
                                    <p:anim calcmode="lin" valueType="num">
                                      <p:cBhvr additive="base">
                                        <p:cTn id="49" dur="500" fill="hold"/>
                                        <p:tgtEl>
                                          <p:spTgt spid="65539">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553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5539">
                                            <p:txEl>
                                              <p:pRg st="9" end="9"/>
                                            </p:txEl>
                                          </p:spTgt>
                                        </p:tgtEl>
                                        <p:attrNameLst>
                                          <p:attrName>style.visibility</p:attrName>
                                        </p:attrNameLst>
                                      </p:cBhvr>
                                      <p:to>
                                        <p:strVal val="visible"/>
                                      </p:to>
                                    </p:set>
                                    <p:anim calcmode="lin" valueType="num">
                                      <p:cBhvr additive="base">
                                        <p:cTn id="55" dur="500" fill="hold"/>
                                        <p:tgtEl>
                                          <p:spTgt spid="65539">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553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65539">
                                            <p:txEl>
                                              <p:pRg st="10" end="10"/>
                                            </p:txEl>
                                          </p:spTgt>
                                        </p:tgtEl>
                                        <p:attrNameLst>
                                          <p:attrName>style.visibility</p:attrName>
                                        </p:attrNameLst>
                                      </p:cBhvr>
                                      <p:to>
                                        <p:strVal val="visible"/>
                                      </p:to>
                                    </p:set>
                                    <p:anim calcmode="lin" valueType="num">
                                      <p:cBhvr additive="base">
                                        <p:cTn id="61" dur="500" fill="hold"/>
                                        <p:tgtEl>
                                          <p:spTgt spid="65539">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6553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65539">
                                            <p:txEl>
                                              <p:pRg st="11" end="11"/>
                                            </p:txEl>
                                          </p:spTgt>
                                        </p:tgtEl>
                                        <p:attrNameLst>
                                          <p:attrName>style.visibility</p:attrName>
                                        </p:attrNameLst>
                                      </p:cBhvr>
                                      <p:to>
                                        <p:strVal val="visible"/>
                                      </p:to>
                                    </p:set>
                                    <p:anim calcmode="lin" valueType="num">
                                      <p:cBhvr additive="base">
                                        <p:cTn id="67" dur="500" fill="hold"/>
                                        <p:tgtEl>
                                          <p:spTgt spid="65539">
                                            <p:txEl>
                                              <p:pRg st="11" end="11"/>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65539">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5C02CCAE-C8CC-4A94-BB3C-CDC63AB7BDD1}"/>
              </a:ext>
            </a:extLst>
          </p:cNvPr>
          <p:cNvSpPr>
            <a:spLocks noGrp="1"/>
          </p:cNvSpPr>
          <p:nvPr>
            <p:ph type="title"/>
          </p:nvPr>
        </p:nvSpPr>
        <p:spPr/>
        <p:txBody>
          <a:bodyPr/>
          <a:lstStyle/>
          <a:p>
            <a:r>
              <a:rPr lang="en-GB" altLang="en-US" sz="3200"/>
              <a:t>Example of “simple” managerial literature:</a:t>
            </a:r>
            <a:br>
              <a:rPr lang="en-GB" altLang="en-US" sz="2800"/>
            </a:br>
            <a:r>
              <a:rPr lang="en-GB" altLang="en-US" sz="2400"/>
              <a:t>Beshear &amp; Gino, “Leaders as Decision Architects,” </a:t>
            </a:r>
            <a:br>
              <a:rPr lang="en-GB" altLang="en-US" sz="2400"/>
            </a:br>
            <a:r>
              <a:rPr lang="en-GB" altLang="en-US" sz="2400" i="1"/>
              <a:t>HBR</a:t>
            </a:r>
            <a:r>
              <a:rPr lang="en-GB" altLang="en-US" sz="2400"/>
              <a:t>, 2015 (posted as a complementary reading) </a:t>
            </a:r>
            <a:endParaRPr lang="es-ES" altLang="en-US" sz="2800"/>
          </a:p>
        </p:txBody>
      </p:sp>
      <p:sp>
        <p:nvSpPr>
          <p:cNvPr id="13315" name="2 Marcador de contenido">
            <a:extLst>
              <a:ext uri="{FF2B5EF4-FFF2-40B4-BE49-F238E27FC236}">
                <a16:creationId xmlns:a16="http://schemas.microsoft.com/office/drawing/2014/main" id="{182BFC9A-E5B2-4AA4-8C4A-65878B1C882B}"/>
              </a:ext>
            </a:extLst>
          </p:cNvPr>
          <p:cNvSpPr>
            <a:spLocks noGrp="1"/>
          </p:cNvSpPr>
          <p:nvPr>
            <p:ph idx="1"/>
          </p:nvPr>
        </p:nvSpPr>
        <p:spPr/>
        <p:txBody>
          <a:bodyPr/>
          <a:lstStyle/>
          <a:p>
            <a:r>
              <a:rPr lang="en-GB" altLang="en-US" sz="2600"/>
              <a:t>How to prevent biases/mistakes: by altering the environment (“framing”) of decisions:</a:t>
            </a:r>
            <a:endParaRPr lang="es-ES" altLang="en-US" sz="2600"/>
          </a:p>
          <a:p>
            <a:pPr marL="914400" lvl="1" indent="-457200">
              <a:buFontTx/>
              <a:buAutoNum type="arabicPeriod"/>
            </a:pPr>
            <a:r>
              <a:rPr lang="en-GB" altLang="en-US" sz="2200"/>
              <a:t>Understand systematic decision errors</a:t>
            </a:r>
            <a:endParaRPr lang="es-ES" altLang="en-US" sz="2200"/>
          </a:p>
          <a:p>
            <a:pPr marL="914400" lvl="1" indent="-457200">
              <a:buFontTx/>
              <a:buAutoNum type="arabicPeriod"/>
            </a:pPr>
            <a:r>
              <a:rPr lang="en-GB" altLang="en-US" sz="2200"/>
              <a:t>Determine presence of behavioural issues</a:t>
            </a:r>
            <a:endParaRPr lang="es-ES" altLang="en-US" sz="2200"/>
          </a:p>
          <a:p>
            <a:pPr marL="914400" lvl="1" indent="-457200">
              <a:buFontTx/>
              <a:buAutoNum type="arabicPeriod"/>
            </a:pPr>
            <a:r>
              <a:rPr lang="en-GB" altLang="en-US" sz="2200"/>
              <a:t>Pinpoint the specific underlying causes</a:t>
            </a:r>
            <a:endParaRPr lang="es-ES" altLang="en-US" sz="2200"/>
          </a:p>
          <a:p>
            <a:pPr marL="914400" lvl="1" indent="-457200">
              <a:buFontTx/>
              <a:buAutoNum type="arabicPeriod"/>
            </a:pPr>
            <a:r>
              <a:rPr lang="en-GB" altLang="en-US" sz="2200"/>
              <a:t>Redesign the decision-making context to mitigate the negative impacts of biases and inadequate motivation</a:t>
            </a:r>
            <a:endParaRPr lang="es-ES" altLang="en-US" sz="2200"/>
          </a:p>
          <a:p>
            <a:pPr marL="914400" lvl="1" indent="-457200">
              <a:buFontTx/>
              <a:buAutoNum type="arabicPeriod"/>
            </a:pPr>
            <a:r>
              <a:rPr lang="en-GB" altLang="en-US" sz="2200"/>
              <a:t>Rigorously test solution</a:t>
            </a:r>
            <a:endParaRPr lang="es-ES" altLang="en-US" sz="2200"/>
          </a:p>
          <a:p>
            <a:r>
              <a:rPr lang="en-GB" altLang="en-US" sz="2600"/>
              <a:t>Applied to, e.g., to high employee turnover, missed deadlines, poor decisions</a:t>
            </a:r>
            <a:endParaRPr lang="es-ES" altLang="en-US" sz="260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02217BE-3DD6-43CF-838D-382288FCE5F8}"/>
              </a:ext>
            </a:extLst>
          </p:cNvPr>
          <p:cNvSpPr>
            <a:spLocks noGrp="1" noChangeArrowheads="1"/>
          </p:cNvSpPr>
          <p:nvPr>
            <p:ph type="title" idx="4294967295"/>
          </p:nvPr>
        </p:nvSpPr>
        <p:spPr/>
        <p:txBody>
          <a:bodyPr/>
          <a:lstStyle/>
          <a:p>
            <a:r>
              <a:rPr lang="en-US" altLang="en-US"/>
              <a:t>“</a:t>
            </a:r>
            <a:r>
              <a:rPr lang="en-US" altLang="en-US" i="1"/>
              <a:t>Homo Administrans</a:t>
            </a:r>
            <a:r>
              <a:rPr lang="en-US" altLang="en-US"/>
              <a:t>” article</a:t>
            </a:r>
          </a:p>
        </p:txBody>
      </p:sp>
      <p:sp>
        <p:nvSpPr>
          <p:cNvPr id="14339" name="Rectangle 3">
            <a:extLst>
              <a:ext uri="{FF2B5EF4-FFF2-40B4-BE49-F238E27FC236}">
                <a16:creationId xmlns:a16="http://schemas.microsoft.com/office/drawing/2014/main" id="{63BFFB6D-165F-45C4-BEDB-3BA064B69885}"/>
              </a:ext>
            </a:extLst>
          </p:cNvPr>
          <p:cNvSpPr>
            <a:spLocks noGrp="1" noChangeArrowheads="1"/>
          </p:cNvSpPr>
          <p:nvPr>
            <p:ph type="body" idx="4294967295"/>
          </p:nvPr>
        </p:nvSpPr>
        <p:spPr>
          <a:xfrm>
            <a:off x="685800" y="1752600"/>
            <a:ext cx="7772400" cy="4343400"/>
          </a:xfrm>
        </p:spPr>
        <p:txBody>
          <a:bodyPr/>
          <a:lstStyle/>
          <a:p>
            <a:pPr>
              <a:lnSpc>
                <a:spcPct val="90000"/>
              </a:lnSpc>
            </a:pPr>
            <a:r>
              <a:rPr lang="en-US" altLang="en-US" sz="2000"/>
              <a:t>Contents: </a:t>
            </a:r>
          </a:p>
          <a:p>
            <a:pPr lvl="1">
              <a:lnSpc>
                <a:spcPct val="90000"/>
              </a:lnSpc>
            </a:pPr>
            <a:r>
              <a:rPr lang="en-US" altLang="en-US" sz="1800"/>
              <a:t>Research grounded on biology (nature) effects </a:t>
            </a:r>
            <a:r>
              <a:rPr lang="en-US" altLang="en-US" sz="1800">
                <a:sym typeface="Wingdings" panose="05000000000000000000" pitchFamily="2" charset="2"/>
              </a:rPr>
              <a:t></a:t>
            </a:r>
            <a:r>
              <a:rPr lang="en-US" altLang="en-US" sz="1800"/>
              <a:t> main lesson: selection more important than training</a:t>
            </a:r>
          </a:p>
          <a:p>
            <a:pPr lvl="1">
              <a:lnSpc>
                <a:spcPct val="90000"/>
              </a:lnSpc>
            </a:pPr>
            <a:r>
              <a:rPr lang="en-US" altLang="en-US" sz="1800"/>
              <a:t>Emphasizes interaction nature-nurture. E.g.,: </a:t>
            </a:r>
          </a:p>
          <a:p>
            <a:pPr lvl="2">
              <a:lnSpc>
                <a:spcPct val="90000"/>
              </a:lnSpc>
            </a:pPr>
            <a:r>
              <a:rPr lang="en-US" altLang="en-US" sz="1600"/>
              <a:t>“Genes do not operate in isolation. Environment is important,…, they interact in subtle ways”</a:t>
            </a:r>
          </a:p>
          <a:p>
            <a:pPr lvl="2">
              <a:lnSpc>
                <a:spcPct val="90000"/>
              </a:lnSpc>
            </a:pPr>
            <a:r>
              <a:rPr lang="en-US" altLang="en-US" sz="1600"/>
              <a:t>Describes research on such interaction: Arvey: “Business-women, it seems, are born. But businessmen are made”. Also, genes less important for leadership of wealthier (more educated?) individuals</a:t>
            </a:r>
          </a:p>
          <a:p>
            <a:pPr>
              <a:lnSpc>
                <a:spcPct val="90000"/>
              </a:lnSpc>
            </a:pPr>
            <a:r>
              <a:rPr lang="en-US" altLang="en-US" sz="2200"/>
              <a:t>Cautions: </a:t>
            </a:r>
          </a:p>
          <a:p>
            <a:pPr lvl="1">
              <a:lnSpc>
                <a:spcPct val="90000"/>
              </a:lnSpc>
            </a:pPr>
            <a:r>
              <a:rPr lang="en-US" altLang="en-US" sz="1800"/>
              <a:t>Limited explanatory power (2 last paragraphs) </a:t>
            </a:r>
          </a:p>
          <a:p>
            <a:pPr lvl="1">
              <a:lnSpc>
                <a:spcPct val="90000"/>
              </a:lnSpc>
            </a:pPr>
            <a:r>
              <a:rPr lang="en-US" altLang="en-US" sz="1800"/>
              <a:t>When receiving new info perceived as contradictory or biased</a:t>
            </a:r>
          </a:p>
          <a:p>
            <a:pPr lvl="2">
              <a:lnSpc>
                <a:spcPct val="90000"/>
              </a:lnSpc>
            </a:pPr>
            <a:r>
              <a:rPr lang="en-US" altLang="en-US" sz="1600"/>
              <a:t>Confirmatory (only nature, only nurture)  </a:t>
            </a:r>
            <a:r>
              <a:rPr lang="en-US" altLang="en-US" sz="1600">
                <a:sym typeface="Wingdings" panose="05000000000000000000" pitchFamily="2" charset="2"/>
              </a:rPr>
              <a:t> “of course”, no complaint</a:t>
            </a:r>
          </a:p>
          <a:p>
            <a:pPr lvl="2">
              <a:lnSpc>
                <a:spcPct val="90000"/>
              </a:lnSpc>
            </a:pPr>
            <a:r>
              <a:rPr lang="en-US" altLang="en-US" sz="1600"/>
              <a:t>Conflicting (e.g., interaction nature &amp; nurture) </a:t>
            </a:r>
            <a:r>
              <a:rPr lang="en-US" altLang="en-US" sz="1600">
                <a:sym typeface="Wingdings" panose="05000000000000000000" pitchFamily="2" charset="2"/>
              </a:rPr>
              <a:t> complaint!!!</a:t>
            </a:r>
          </a:p>
          <a:p>
            <a:pPr lvl="2">
              <a:lnSpc>
                <a:spcPct val="90000"/>
              </a:lnSpc>
            </a:pPr>
            <a:r>
              <a:rPr lang="en-US" altLang="en-US" sz="1600"/>
              <a:t>Do we subject nurture and nature arguments to the same standards?</a:t>
            </a:r>
          </a:p>
          <a:p>
            <a:pPr lvl="2">
              <a:lnSpc>
                <a:spcPct val="90000"/>
              </a:lnSpc>
            </a:pPr>
            <a:endParaRPr lang="en-US" altLang="en-US" sz="140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38A5068-31F1-4519-98D4-34A60C2B4C30}"/>
              </a:ext>
            </a:extLst>
          </p:cNvPr>
          <p:cNvSpPr>
            <a:spLocks noGrp="1" noChangeArrowheads="1"/>
          </p:cNvSpPr>
          <p:nvPr>
            <p:ph type="title"/>
          </p:nvPr>
        </p:nvSpPr>
        <p:spPr>
          <a:xfrm>
            <a:off x="685800" y="381000"/>
            <a:ext cx="7772400" cy="990600"/>
          </a:xfrm>
        </p:spPr>
        <p:txBody>
          <a:bodyPr/>
          <a:lstStyle/>
          <a:p>
            <a:pPr eaLnBrk="1" hangingPunct="1"/>
            <a:r>
              <a:rPr lang="en-US" altLang="en-US"/>
              <a:t>Consequences for functional management</a:t>
            </a:r>
          </a:p>
        </p:txBody>
      </p:sp>
      <p:sp>
        <p:nvSpPr>
          <p:cNvPr id="66563" name="Rectangle 3">
            <a:extLst>
              <a:ext uri="{FF2B5EF4-FFF2-40B4-BE49-F238E27FC236}">
                <a16:creationId xmlns:a16="http://schemas.microsoft.com/office/drawing/2014/main" id="{37381D03-A68E-47EA-8535-90C16A8380D4}"/>
              </a:ext>
            </a:extLst>
          </p:cNvPr>
          <p:cNvSpPr>
            <a:spLocks noGrp="1" noChangeArrowheads="1"/>
          </p:cNvSpPr>
          <p:nvPr>
            <p:ph type="body" idx="1"/>
          </p:nvPr>
        </p:nvSpPr>
        <p:spPr>
          <a:xfrm>
            <a:off x="304800" y="1676400"/>
            <a:ext cx="8610600" cy="4724400"/>
          </a:xfrm>
        </p:spPr>
        <p:txBody>
          <a:bodyPr/>
          <a:lstStyle/>
          <a:p>
            <a:pPr eaLnBrk="1" hangingPunct="1">
              <a:lnSpc>
                <a:spcPct val="90000"/>
              </a:lnSpc>
            </a:pPr>
            <a:r>
              <a:rPr lang="en-US" altLang="en-US" sz="2400"/>
              <a:t>Finance</a:t>
            </a:r>
            <a:endParaRPr lang="en-US" altLang="en-US" sz="2400">
              <a:sym typeface="Wingdings" panose="05000000000000000000" pitchFamily="2" charset="2"/>
            </a:endParaRPr>
          </a:p>
          <a:p>
            <a:pPr lvl="1" eaLnBrk="1" hangingPunct="1">
              <a:lnSpc>
                <a:spcPct val="90000"/>
              </a:lnSpc>
            </a:pPr>
            <a:r>
              <a:rPr lang="en-US" altLang="en-US" sz="2000"/>
              <a:t>Possible biases: </a:t>
            </a:r>
          </a:p>
          <a:p>
            <a:pPr lvl="2" eaLnBrk="1" hangingPunct="1">
              <a:lnSpc>
                <a:spcPct val="90000"/>
              </a:lnSpc>
            </a:pPr>
            <a:r>
              <a:rPr lang="en-US" altLang="en-US" sz="1800"/>
              <a:t>overconfidence </a:t>
            </a:r>
            <a:r>
              <a:rPr lang="en-US" altLang="en-US" sz="1800">
                <a:sym typeface="Wingdings" panose="05000000000000000000" pitchFamily="2" charset="2"/>
              </a:rPr>
              <a:t> too low premiums</a:t>
            </a:r>
            <a:r>
              <a:rPr lang="en-US" altLang="en-US" sz="1800"/>
              <a:t> for risk</a:t>
            </a:r>
          </a:p>
          <a:p>
            <a:pPr lvl="2" eaLnBrk="1" hangingPunct="1">
              <a:lnSpc>
                <a:spcPct val="90000"/>
              </a:lnSpc>
            </a:pPr>
            <a:r>
              <a:rPr lang="en-US" altLang="en-US" sz="1800"/>
              <a:t>herding </a:t>
            </a:r>
            <a:r>
              <a:rPr lang="en-US" altLang="en-US" sz="1800">
                <a:sym typeface="Wingdings" panose="05000000000000000000" pitchFamily="2" charset="2"/>
              </a:rPr>
              <a:t> speculative bubbles (real estate), </a:t>
            </a:r>
            <a:r>
              <a:rPr lang="en-US" altLang="en-US" sz="1800"/>
              <a:t>pyramidal frauds (e.g., Madoff, Foro Filatélico, </a:t>
            </a:r>
            <a:r>
              <a:rPr lang="en-US" altLang="en-US" sz="1800" i="1"/>
              <a:t>preferentes</a:t>
            </a:r>
            <a:r>
              <a:rPr lang="en-US" altLang="en-US" sz="1800"/>
              <a:t>, etc.)	</a:t>
            </a:r>
          </a:p>
          <a:p>
            <a:pPr eaLnBrk="1" hangingPunct="1">
              <a:lnSpc>
                <a:spcPct val="90000"/>
              </a:lnSpc>
            </a:pPr>
            <a:r>
              <a:rPr lang="en-US" altLang="en-US" sz="2400"/>
              <a:t>Marketing</a:t>
            </a:r>
          </a:p>
          <a:p>
            <a:pPr lvl="1" eaLnBrk="1" hangingPunct="1">
              <a:lnSpc>
                <a:spcPct val="90000"/>
              </a:lnSpc>
            </a:pPr>
            <a:r>
              <a:rPr lang="en-US" altLang="en-US" sz="2000">
                <a:sym typeface="Wingdings" panose="05000000000000000000" pitchFamily="2" charset="2"/>
              </a:rPr>
              <a:t>Brand management grounded on emotions &amp; relationships</a:t>
            </a:r>
          </a:p>
          <a:p>
            <a:pPr lvl="2" eaLnBrk="1" hangingPunct="1">
              <a:lnSpc>
                <a:spcPct val="90000"/>
              </a:lnSpc>
            </a:pPr>
            <a:r>
              <a:rPr lang="en-US" altLang="en-US" sz="1600"/>
              <a:t>What does Apple sell? Do customers like brands changing their logos?</a:t>
            </a:r>
          </a:p>
          <a:p>
            <a:pPr lvl="1" eaLnBrk="1" hangingPunct="1">
              <a:lnSpc>
                <a:spcPct val="90000"/>
              </a:lnSpc>
            </a:pPr>
            <a:r>
              <a:rPr lang="en-US" altLang="en-US" sz="2000"/>
              <a:t>Sexist advertising, no only in contents but in approach</a:t>
            </a:r>
          </a:p>
          <a:p>
            <a:pPr lvl="2">
              <a:lnSpc>
                <a:spcPct val="90000"/>
              </a:lnSpc>
            </a:pPr>
            <a:r>
              <a:rPr lang="en-US" altLang="en-US" sz="1600"/>
              <a:t>Is advertising that addresses men sexist? … women? Examples?</a:t>
            </a:r>
          </a:p>
          <a:p>
            <a:pPr lvl="1" eaLnBrk="1" hangingPunct="1">
              <a:lnSpc>
                <a:spcPct val="90000"/>
              </a:lnSpc>
            </a:pPr>
            <a:r>
              <a:rPr lang="en-US" altLang="en-US" sz="2000">
                <a:sym typeface="Wingdings" panose="05000000000000000000" pitchFamily="2" charset="2"/>
              </a:rPr>
              <a:t>Product design based on </a:t>
            </a:r>
          </a:p>
          <a:p>
            <a:pPr lvl="2" eaLnBrk="1" hangingPunct="1">
              <a:lnSpc>
                <a:spcPct val="90000"/>
              </a:lnSpc>
            </a:pPr>
            <a:r>
              <a:rPr lang="en-US" altLang="en-US" sz="1800">
                <a:sym typeface="Wingdings" panose="05000000000000000000" pitchFamily="2" charset="2"/>
              </a:rPr>
              <a:t>Visual &amp; oral symbols, no abstractions (commands vs Mac-Windows)</a:t>
            </a:r>
          </a:p>
          <a:p>
            <a:pPr lvl="2" eaLnBrk="1" hangingPunct="1">
              <a:lnSpc>
                <a:spcPct val="90000"/>
              </a:lnSpc>
            </a:pPr>
            <a:r>
              <a:rPr lang="en-US" altLang="en-US" sz="1800">
                <a:sym typeface="Wingdings" panose="05000000000000000000" pitchFamily="2" charset="2"/>
              </a:rPr>
              <a:t>Pleasure without pain: e.g., artificial sweeteners</a:t>
            </a:r>
          </a:p>
          <a:p>
            <a:pPr lvl="1" eaLnBrk="1" hangingPunct="1">
              <a:lnSpc>
                <a:spcPct val="90000"/>
              </a:lnSpc>
            </a:pPr>
            <a:r>
              <a:rPr lang="en-US" altLang="en-US" sz="2200">
                <a:hlinkClick r:id="rId3"/>
              </a:rPr>
              <a:t>Watch this brief video clip</a:t>
            </a:r>
            <a:r>
              <a:rPr lang="en-US" altLang="en-US" sz="2200">
                <a:sym typeface="Wingdings" panose="05000000000000000000" pitchFamily="2" charset="2"/>
              </a:rPr>
              <a:t> on “</a:t>
            </a:r>
            <a:r>
              <a:rPr lang="en-US" altLang="en-US" sz="2000"/>
              <a:t>The Secret Science of Advertising</a:t>
            </a:r>
            <a:r>
              <a:rPr lang="en-US" altLang="en-US" sz="2200">
                <a:sym typeface="Wingdings" panose="05000000000000000000"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 calcmode="lin" valueType="num">
                                      <p:cBhvr additive="base">
                                        <p:cTn id="17"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656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6563">
                                            <p:txEl>
                                              <p:pRg st="3" end="3"/>
                                            </p:txEl>
                                          </p:spTgt>
                                        </p:tgtEl>
                                        <p:attrNameLst>
                                          <p:attrName>style.visibility</p:attrName>
                                        </p:attrNameLst>
                                      </p:cBhvr>
                                      <p:to>
                                        <p:strVal val="visible"/>
                                      </p:to>
                                    </p:set>
                                    <p:anim calcmode="lin" valueType="num">
                                      <p:cBhvr additive="base">
                                        <p:cTn id="21" dur="500" fill="hold"/>
                                        <p:tgtEl>
                                          <p:spTgt spid="6656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65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 calcmode="lin" valueType="num">
                                      <p:cBhvr additive="base">
                                        <p:cTn id="27" dur="500" fill="hold"/>
                                        <p:tgtEl>
                                          <p:spTgt spid="6656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65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6563">
                                            <p:txEl>
                                              <p:pRg st="5" end="5"/>
                                            </p:txEl>
                                          </p:spTgt>
                                        </p:tgtEl>
                                        <p:attrNameLst>
                                          <p:attrName>style.visibility</p:attrName>
                                        </p:attrNameLst>
                                      </p:cBhvr>
                                      <p:to>
                                        <p:strVal val="visible"/>
                                      </p:to>
                                    </p:set>
                                    <p:anim calcmode="lin" valueType="num">
                                      <p:cBhvr additive="base">
                                        <p:cTn id="33" dur="500" fill="hold"/>
                                        <p:tgtEl>
                                          <p:spTgt spid="6656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656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 calcmode="lin" valueType="num">
                                      <p:cBhvr additive="base">
                                        <p:cTn id="37" dur="500" fill="hold"/>
                                        <p:tgtEl>
                                          <p:spTgt spid="6656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65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6563">
                                            <p:txEl>
                                              <p:pRg st="7" end="7"/>
                                            </p:txEl>
                                          </p:spTgt>
                                        </p:tgtEl>
                                        <p:attrNameLst>
                                          <p:attrName>style.visibility</p:attrName>
                                        </p:attrNameLst>
                                      </p:cBhvr>
                                      <p:to>
                                        <p:strVal val="visible"/>
                                      </p:to>
                                    </p:set>
                                    <p:anim calcmode="lin" valueType="num">
                                      <p:cBhvr additive="base">
                                        <p:cTn id="43" dur="500" fill="hold"/>
                                        <p:tgtEl>
                                          <p:spTgt spid="6656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6563">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66563">
                                            <p:txEl>
                                              <p:pRg st="8" end="8"/>
                                            </p:txEl>
                                          </p:spTgt>
                                        </p:tgtEl>
                                        <p:attrNameLst>
                                          <p:attrName>style.visibility</p:attrName>
                                        </p:attrNameLst>
                                      </p:cBhvr>
                                      <p:to>
                                        <p:strVal val="visible"/>
                                      </p:to>
                                    </p:set>
                                    <p:anim calcmode="lin" valueType="num">
                                      <p:cBhvr additive="base">
                                        <p:cTn id="47" dur="500" fill="hold"/>
                                        <p:tgtEl>
                                          <p:spTgt spid="66563">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6656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66563">
                                            <p:txEl>
                                              <p:pRg st="9" end="9"/>
                                            </p:txEl>
                                          </p:spTgt>
                                        </p:tgtEl>
                                        <p:attrNameLst>
                                          <p:attrName>style.visibility</p:attrName>
                                        </p:attrNameLst>
                                      </p:cBhvr>
                                      <p:to>
                                        <p:strVal val="visible"/>
                                      </p:to>
                                    </p:set>
                                    <p:anim calcmode="lin" valueType="num">
                                      <p:cBhvr additive="base">
                                        <p:cTn id="53" dur="500" fill="hold"/>
                                        <p:tgtEl>
                                          <p:spTgt spid="66563">
                                            <p:txEl>
                                              <p:pRg st="9" end="9"/>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66563">
                                            <p:txEl>
                                              <p:pRg st="9" end="9"/>
                                            </p:txEl>
                                          </p:spTgt>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66563">
                                            <p:txEl>
                                              <p:pRg st="10" end="10"/>
                                            </p:txEl>
                                          </p:spTgt>
                                        </p:tgtEl>
                                        <p:attrNameLst>
                                          <p:attrName>style.visibility</p:attrName>
                                        </p:attrNameLst>
                                      </p:cBhvr>
                                      <p:to>
                                        <p:strVal val="visible"/>
                                      </p:to>
                                    </p:set>
                                    <p:anim calcmode="lin" valueType="num">
                                      <p:cBhvr additive="base">
                                        <p:cTn id="57" dur="500" fill="hold"/>
                                        <p:tgtEl>
                                          <p:spTgt spid="66563">
                                            <p:txEl>
                                              <p:pRg st="10" end="10"/>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66563">
                                            <p:txEl>
                                              <p:pRg st="10" end="10"/>
                                            </p:txEl>
                                          </p:spTgt>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66563">
                                            <p:txEl>
                                              <p:pRg st="11" end="11"/>
                                            </p:txEl>
                                          </p:spTgt>
                                        </p:tgtEl>
                                        <p:attrNameLst>
                                          <p:attrName>style.visibility</p:attrName>
                                        </p:attrNameLst>
                                      </p:cBhvr>
                                      <p:to>
                                        <p:strVal val="visible"/>
                                      </p:to>
                                    </p:set>
                                    <p:anim calcmode="lin" valueType="num">
                                      <p:cBhvr additive="base">
                                        <p:cTn id="61" dur="500" fill="hold"/>
                                        <p:tgtEl>
                                          <p:spTgt spid="66563">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6656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66563">
                                            <p:txEl>
                                              <p:pRg st="12" end="12"/>
                                            </p:txEl>
                                          </p:spTgt>
                                        </p:tgtEl>
                                        <p:attrNameLst>
                                          <p:attrName>style.visibility</p:attrName>
                                        </p:attrNameLst>
                                      </p:cBhvr>
                                      <p:to>
                                        <p:strVal val="visible"/>
                                      </p:to>
                                    </p:set>
                                    <p:anim calcmode="lin" valueType="num">
                                      <p:cBhvr additive="base">
                                        <p:cTn id="67" dur="500" fill="hold"/>
                                        <p:tgtEl>
                                          <p:spTgt spid="66563">
                                            <p:txEl>
                                              <p:pRg st="12" end="12"/>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6656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6386" name="Picture 2" descr="david_beckham_armani_ad">
            <a:extLst>
              <a:ext uri="{FF2B5EF4-FFF2-40B4-BE49-F238E27FC236}">
                <a16:creationId xmlns:a16="http://schemas.microsoft.com/office/drawing/2014/main" id="{56CAF88C-3FFE-4DD1-80F9-4C371406B2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017713"/>
            <a:ext cx="4648200" cy="339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5">
            <a:extLst>
              <a:ext uri="{FF2B5EF4-FFF2-40B4-BE49-F238E27FC236}">
                <a16:creationId xmlns:a16="http://schemas.microsoft.com/office/drawing/2014/main" id="{1379F22E-D5AC-4D04-9149-33928C93DC89}"/>
              </a:ext>
            </a:extLst>
          </p:cNvPr>
          <p:cNvSpPr>
            <a:spLocks noGrp="1" noChangeArrowheads="1"/>
          </p:cNvSpPr>
          <p:nvPr>
            <p:ph type="title" idx="4294967295"/>
          </p:nvPr>
        </p:nvSpPr>
        <p:spPr/>
        <p:txBody>
          <a:bodyPr/>
          <a:lstStyle/>
          <a:p>
            <a:r>
              <a:rPr lang="en-US" altLang="en-US" sz="3600"/>
              <a:t>Is an ad with this photo addressed to women or men?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7410" name="Picture 2" descr="1000w">
            <a:extLst>
              <a:ext uri="{FF2B5EF4-FFF2-40B4-BE49-F238E27FC236}">
                <a16:creationId xmlns:a16="http://schemas.microsoft.com/office/drawing/2014/main" id="{9AD13D92-4A94-41EB-8103-A20D4774C7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81000"/>
            <a:ext cx="7391400" cy="492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C:\Users\Benito Arruñada\Documents\1482431094_265029_1482491251_sumario_normal.jpg">
            <a:extLst>
              <a:ext uri="{FF2B5EF4-FFF2-40B4-BE49-F238E27FC236}">
                <a16:creationId xmlns:a16="http://schemas.microsoft.com/office/drawing/2014/main" id="{655ABAB0-47DE-4887-9223-A558BF060C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124" b="3375"/>
          <a:stretch>
            <a:fillRect/>
          </a:stretch>
        </p:blipFill>
        <p:spPr bwMode="auto">
          <a:xfrm>
            <a:off x="1230313" y="228600"/>
            <a:ext cx="6694487"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9458" name="Picture 5" descr=" ">
            <a:extLst>
              <a:ext uri="{FF2B5EF4-FFF2-40B4-BE49-F238E27FC236}">
                <a16:creationId xmlns:a16="http://schemas.microsoft.com/office/drawing/2014/main" id="{FDA8B120-E47A-4EE8-AAAF-604F9B1D3A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95400"/>
            <a:ext cx="408622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2 Rectángulo">
            <a:extLst>
              <a:ext uri="{FF2B5EF4-FFF2-40B4-BE49-F238E27FC236}">
                <a16:creationId xmlns:a16="http://schemas.microsoft.com/office/drawing/2014/main" id="{98DFFCB3-5CF5-43BF-8C94-0F1CEE5E343B}"/>
              </a:ext>
            </a:extLst>
          </p:cNvPr>
          <p:cNvSpPr>
            <a:spLocks noChangeArrowheads="1"/>
          </p:cNvSpPr>
          <p:nvPr/>
        </p:nvSpPr>
        <p:spPr bwMode="auto">
          <a:xfrm>
            <a:off x="4572000" y="1295400"/>
            <a:ext cx="4114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0000"/>
              </a:lnSpc>
            </a:pPr>
            <a:r>
              <a:rPr lang="en-US" altLang="en-US" sz="2000">
                <a:latin typeface="Arial Narrow" panose="020B0606020202030204" pitchFamily="34" charset="0"/>
              </a:rPr>
              <a:t>“We all know we should eat more healthily, but then a craving for a bar of chocolate or a slice of carrot cake comes along and plays havoc with our will power, let alone our waistlines.</a:t>
            </a:r>
          </a:p>
          <a:p>
            <a:pPr eaLnBrk="1" hangingPunct="1">
              <a:lnSpc>
                <a:spcPct val="80000"/>
              </a:lnSpc>
            </a:pPr>
            <a:r>
              <a:rPr lang="en-US" altLang="en-US" sz="2000">
                <a:latin typeface="Arial Narrow" panose="020B0606020202030204" pitchFamily="34" charset="0"/>
              </a:rPr>
              <a:t>	Canderel’s range of tablet dispensers and granular jars are ideal to easily replace sugar in everything, from sweetening your hot drinks to sprinkling on your morning cereals and cooking your favourite recipes. Canderel’s amazing versatility allows you to enjoy life’s little pleasures thanks to its delicious sweet taste, all for a tiny fraction of the calories that come with using sugar.” </a:t>
            </a:r>
          </a:p>
          <a:p>
            <a:pPr lvl="1" eaLnBrk="1" hangingPunct="1">
              <a:lnSpc>
                <a:spcPct val="80000"/>
              </a:lnSpc>
            </a:pPr>
            <a:r>
              <a:rPr lang="en-US" altLang="en-US" sz="2000">
                <a:latin typeface="Arial Narrow" panose="020B0606020202030204" pitchFamily="34" charset="0"/>
              </a:rPr>
              <a:t>See </a:t>
            </a:r>
            <a:r>
              <a:rPr lang="en-US" altLang="en-US" sz="2000">
                <a:latin typeface="Arial Narrow" panose="020B0606020202030204" pitchFamily="34" charset="0"/>
                <a:hlinkClick r:id="rId4"/>
              </a:rPr>
              <a:t>http://www.canderel.uk.com/static/our-range-home.html</a:t>
            </a:r>
            <a:endParaRPr lang="es-ES" altLang="en-US" sz="2000">
              <a:latin typeface="Arial Narrow" panose="020B0606020202030204" pitchFamily="34" charset="0"/>
            </a:endParaRPr>
          </a:p>
        </p:txBody>
      </p:sp>
      <p:sp>
        <p:nvSpPr>
          <p:cNvPr id="4" name="Rectangle 2">
            <a:extLst>
              <a:ext uri="{FF2B5EF4-FFF2-40B4-BE49-F238E27FC236}">
                <a16:creationId xmlns:a16="http://schemas.microsoft.com/office/drawing/2014/main" id="{64A0F57E-A99D-443B-A019-3E1482C19706}"/>
              </a:ext>
            </a:extLst>
          </p:cNvPr>
          <p:cNvSpPr txBox="1">
            <a:spLocks noChangeArrowheads="1"/>
          </p:cNvSpPr>
          <p:nvPr/>
        </p:nvSpPr>
        <p:spPr>
          <a:xfrm>
            <a:off x="533400" y="381000"/>
            <a:ext cx="7924800" cy="1371600"/>
          </a:xfrm>
          <a:prstGeom prst="rect">
            <a:avLst/>
          </a:prstGeom>
        </p:spPr>
        <p:txBody>
          <a:bodyPr/>
          <a:lstStyle/>
          <a:p>
            <a:pPr algn="ctr">
              <a:defRPr/>
            </a:pPr>
            <a:r>
              <a:rPr lang="en-US" sz="4000" b="1" kern="0" dirty="0">
                <a:solidFill>
                  <a:schemeClr val="tx2"/>
                </a:solidFill>
                <a:latin typeface="+mj-lt"/>
                <a:ea typeface="+mj-ea"/>
                <a:cs typeface="+mj-cs"/>
              </a:rPr>
              <a:t>All pleasure, no consequences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a:extLst>
              <a:ext uri="{FF2B5EF4-FFF2-40B4-BE49-F238E27FC236}">
                <a16:creationId xmlns:a16="http://schemas.microsoft.com/office/drawing/2014/main" id="{F940EEAF-9346-473A-99F0-627F803C0FB7}"/>
              </a:ext>
            </a:extLst>
          </p:cNvPr>
          <p:cNvSpPr>
            <a:spLocks noGrp="1" noChangeArrowheads="1"/>
          </p:cNvSpPr>
          <p:nvPr>
            <p:ph type="title" idx="4294967295"/>
          </p:nvPr>
        </p:nvSpPr>
        <p:spPr/>
        <p:txBody>
          <a:bodyPr/>
          <a:lstStyle/>
          <a:p>
            <a:r>
              <a:rPr lang="en-US" altLang="en-US" sz="3600"/>
              <a:t>Zero what? </a:t>
            </a:r>
          </a:p>
        </p:txBody>
      </p:sp>
      <p:pic>
        <p:nvPicPr>
          <p:cNvPr id="20483" name="Picture 2" descr="C:\Users\Benito Arruñada\Documents\1482431094_265029_1482431425_media_normal.jpg">
            <a:extLst>
              <a:ext uri="{FF2B5EF4-FFF2-40B4-BE49-F238E27FC236}">
                <a16:creationId xmlns:a16="http://schemas.microsoft.com/office/drawing/2014/main" id="{1FBDAFF5-2CBF-4114-9827-A567F6BEC8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4038"/>
            <a:ext cx="9144000" cy="434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8" name="Rectangle 6">
            <a:extLst>
              <a:ext uri="{FF2B5EF4-FFF2-40B4-BE49-F238E27FC236}">
                <a16:creationId xmlns:a16="http://schemas.microsoft.com/office/drawing/2014/main" id="{D2D8DF7C-844C-448D-AC6B-BA944F2EE01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2B5FF9E-E19D-411C-A64F-CBFBD51513F4}" type="slidenum">
              <a:rPr lang="es-ES" altLang="en-US" sz="1400"/>
              <a:pPr/>
              <a:t>2</a:t>
            </a:fld>
            <a:endParaRPr lang="es-ES" altLang="en-US" sz="1400"/>
          </a:p>
        </p:txBody>
      </p:sp>
      <p:sp>
        <p:nvSpPr>
          <p:cNvPr id="4099" name="Rectangle 2">
            <a:extLst>
              <a:ext uri="{FF2B5EF4-FFF2-40B4-BE49-F238E27FC236}">
                <a16:creationId xmlns:a16="http://schemas.microsoft.com/office/drawing/2014/main" id="{31DE81D2-E359-47B7-BAF1-92E76FDC2C01}"/>
              </a:ext>
            </a:extLst>
          </p:cNvPr>
          <p:cNvSpPr>
            <a:spLocks noGrp="1" noChangeArrowheads="1"/>
          </p:cNvSpPr>
          <p:nvPr>
            <p:ph type="title"/>
          </p:nvPr>
        </p:nvSpPr>
        <p:spPr/>
        <p:txBody>
          <a:bodyPr/>
          <a:lstStyle/>
          <a:p>
            <a:r>
              <a:rPr lang="en-US" altLang="en-US"/>
              <a:t>Main goals of topic 1</a:t>
            </a:r>
          </a:p>
        </p:txBody>
      </p:sp>
      <p:sp>
        <p:nvSpPr>
          <p:cNvPr id="4100" name="Rectangle 3">
            <a:extLst>
              <a:ext uri="{FF2B5EF4-FFF2-40B4-BE49-F238E27FC236}">
                <a16:creationId xmlns:a16="http://schemas.microsoft.com/office/drawing/2014/main" id="{B412DE66-2651-40CA-8730-FC437CABE070}"/>
              </a:ext>
            </a:extLst>
          </p:cNvPr>
          <p:cNvSpPr>
            <a:spLocks noGrp="1" noChangeArrowheads="1"/>
          </p:cNvSpPr>
          <p:nvPr>
            <p:ph type="body" idx="1"/>
          </p:nvPr>
        </p:nvSpPr>
        <p:spPr/>
        <p:txBody>
          <a:bodyPr/>
          <a:lstStyle/>
          <a:p>
            <a:r>
              <a:rPr lang="en-US" altLang="en-US"/>
              <a:t>Learn to manage others </a:t>
            </a:r>
          </a:p>
          <a:p>
            <a:pPr lvl="1"/>
            <a:r>
              <a:rPr lang="en-US" altLang="en-US"/>
              <a:t>e.g., “</a:t>
            </a:r>
            <a:r>
              <a:rPr lang="en-US" altLang="en-US" i="1"/>
              <a:t>Homo Administrans</a:t>
            </a:r>
            <a:r>
              <a:rPr lang="en-US" altLang="en-US"/>
              <a:t>”, Nicholson</a:t>
            </a:r>
          </a:p>
          <a:p>
            <a:r>
              <a:rPr lang="en-US" altLang="en-US"/>
              <a:t>Improve your “toolkit” for </a:t>
            </a:r>
          </a:p>
          <a:p>
            <a:pPr lvl="1"/>
            <a:r>
              <a:rPr lang="en-US" altLang="en-US"/>
              <a:t>self-control and </a:t>
            </a:r>
          </a:p>
          <a:p>
            <a:pPr lvl="1"/>
            <a:r>
              <a:rPr lang="en-US" altLang="en-US"/>
              <a:t>social interaction</a:t>
            </a:r>
          </a:p>
          <a:p>
            <a:endParaRPr lang="en-US" alt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8B61B01-0C86-4311-B37C-436A4FD364E8}"/>
              </a:ext>
            </a:extLst>
          </p:cNvPr>
          <p:cNvSpPr>
            <a:spLocks noGrp="1" noChangeArrowheads="1"/>
          </p:cNvSpPr>
          <p:nvPr>
            <p:ph type="title"/>
          </p:nvPr>
        </p:nvSpPr>
        <p:spPr/>
        <p:txBody>
          <a:bodyPr/>
          <a:lstStyle/>
          <a:p>
            <a:pPr eaLnBrk="1" hangingPunct="1"/>
            <a:r>
              <a:rPr lang="en-US" altLang="en-US"/>
              <a:t>Conclusions</a:t>
            </a:r>
          </a:p>
        </p:txBody>
      </p:sp>
      <p:sp>
        <p:nvSpPr>
          <p:cNvPr id="21507" name="Rectangle 3">
            <a:extLst>
              <a:ext uri="{FF2B5EF4-FFF2-40B4-BE49-F238E27FC236}">
                <a16:creationId xmlns:a16="http://schemas.microsoft.com/office/drawing/2014/main" id="{5ED21A93-E11C-48B9-8B71-BB7D3F1BF70B}"/>
              </a:ext>
            </a:extLst>
          </p:cNvPr>
          <p:cNvSpPr>
            <a:spLocks noGrp="1" noChangeArrowheads="1"/>
          </p:cNvSpPr>
          <p:nvPr>
            <p:ph type="body" idx="1"/>
          </p:nvPr>
        </p:nvSpPr>
        <p:spPr>
          <a:xfrm>
            <a:off x="533400" y="1676400"/>
            <a:ext cx="8382000" cy="4114800"/>
          </a:xfrm>
        </p:spPr>
        <p:txBody>
          <a:bodyPr/>
          <a:lstStyle/>
          <a:p>
            <a:pPr eaLnBrk="1" hangingPunct="1"/>
            <a:r>
              <a:rPr lang="en-US" altLang="en-US"/>
              <a:t>Narrower and better aimed use of simplifications: </a:t>
            </a:r>
          </a:p>
          <a:p>
            <a:pPr lvl="1" eaLnBrk="1" hangingPunct="1"/>
            <a:r>
              <a:rPr lang="en-US" altLang="en-US" i="1"/>
              <a:t>Homo Economicus</a:t>
            </a:r>
          </a:p>
          <a:p>
            <a:pPr lvl="1" eaLnBrk="1" hangingPunct="1"/>
            <a:r>
              <a:rPr lang="en-US" altLang="en-US"/>
              <a:t>“Opportunism seeking with guile”</a:t>
            </a:r>
          </a:p>
          <a:p>
            <a:pPr eaLnBrk="1" hangingPunct="1"/>
            <a:r>
              <a:rPr lang="en-US" altLang="en-US"/>
              <a:t>Greater reliance on </a:t>
            </a:r>
            <a:r>
              <a:rPr lang="en-US" altLang="en-US" i="1"/>
              <a:t>homo sapiens</a:t>
            </a:r>
            <a:r>
              <a:rPr lang="en-US" altLang="en-US"/>
              <a:t>: </a:t>
            </a:r>
          </a:p>
          <a:p>
            <a:pPr lvl="1" eaLnBrk="1" hangingPunct="1"/>
            <a:r>
              <a:rPr lang="en-US" altLang="en-US"/>
              <a:t>Instinctively rational and cooperative</a:t>
            </a:r>
          </a:p>
          <a:p>
            <a:pPr lvl="1" eaLnBrk="1" hangingPunct="1"/>
            <a:r>
              <a:rPr lang="en-US" altLang="en-US"/>
              <a:t>Ecologically rational and cooperative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3 Título">
            <a:extLst>
              <a:ext uri="{FF2B5EF4-FFF2-40B4-BE49-F238E27FC236}">
                <a16:creationId xmlns:a16="http://schemas.microsoft.com/office/drawing/2014/main" id="{ED6A93BE-8801-4693-A201-4ABDF7865E74}"/>
              </a:ext>
            </a:extLst>
          </p:cNvPr>
          <p:cNvSpPr>
            <a:spLocks noGrp="1"/>
          </p:cNvSpPr>
          <p:nvPr>
            <p:ph type="ctrTitle"/>
          </p:nvPr>
        </p:nvSpPr>
        <p:spPr/>
        <p:txBody>
          <a:bodyPr/>
          <a:lstStyle/>
          <a:p>
            <a:r>
              <a:rPr lang="es-ES_tradnl" altLang="en-US" dirty="0" err="1"/>
              <a:t>Examples</a:t>
            </a:r>
            <a:r>
              <a:rPr lang="es-ES_tradnl" altLang="en-US" dirty="0"/>
              <a:t> </a:t>
            </a:r>
            <a:r>
              <a:rPr lang="es-ES_tradnl" altLang="en-US" dirty="0" err="1"/>
              <a:t>of</a:t>
            </a:r>
            <a:r>
              <a:rPr lang="es-ES_tradnl" altLang="en-US" dirty="0"/>
              <a:t> </a:t>
            </a:r>
            <a:r>
              <a:rPr lang="es-ES_tradnl" altLang="en-US" dirty="0" err="1"/>
              <a:t>applications</a:t>
            </a:r>
            <a:endParaRPr lang="es-ES" altLang="en-US" dirty="0"/>
          </a:p>
        </p:txBody>
      </p:sp>
      <p:sp>
        <p:nvSpPr>
          <p:cNvPr id="22531" name="4 Subtítulo">
            <a:extLst>
              <a:ext uri="{FF2B5EF4-FFF2-40B4-BE49-F238E27FC236}">
                <a16:creationId xmlns:a16="http://schemas.microsoft.com/office/drawing/2014/main" id="{CDBAB569-ED59-4E3F-B7AF-72D117530E91}"/>
              </a:ext>
            </a:extLst>
          </p:cNvPr>
          <p:cNvSpPr>
            <a:spLocks noGrp="1"/>
          </p:cNvSpPr>
          <p:nvPr>
            <p:ph type="subTitle" idx="1"/>
          </p:nvPr>
        </p:nvSpPr>
        <p:spPr/>
        <p:txBody>
          <a:bodyPr/>
          <a:lstStyle/>
          <a:p>
            <a:endParaRPr lang="es-E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a:extLst>
              <a:ext uri="{FF2B5EF4-FFF2-40B4-BE49-F238E27FC236}">
                <a16:creationId xmlns:a16="http://schemas.microsoft.com/office/drawing/2014/main" id="{4CE0E8B3-568E-4BBD-A116-B91A86A51DCD}"/>
              </a:ext>
            </a:extLst>
          </p:cNvPr>
          <p:cNvSpPr>
            <a:spLocks noGrp="1"/>
          </p:cNvSpPr>
          <p:nvPr>
            <p:ph type="title"/>
          </p:nvPr>
        </p:nvSpPr>
        <p:spPr>
          <a:xfrm>
            <a:off x="904009" y="381000"/>
            <a:ext cx="7412182" cy="1219200"/>
          </a:xfrm>
        </p:spPr>
        <p:txBody>
          <a:bodyPr/>
          <a:lstStyle/>
          <a:p>
            <a:r>
              <a:rPr lang="en-US" dirty="0"/>
              <a:t>Implicit Association Tests </a:t>
            </a:r>
            <a:endParaRPr lang="es-ES" altLang="en-US" dirty="0"/>
          </a:p>
        </p:txBody>
      </p:sp>
      <p:sp>
        <p:nvSpPr>
          <p:cNvPr id="3" name="Marcador de contenido 2">
            <a:extLst>
              <a:ext uri="{FF2B5EF4-FFF2-40B4-BE49-F238E27FC236}">
                <a16:creationId xmlns:a16="http://schemas.microsoft.com/office/drawing/2014/main" id="{C88B2C87-AB8B-4397-B832-D0F7870A48A0}"/>
              </a:ext>
            </a:extLst>
          </p:cNvPr>
          <p:cNvSpPr>
            <a:spLocks noGrp="1"/>
          </p:cNvSpPr>
          <p:nvPr>
            <p:ph idx="1"/>
          </p:nvPr>
        </p:nvSpPr>
        <p:spPr/>
        <p:txBody>
          <a:bodyPr/>
          <a:lstStyle/>
          <a:p>
            <a:r>
              <a:rPr lang="en-US" altLang="en-US" dirty="0">
                <a:hlinkClick r:id="rId3"/>
              </a:rPr>
              <a:t>You may run de test here</a:t>
            </a:r>
            <a:r>
              <a:rPr lang="en-US" altLang="en-US" dirty="0"/>
              <a:t>, at Harvard’s </a:t>
            </a:r>
            <a:r>
              <a:rPr lang="en-US" altLang="en-US" dirty="0">
                <a:hlinkClick r:id="rId4"/>
              </a:rPr>
              <a:t>Project Implicit</a:t>
            </a:r>
            <a:r>
              <a:rPr lang="en-US" altLang="en-US" dirty="0"/>
              <a:t>, </a:t>
            </a:r>
          </a:p>
          <a:p>
            <a:pPr lvl="1"/>
            <a:r>
              <a:rPr lang="en-US" altLang="en-US" dirty="0"/>
              <a:t>“</a:t>
            </a:r>
            <a:r>
              <a:rPr lang="en-US" dirty="0"/>
              <a:t>a non-profit organization and international collaborative network of researchers investigating implicit social cognition, or thoughts and feelings that are </a:t>
            </a:r>
            <a:r>
              <a:rPr lang="en-US" i="1" dirty="0"/>
              <a:t>largely outside of conscious awareness and control</a:t>
            </a:r>
            <a:r>
              <a:rPr lang="en-US"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a:extLst>
              <a:ext uri="{FF2B5EF4-FFF2-40B4-BE49-F238E27FC236}">
                <a16:creationId xmlns:a16="http://schemas.microsoft.com/office/drawing/2014/main" id="{4CE0E8B3-568E-4BBD-A116-B91A86A51DCD}"/>
              </a:ext>
            </a:extLst>
          </p:cNvPr>
          <p:cNvSpPr>
            <a:spLocks noGrp="1"/>
          </p:cNvSpPr>
          <p:nvPr>
            <p:ph type="title"/>
          </p:nvPr>
        </p:nvSpPr>
        <p:spPr>
          <a:xfrm>
            <a:off x="533400" y="381129"/>
            <a:ext cx="8153400" cy="1576260"/>
          </a:xfrm>
        </p:spPr>
        <p:txBody>
          <a:bodyPr/>
          <a:lstStyle/>
          <a:p>
            <a:r>
              <a:rPr lang="en-US" altLang="en-US" sz="3200" dirty="0"/>
              <a:t>Averages of a sample of self-reported scores of 306 UPF students: </a:t>
            </a:r>
            <a:br>
              <a:rPr lang="en-US" altLang="en-US" sz="2800" dirty="0"/>
            </a:br>
            <a:r>
              <a:rPr lang="en-US" altLang="en-US" sz="2800" dirty="0"/>
              <a:t>Slightly racist and a bit sexist (mainly males)</a:t>
            </a:r>
          </a:p>
        </p:txBody>
      </p:sp>
      <p:graphicFrame>
        <p:nvGraphicFramePr>
          <p:cNvPr id="16413" name="Group 29">
            <a:extLst>
              <a:ext uri="{FF2B5EF4-FFF2-40B4-BE49-F238E27FC236}">
                <a16:creationId xmlns:a16="http://schemas.microsoft.com/office/drawing/2014/main" id="{3772C0F1-533B-48B2-91B7-386F24286952}"/>
              </a:ext>
            </a:extLst>
          </p:cNvPr>
          <p:cNvGraphicFramePr>
            <a:graphicFrameLocks noGrp="1"/>
          </p:cNvGraphicFramePr>
          <p:nvPr>
            <p:ph idx="1"/>
            <p:extLst>
              <p:ext uri="{D42A27DB-BD31-4B8C-83A1-F6EECF244321}">
                <p14:modId xmlns:p14="http://schemas.microsoft.com/office/powerpoint/2010/main" val="1454012970"/>
              </p:ext>
            </p:extLst>
          </p:nvPr>
        </p:nvGraphicFramePr>
        <p:xfrm>
          <a:off x="685800" y="2116137"/>
          <a:ext cx="7848600" cy="2813052"/>
        </p:xfrm>
        <a:graphic>
          <a:graphicData uri="http://schemas.openxmlformats.org/drawingml/2006/table">
            <a:tbl>
              <a:tblPr/>
              <a:tblGrid>
                <a:gridCol w="2616200">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tblGrid>
              <a:tr h="703263">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s-ES" sz="2800" b="0" i="0" u="none" strike="noStrike" cap="none" normalizeH="0" baseline="0">
                        <a:ln>
                          <a:noFill/>
                        </a:ln>
                        <a:solidFill>
                          <a:srgbClr val="000000"/>
                        </a:solidFill>
                        <a:effectLst/>
                        <a:latin typeface="Calibri" pitchFamily="34"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Racism</a:t>
                      </a:r>
                      <a:endParaRPr kumimoji="0" lang="en-US" sz="2800" b="1" i="0" u="none" strike="noStrike" cap="none" normalizeH="0" baseline="0">
                        <a:ln>
                          <a:noFill/>
                        </a:ln>
                        <a:solidFill>
                          <a:srgbClr val="000000"/>
                        </a:solidFill>
                        <a:effectLst/>
                        <a:latin typeface="Arial"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Sexism</a:t>
                      </a:r>
                      <a:endParaRPr kumimoji="0" lang="en-US" sz="2800" b="1" i="0" u="none" strike="noStrike" cap="none" normalizeH="0" baseline="0">
                        <a:ln>
                          <a:noFill/>
                        </a:ln>
                        <a:solidFill>
                          <a:srgbClr val="000000"/>
                        </a:solidFill>
                        <a:effectLst/>
                        <a:latin typeface="Arial"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3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All students</a:t>
                      </a:r>
                      <a:endParaRPr kumimoji="0" lang="en-US" sz="2800" b="0" i="0" u="none" strike="noStrike" cap="none" normalizeH="0" baseline="0">
                        <a:ln>
                          <a:noFill/>
                        </a:ln>
                        <a:solidFill>
                          <a:srgbClr val="000000"/>
                        </a:solidFill>
                        <a:effectLst/>
                        <a:latin typeface="Arial"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98525" marR="0" lvl="0" indent="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1.16</a:t>
                      </a:r>
                      <a:endParaRPr kumimoji="0" lang="en-US" sz="2800" b="1" i="0" u="none" strike="noStrike" cap="none" normalizeH="0" baseline="0">
                        <a:ln>
                          <a:noFill/>
                        </a:ln>
                        <a:solidFill>
                          <a:srgbClr val="000000"/>
                        </a:solidFill>
                        <a:effectLst/>
                        <a:latin typeface="Calibri" pitchFamily="34"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98525" marR="0" lvl="0" indent="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0.63</a:t>
                      </a:r>
                      <a:endParaRPr kumimoji="0" lang="en-US" sz="2800" b="1" i="0" u="none" strike="noStrike" cap="none" normalizeH="0" baseline="0">
                        <a:ln>
                          <a:noFill/>
                        </a:ln>
                        <a:solidFill>
                          <a:srgbClr val="000000"/>
                        </a:solidFill>
                        <a:effectLst/>
                        <a:latin typeface="Calibri" pitchFamily="34"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3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Females (51%)</a:t>
                      </a:r>
                      <a:endParaRPr kumimoji="0" lang="en-US" sz="2800" b="0" i="0" u="none" strike="noStrike" cap="none" normalizeH="0" baseline="0">
                        <a:ln>
                          <a:noFill/>
                        </a:ln>
                        <a:solidFill>
                          <a:srgbClr val="000000"/>
                        </a:solidFill>
                        <a:effectLst/>
                        <a:latin typeface="Arial"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98525" marR="0" lvl="0" indent="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1.12</a:t>
                      </a:r>
                      <a:r>
                        <a:rPr kumimoji="0" lang="en-US" sz="2800" b="0" i="0" u="none" strike="noStrike" cap="none" normalizeH="0" baseline="30000">
                          <a:ln>
                            <a:noFill/>
                          </a:ln>
                          <a:solidFill>
                            <a:schemeClr val="tx1"/>
                          </a:solidFill>
                          <a:effectLst/>
                          <a:latin typeface="Arial" charset="0"/>
                        </a:rPr>
                        <a:t>**</a:t>
                      </a:r>
                      <a:endParaRPr kumimoji="0" lang="en-US" sz="2800" b="1" i="0" u="none" strike="noStrike" cap="none" normalizeH="0" baseline="30000">
                        <a:ln>
                          <a:noFill/>
                        </a:ln>
                        <a:solidFill>
                          <a:srgbClr val="000000"/>
                        </a:solidFill>
                        <a:effectLst/>
                        <a:latin typeface="Calibri" pitchFamily="34"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98525" marR="0" lvl="0" indent="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0.41</a:t>
                      </a:r>
                      <a:r>
                        <a:rPr kumimoji="0" lang="en-US" sz="2800" b="0" i="0" u="none" strike="noStrike" cap="none" normalizeH="0" baseline="30000">
                          <a:ln>
                            <a:noFill/>
                          </a:ln>
                          <a:solidFill>
                            <a:schemeClr val="tx1"/>
                          </a:solidFill>
                          <a:effectLst/>
                          <a:latin typeface="Arial" charset="0"/>
                        </a:rPr>
                        <a:t>***</a:t>
                      </a:r>
                      <a:endParaRPr kumimoji="0" lang="en-US" sz="2800" b="1" i="0" u="none" strike="noStrike" cap="none" normalizeH="0" baseline="0">
                        <a:ln>
                          <a:noFill/>
                        </a:ln>
                        <a:solidFill>
                          <a:srgbClr val="000000"/>
                        </a:solidFill>
                        <a:effectLst/>
                        <a:latin typeface="Calibri" pitchFamily="34"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3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2800" b="0" i="0" u="none" strike="noStrike" cap="none" normalizeH="0" baseline="0">
                          <a:ln>
                            <a:noFill/>
                          </a:ln>
                          <a:solidFill>
                            <a:schemeClr val="tx1"/>
                          </a:solidFill>
                          <a:effectLst/>
                          <a:latin typeface="Arial" charset="0"/>
                        </a:rPr>
                        <a:t>Males</a:t>
                      </a:r>
                      <a:endParaRPr kumimoji="0" lang="es-ES" sz="2800" b="0" i="0" u="none" strike="noStrike" cap="none" normalizeH="0" baseline="0">
                        <a:ln>
                          <a:noFill/>
                        </a:ln>
                        <a:solidFill>
                          <a:srgbClr val="000000"/>
                        </a:solidFill>
                        <a:effectLst/>
                        <a:latin typeface="Arial"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98525" marR="0" lvl="0" indent="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1.19</a:t>
                      </a:r>
                      <a:endParaRPr kumimoji="0" lang="en-US" sz="2800" b="1" i="0" u="none" strike="noStrike" cap="none" normalizeH="0" baseline="0">
                        <a:ln>
                          <a:noFill/>
                        </a:ln>
                        <a:solidFill>
                          <a:srgbClr val="000000"/>
                        </a:solidFill>
                        <a:effectLst/>
                        <a:latin typeface="Calibri" pitchFamily="34"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98525" marR="0" lvl="0" indent="0" algn="l"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0.86</a:t>
                      </a:r>
                      <a:endParaRPr kumimoji="0" lang="en-US" sz="2800" b="1" i="0" u="none" strike="noStrike" cap="none" normalizeH="0" baseline="0">
                        <a:ln>
                          <a:noFill/>
                        </a:ln>
                        <a:solidFill>
                          <a:srgbClr val="000000"/>
                        </a:solidFill>
                        <a:effectLst/>
                        <a:latin typeface="Calibri" pitchFamily="34"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3577" name="4 CuadroTexto">
            <a:extLst>
              <a:ext uri="{FF2B5EF4-FFF2-40B4-BE49-F238E27FC236}">
                <a16:creationId xmlns:a16="http://schemas.microsoft.com/office/drawing/2014/main" id="{DB552072-7762-4F29-8977-7D2C86B211DD}"/>
              </a:ext>
            </a:extLst>
          </p:cNvPr>
          <p:cNvSpPr txBox="1">
            <a:spLocks noChangeArrowheads="1"/>
          </p:cNvSpPr>
          <p:nvPr/>
        </p:nvSpPr>
        <p:spPr bwMode="auto">
          <a:xfrm>
            <a:off x="699796" y="5087937"/>
            <a:ext cx="78486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aseline="30000">
                <a:latin typeface="Arial Narrow" panose="020B0606020202030204" pitchFamily="34" charset="0"/>
              </a:rPr>
              <a:t>*</a:t>
            </a:r>
            <a:r>
              <a:rPr lang="en-US" altLang="en-US" sz="1800">
                <a:latin typeface="Arial Narrow" panose="020B0606020202030204" pitchFamily="34" charset="0"/>
              </a:rPr>
              <a:t> Scales: 3, 2 and 1 respectively represent strong, moderate and slight automatic preference for white people or association between male and career; 0, little or no preference or association; with negative numbers representing preference for black people or association between female and career. </a:t>
            </a:r>
            <a:r>
              <a:rPr lang="en-US" altLang="en-US" sz="1800" baseline="30000">
                <a:latin typeface="Arial Narrow" panose="020B0606020202030204" pitchFamily="34" charset="0"/>
              </a:rPr>
              <a:t>* *</a:t>
            </a:r>
            <a:r>
              <a:rPr lang="en-US" altLang="en-US" sz="1800">
                <a:latin typeface="Arial Narrow" panose="020B0606020202030204" pitchFamily="34" charset="0"/>
              </a:rPr>
              <a:t> Not significant difference with respect to male students. </a:t>
            </a:r>
            <a:r>
              <a:rPr lang="en-US" altLang="en-US" sz="1800" baseline="30000">
                <a:latin typeface="Arial Narrow" panose="020B0606020202030204" pitchFamily="34" charset="0"/>
              </a:rPr>
              <a:t>* * * </a:t>
            </a:r>
            <a:r>
              <a:rPr lang="en-US" altLang="en-US" sz="1800">
                <a:latin typeface="Arial Narrow" panose="020B0606020202030204" pitchFamily="34" charset="0"/>
              </a:rPr>
              <a:t>Significant difference with respect to male students at the 99% confidence level.</a:t>
            </a:r>
            <a:endParaRPr lang="es-ES" altLang="en-US" sz="1800">
              <a:latin typeface="Arial Narrow" panose="020B0606020202030204" pitchFamily="34" charset="0"/>
            </a:endParaRPr>
          </a:p>
        </p:txBody>
      </p:sp>
    </p:spTree>
    <p:extLst>
      <p:ext uri="{BB962C8B-B14F-4D97-AF65-F5344CB8AC3E}">
        <p14:creationId xmlns:p14="http://schemas.microsoft.com/office/powerpoint/2010/main" val="604095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FD26BF-9CE5-45AD-A608-DE599F0DE0B8}"/>
              </a:ext>
            </a:extLst>
          </p:cNvPr>
          <p:cNvSpPr>
            <a:spLocks noGrp="1"/>
          </p:cNvSpPr>
          <p:nvPr>
            <p:ph type="title"/>
          </p:nvPr>
        </p:nvSpPr>
        <p:spPr/>
        <p:txBody>
          <a:bodyPr/>
          <a:lstStyle/>
          <a:p>
            <a:r>
              <a:rPr lang="en-US" dirty="0"/>
              <a:t>Comments on Implicit Association Tests</a:t>
            </a:r>
          </a:p>
        </p:txBody>
      </p:sp>
      <p:sp>
        <p:nvSpPr>
          <p:cNvPr id="3" name="Marcador de contenido 2">
            <a:extLst>
              <a:ext uri="{FF2B5EF4-FFF2-40B4-BE49-F238E27FC236}">
                <a16:creationId xmlns:a16="http://schemas.microsoft.com/office/drawing/2014/main" id="{B2F2A232-0702-46CC-97FC-90D9CCF3F28E}"/>
              </a:ext>
            </a:extLst>
          </p:cNvPr>
          <p:cNvSpPr>
            <a:spLocks noGrp="1"/>
          </p:cNvSpPr>
          <p:nvPr>
            <p:ph idx="1"/>
          </p:nvPr>
        </p:nvSpPr>
        <p:spPr/>
        <p:txBody>
          <a:bodyPr/>
          <a:lstStyle/>
          <a:p>
            <a:r>
              <a:rPr lang="en-US" dirty="0"/>
              <a:t>Do not produce the same result over repeated trials for the same individual</a:t>
            </a:r>
          </a:p>
          <a:p>
            <a:r>
              <a:rPr lang="en-US" dirty="0"/>
              <a:t>But consistent results on average</a:t>
            </a:r>
          </a:p>
          <a:p>
            <a:r>
              <a:rPr lang="en-US" dirty="0"/>
              <a:t>Do not predict prejudicial behavior</a:t>
            </a:r>
          </a:p>
          <a:p>
            <a:pPr lvl="1"/>
            <a:r>
              <a:rPr lang="en-US" dirty="0"/>
              <a:t>Good news and consistent with approach: behavior not determined by nature—both nurture &amp; individuals’ free will (&amp; willpower?) important</a:t>
            </a:r>
          </a:p>
          <a:p>
            <a:pPr lvl="1"/>
            <a:r>
              <a:rPr lang="en-US" dirty="0"/>
              <a:t>See, e.g., </a:t>
            </a:r>
            <a:r>
              <a:rPr lang="en-US" dirty="0">
                <a:hlinkClick r:id="rId2"/>
              </a:rPr>
              <a:t>this piece at SA</a:t>
            </a:r>
            <a:endParaRPr lang="en-US" dirty="0"/>
          </a:p>
        </p:txBody>
      </p:sp>
    </p:spTree>
    <p:extLst>
      <p:ext uri="{BB962C8B-B14F-4D97-AF65-F5344CB8AC3E}">
        <p14:creationId xmlns:p14="http://schemas.microsoft.com/office/powerpoint/2010/main" val="3415754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1 Título">
            <a:extLst>
              <a:ext uri="{FF2B5EF4-FFF2-40B4-BE49-F238E27FC236}">
                <a16:creationId xmlns:a16="http://schemas.microsoft.com/office/drawing/2014/main" id="{C28B6C93-9C34-461F-A41E-E3CAF9FBE370}"/>
              </a:ext>
            </a:extLst>
          </p:cNvPr>
          <p:cNvSpPr>
            <a:spLocks noGrp="1"/>
          </p:cNvSpPr>
          <p:nvPr>
            <p:ph type="title"/>
          </p:nvPr>
        </p:nvSpPr>
        <p:spPr/>
        <p:txBody>
          <a:bodyPr/>
          <a:lstStyle/>
          <a:p>
            <a:r>
              <a:rPr lang="en-US" altLang="en-US" b="1"/>
              <a:t>Unlearning implicit social biases during sleep </a:t>
            </a:r>
            <a:br>
              <a:rPr lang="en-US" altLang="en-US" b="1"/>
            </a:br>
            <a:r>
              <a:rPr lang="en-US" altLang="en-US" sz="3200" b="1"/>
              <a:t>(</a:t>
            </a:r>
            <a:r>
              <a:rPr lang="es-ES" altLang="en-US" sz="3200" i="1">
                <a:hlinkClick r:id="rId3"/>
              </a:rPr>
              <a:t>Science </a:t>
            </a:r>
            <a:r>
              <a:rPr lang="es-ES" altLang="en-US" sz="3200">
                <a:hlinkClick r:id="rId3"/>
              </a:rPr>
              <a:t> 29 May 2015</a:t>
            </a:r>
            <a:r>
              <a:rPr lang="en-US" altLang="en-US" sz="3200" b="1"/>
              <a:t>)</a:t>
            </a:r>
            <a:endParaRPr lang="es-ES" altLang="en-US"/>
          </a:p>
        </p:txBody>
      </p:sp>
      <p:sp>
        <p:nvSpPr>
          <p:cNvPr id="24579" name="2 Marcador de contenido">
            <a:extLst>
              <a:ext uri="{FF2B5EF4-FFF2-40B4-BE49-F238E27FC236}">
                <a16:creationId xmlns:a16="http://schemas.microsoft.com/office/drawing/2014/main" id="{F80139AC-D413-4EE5-BE40-7FC2DC4F3E8E}"/>
              </a:ext>
            </a:extLst>
          </p:cNvPr>
          <p:cNvSpPr>
            <a:spLocks noGrp="1"/>
          </p:cNvSpPr>
          <p:nvPr>
            <p:ph idx="1"/>
          </p:nvPr>
        </p:nvSpPr>
        <p:spPr>
          <a:xfrm>
            <a:off x="685800" y="2133600"/>
            <a:ext cx="7772400" cy="4114800"/>
          </a:xfrm>
        </p:spPr>
        <p:txBody>
          <a:bodyPr/>
          <a:lstStyle/>
          <a:p>
            <a:pPr>
              <a:lnSpc>
                <a:spcPct val="80000"/>
              </a:lnSpc>
            </a:pPr>
            <a:r>
              <a:rPr lang="en-US" altLang="en-US" sz="2000"/>
              <a:t>“Although people may endorse egalitarianism and tolerance, social biases can remain operative and drive harmful actions in an unconscious manner. Here, we investigated training to reduce implicit racial and gender bias. Forty participants processed counterstereotype information paired with one sound for each type of bias. Biases were reduced immediately after training. During subsequent slow-wave sleep, one sound was unobtrusively presented to each participant, repeatedly, to reactivate one type of training. Corresponding bias reductions were fortified in comparison with the social bias not externally reactivated during sleep. This advantage remained 1 week later, the magnitude of which was associated with time in slow-wave and rapid-eye-movement sleep after training. We conclude that memory reactivation during sleep enhances counterstereotype training and that maintaining a bias reduction is sleep-dependent.”</a:t>
            </a:r>
            <a:endParaRPr lang="es-ES" altLang="en-US" sz="200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6">
            <a:extLst>
              <a:ext uri="{FF2B5EF4-FFF2-40B4-BE49-F238E27FC236}">
                <a16:creationId xmlns:a16="http://schemas.microsoft.com/office/drawing/2014/main" id="{CDA06CE4-9981-4A23-941D-044790F433C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B0E5C4F-7D36-44A9-B230-C73F90DAD38F}" type="slidenum">
              <a:rPr lang="es-ES" altLang="en-US" sz="1400"/>
              <a:pPr/>
              <a:t>26</a:t>
            </a:fld>
            <a:endParaRPr lang="es-ES" altLang="en-US" sz="1400"/>
          </a:p>
        </p:txBody>
      </p:sp>
      <p:sp>
        <p:nvSpPr>
          <p:cNvPr id="25603" name="Rectangle 2">
            <a:extLst>
              <a:ext uri="{FF2B5EF4-FFF2-40B4-BE49-F238E27FC236}">
                <a16:creationId xmlns:a16="http://schemas.microsoft.com/office/drawing/2014/main" id="{61D86790-48B9-4CF0-95C0-9A4B27C866D5}"/>
              </a:ext>
            </a:extLst>
          </p:cNvPr>
          <p:cNvSpPr>
            <a:spLocks noGrp="1" noChangeArrowheads="1"/>
          </p:cNvSpPr>
          <p:nvPr>
            <p:ph type="title" idx="4294967295"/>
          </p:nvPr>
        </p:nvSpPr>
        <p:spPr/>
        <p:txBody>
          <a:bodyPr/>
          <a:lstStyle/>
          <a:p>
            <a:r>
              <a:rPr lang="en-US" altLang="en-US"/>
              <a:t>How to balance work &amp; life?</a:t>
            </a:r>
          </a:p>
        </p:txBody>
      </p:sp>
      <p:sp>
        <p:nvSpPr>
          <p:cNvPr id="25604" name="Rectangle 3">
            <a:extLst>
              <a:ext uri="{FF2B5EF4-FFF2-40B4-BE49-F238E27FC236}">
                <a16:creationId xmlns:a16="http://schemas.microsoft.com/office/drawing/2014/main" id="{AF388838-1D71-48B2-8CB7-5521FC4A3A6D}"/>
              </a:ext>
            </a:extLst>
          </p:cNvPr>
          <p:cNvSpPr>
            <a:spLocks noGrp="1" noChangeArrowheads="1"/>
          </p:cNvSpPr>
          <p:nvPr>
            <p:ph type="body" idx="4294967295"/>
          </p:nvPr>
        </p:nvSpPr>
        <p:spPr>
          <a:xfrm>
            <a:off x="609600" y="1981200"/>
            <a:ext cx="7924800" cy="4572000"/>
          </a:xfrm>
        </p:spPr>
        <p:txBody>
          <a:bodyPr/>
          <a:lstStyle/>
          <a:p>
            <a:r>
              <a:rPr lang="en-US" altLang="en-US"/>
              <a:t>What regrets are expressed…</a:t>
            </a:r>
          </a:p>
          <a:p>
            <a:pPr lvl="1"/>
            <a:r>
              <a:rPr lang="en-US" altLang="en-US"/>
              <a:t>by the dying? </a:t>
            </a:r>
          </a:p>
          <a:p>
            <a:pPr lvl="2"/>
            <a:r>
              <a:rPr lang="en-US" altLang="en-US"/>
              <a:t>see one of the press clippings in zip1</a:t>
            </a:r>
          </a:p>
          <a:p>
            <a:pPr lvl="1"/>
            <a:r>
              <a:rPr lang="en-US" altLang="en-US"/>
              <a:t>by many managers, both men and women? </a:t>
            </a:r>
          </a:p>
          <a:p>
            <a:pPr lvl="2"/>
            <a:r>
              <a:rPr lang="en-US" altLang="en-US"/>
              <a:t>Are they the same? Why?</a:t>
            </a:r>
          </a:p>
          <a:p>
            <a:r>
              <a:rPr lang="en-US" altLang="en-US"/>
              <a:t>How can they be remedied?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604">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560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604">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2560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604">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560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5604">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560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5604">
                                            <p:txEl>
                                              <p:pRg st="4" end="4"/>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5604">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6">
            <a:extLst>
              <a:ext uri="{FF2B5EF4-FFF2-40B4-BE49-F238E27FC236}">
                <a16:creationId xmlns:a16="http://schemas.microsoft.com/office/drawing/2014/main" id="{37DFA8FE-DA9A-41CE-84CD-D8D5A040DAA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07CB826-C36D-46F2-BA43-229D41057AFF}" type="slidenum">
              <a:rPr lang="es-ES" altLang="en-US" sz="1400"/>
              <a:pPr/>
              <a:t>27</a:t>
            </a:fld>
            <a:endParaRPr lang="es-ES" altLang="en-US" sz="1400"/>
          </a:p>
        </p:txBody>
      </p:sp>
      <p:sp>
        <p:nvSpPr>
          <p:cNvPr id="26627" name="Rectangle 4">
            <a:extLst>
              <a:ext uri="{FF2B5EF4-FFF2-40B4-BE49-F238E27FC236}">
                <a16:creationId xmlns:a16="http://schemas.microsoft.com/office/drawing/2014/main" id="{674B358E-46AE-407E-A5BC-250F0F17E2C7}"/>
              </a:ext>
            </a:extLst>
          </p:cNvPr>
          <p:cNvSpPr>
            <a:spLocks noGrp="1" noChangeArrowheads="1"/>
          </p:cNvSpPr>
          <p:nvPr>
            <p:ph type="title" idx="4294967295"/>
          </p:nvPr>
        </p:nvSpPr>
        <p:spPr>
          <a:xfrm>
            <a:off x="1066800" y="457200"/>
            <a:ext cx="6934200" cy="1143000"/>
          </a:xfrm>
        </p:spPr>
        <p:txBody>
          <a:bodyPr/>
          <a:lstStyle/>
          <a:p>
            <a:r>
              <a:rPr lang="en-US" altLang="en-US" sz="2800">
                <a:sym typeface="Wingdings" panose="05000000000000000000" pitchFamily="2" charset="2"/>
              </a:rPr>
              <a:t></a:t>
            </a:r>
            <a:r>
              <a:rPr lang="en-US" altLang="en-US" sz="2800"/>
              <a:t> therefore, badly managed emotions threaten your career in the future; but </a:t>
            </a:r>
            <a:br>
              <a:rPr lang="en-US" altLang="en-US" sz="2800"/>
            </a:br>
            <a:r>
              <a:rPr lang="en-US" altLang="en-US" sz="3600"/>
              <a:t>What about… </a:t>
            </a:r>
            <a:r>
              <a:rPr lang="en-US" altLang="en-US" sz="3600" i="1"/>
              <a:t>now</a:t>
            </a:r>
            <a:r>
              <a:rPr lang="en-US" altLang="en-US" sz="3600"/>
              <a:t>?</a:t>
            </a:r>
          </a:p>
        </p:txBody>
      </p:sp>
      <p:sp>
        <p:nvSpPr>
          <p:cNvPr id="24580" name="Rectangle 3">
            <a:extLst>
              <a:ext uri="{FF2B5EF4-FFF2-40B4-BE49-F238E27FC236}">
                <a16:creationId xmlns:a16="http://schemas.microsoft.com/office/drawing/2014/main" id="{02760BAE-D798-4042-AC3E-2CA3092B75CE}"/>
              </a:ext>
            </a:extLst>
          </p:cNvPr>
          <p:cNvSpPr>
            <a:spLocks noGrp="1" noChangeArrowheads="1"/>
          </p:cNvSpPr>
          <p:nvPr>
            <p:ph type="body" idx="4294967295"/>
          </p:nvPr>
        </p:nvSpPr>
        <p:spPr/>
        <p:txBody>
          <a:bodyPr/>
          <a:lstStyle/>
          <a:p>
            <a:r>
              <a:rPr lang="en-US" altLang="en-US"/>
              <a:t>How can you train yourself (“nurture”) for...</a:t>
            </a:r>
          </a:p>
          <a:p>
            <a:pPr lvl="1"/>
            <a:r>
              <a:rPr lang="en-US" altLang="en-US"/>
              <a:t>postponing gratification?</a:t>
            </a:r>
          </a:p>
          <a:p>
            <a:pPr lvl="1"/>
            <a:r>
              <a:rPr lang="en-US" altLang="en-US"/>
              <a:t>interacting better with others?</a:t>
            </a:r>
          </a:p>
          <a:p>
            <a:pPr lvl="1"/>
            <a:r>
              <a:rPr lang="en-US" altLang="en-US"/>
              <a:t>speaking in public?</a:t>
            </a:r>
          </a:p>
          <a:p>
            <a:pPr lvl="1"/>
            <a:r>
              <a:rPr lang="en-US" altLang="en-US"/>
              <a:t>keeping more control over your own career?</a:t>
            </a:r>
          </a:p>
          <a:p>
            <a:r>
              <a:rPr lang="en-US" altLang="en-US"/>
              <a:t>How should you deal </a:t>
            </a:r>
            <a:r>
              <a:rPr lang="en-US" altLang="en-US" i="1"/>
              <a:t>now</a:t>
            </a:r>
            <a:r>
              <a:rPr lang="en-US" altLang="en-US"/>
              <a:t> with your partner? </a:t>
            </a:r>
          </a:p>
          <a:p>
            <a:pPr lvl="1"/>
            <a:r>
              <a:rPr lang="en-US" altLang="en-US"/>
              <a:t>Making a deal, establishing “safeguards”?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4580">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4580">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4580">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24580">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4580">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4580">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4580">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4580">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4580">
                                            <p:txEl>
                                              <p:pRg st="4" end="4"/>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0">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4580">
                                            <p:txEl>
                                              <p:pRg st="5" end="5"/>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24580">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4580">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4">
            <a:extLst>
              <a:ext uri="{FF2B5EF4-FFF2-40B4-BE49-F238E27FC236}">
                <a16:creationId xmlns:a16="http://schemas.microsoft.com/office/drawing/2014/main" id="{E8042149-1169-4D21-9266-CE6BF273B02E}"/>
              </a:ext>
            </a:extLst>
          </p:cNvPr>
          <p:cNvSpPr>
            <a:spLocks noGrp="1" noChangeArrowheads="1"/>
          </p:cNvSpPr>
          <p:nvPr>
            <p:ph type="title" idx="4294967295"/>
          </p:nvPr>
        </p:nvSpPr>
        <p:spPr/>
        <p:txBody>
          <a:bodyPr/>
          <a:lstStyle/>
          <a:p>
            <a:pPr eaLnBrk="1" hangingPunct="1"/>
            <a:r>
              <a:rPr lang="en-US" altLang="en-US"/>
              <a:t>How should UPF change? </a:t>
            </a:r>
          </a:p>
        </p:txBody>
      </p:sp>
      <p:sp>
        <p:nvSpPr>
          <p:cNvPr id="37891" name="Rectangle 5">
            <a:extLst>
              <a:ext uri="{FF2B5EF4-FFF2-40B4-BE49-F238E27FC236}">
                <a16:creationId xmlns:a16="http://schemas.microsoft.com/office/drawing/2014/main" id="{21EC4483-3780-4C4A-A34E-7968B86BA1CA}"/>
              </a:ext>
            </a:extLst>
          </p:cNvPr>
          <p:cNvSpPr>
            <a:spLocks noGrp="1" noChangeArrowheads="1"/>
          </p:cNvSpPr>
          <p:nvPr>
            <p:ph type="body" idx="4294967295"/>
          </p:nvPr>
        </p:nvSpPr>
        <p:spPr/>
        <p:txBody>
          <a:bodyPr/>
          <a:lstStyle/>
          <a:p>
            <a:pPr eaLnBrk="1" hangingPunct="1">
              <a:lnSpc>
                <a:spcPct val="90000"/>
              </a:lnSpc>
            </a:pPr>
            <a:r>
              <a:rPr lang="en-US" altLang="en-US" sz="2400"/>
              <a:t>Groups: Size? Continuity? Identity? Competition? </a:t>
            </a:r>
          </a:p>
          <a:p>
            <a:pPr eaLnBrk="1" hangingPunct="1">
              <a:lnSpc>
                <a:spcPct val="90000"/>
              </a:lnSpc>
            </a:pPr>
            <a:r>
              <a:rPr lang="en-US" altLang="en-US" sz="2400"/>
              <a:t>Exams: Necessary? How often?</a:t>
            </a:r>
          </a:p>
          <a:p>
            <a:pPr eaLnBrk="1" hangingPunct="1">
              <a:lnSpc>
                <a:spcPct val="90000"/>
              </a:lnSpc>
            </a:pPr>
            <a:r>
              <a:rPr lang="en-US" altLang="en-US" sz="2400"/>
              <a:t>Homework: Necessary? Effects?</a:t>
            </a:r>
          </a:p>
          <a:p>
            <a:pPr eaLnBrk="1" hangingPunct="1">
              <a:lnSpc>
                <a:spcPct val="90000"/>
              </a:lnSpc>
            </a:pPr>
            <a:r>
              <a:rPr lang="en-US" altLang="en-US" sz="2400"/>
              <a:t>Information on: Type of exam? Ranking in the class?</a:t>
            </a:r>
          </a:p>
          <a:p>
            <a:pPr eaLnBrk="1" hangingPunct="1">
              <a:lnSpc>
                <a:spcPct val="90000"/>
              </a:lnSpc>
            </a:pPr>
            <a:r>
              <a:rPr lang="en-US" altLang="en-US" sz="2400"/>
              <a:t>Change: Teaching method?</a:t>
            </a:r>
          </a:p>
          <a:p>
            <a:pPr eaLnBrk="1" hangingPunct="1">
              <a:lnSpc>
                <a:spcPct val="90000"/>
              </a:lnSpc>
            </a:pPr>
            <a:r>
              <a:rPr lang="en-US" altLang="en-US" sz="2400"/>
              <a:t>Others? Can you help UPF make students more rational? Meaning by rational? Improve self-control?</a:t>
            </a:r>
          </a:p>
          <a:p>
            <a:pPr eaLnBrk="1" hangingPunct="1">
              <a:lnSpc>
                <a:spcPct val="90000"/>
              </a:lnSpc>
            </a:pPr>
            <a:r>
              <a:rPr lang="en-US" altLang="en-US" sz="2400"/>
              <a:t>Do we tend to limit the changes to “UPF”—i.e., everything but ourselves?</a:t>
            </a:r>
          </a:p>
          <a:p>
            <a:pPr eaLnBrk="1" hangingPunct="1">
              <a:lnSpc>
                <a:spcPct val="90000"/>
              </a:lnSpc>
            </a:pPr>
            <a:r>
              <a:rPr lang="en-US" altLang="en-US" sz="2400"/>
              <a:t>How should OEM-EIM change?</a:t>
            </a:r>
          </a:p>
          <a:p>
            <a:pPr eaLnBrk="1" hangingPunct="1">
              <a:lnSpc>
                <a:spcPct val="90000"/>
              </a:lnSpc>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7891">
                                            <p:txEl>
                                              <p:pRg st="0" end="0"/>
                                            </p:txEl>
                                          </p:spTgt>
                                        </p:tgtEl>
                                        <p:attrNameLst>
                                          <p:attrName>ppt_c</p:attrName>
                                        </p:attrNameLst>
                                      </p:cBhvr>
                                      <p:to>
                                        <a:srgbClr val="DDDDDD"/>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7891">
                                            <p:txEl>
                                              <p:pRg st="1" end="1"/>
                                            </p:txEl>
                                          </p:spTgt>
                                        </p:tgtEl>
                                        <p:attrNameLst>
                                          <p:attrName>ppt_c</p:attrName>
                                        </p:attrNameLst>
                                      </p:cBhvr>
                                      <p:to>
                                        <a:srgbClr val="DDDDDD"/>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7891">
                                            <p:txEl>
                                              <p:pRg st="2" end="2"/>
                                            </p:txEl>
                                          </p:spTgt>
                                        </p:tgtEl>
                                        <p:attrNameLst>
                                          <p:attrName>ppt_c</p:attrName>
                                        </p:attrNameLst>
                                      </p:cBhvr>
                                      <p:to>
                                        <a:srgbClr val="DDDDDD"/>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7891">
                                            <p:txEl>
                                              <p:pRg st="3" end="3"/>
                                            </p:txEl>
                                          </p:spTgt>
                                        </p:tgtEl>
                                        <p:attrNameLst>
                                          <p:attrName>ppt_c</p:attrName>
                                        </p:attrNameLst>
                                      </p:cBhvr>
                                      <p:to>
                                        <a:srgbClr val="DDDDDD"/>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7891">
                                            <p:txEl>
                                              <p:pRg st="4" end="4"/>
                                            </p:txEl>
                                          </p:spTgt>
                                        </p:tgtEl>
                                        <p:attrNameLst>
                                          <p:attrName>ppt_c</p:attrName>
                                        </p:attrNameLst>
                                      </p:cBhvr>
                                      <p:to>
                                        <a:srgbClr val="DDDDDD"/>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7891">
                                            <p:txEl>
                                              <p:pRg st="5" end="5"/>
                                            </p:txEl>
                                          </p:spTgt>
                                        </p:tgtEl>
                                        <p:attrNameLst>
                                          <p:attrName>ppt_c</p:attrName>
                                        </p:attrNameLst>
                                      </p:cBhvr>
                                      <p:to>
                                        <a:srgbClr val="DDDDDD"/>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89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7891">
                                            <p:txEl>
                                              <p:pRg st="6" end="6"/>
                                            </p:txEl>
                                          </p:spTgt>
                                        </p:tgtEl>
                                        <p:attrNameLst>
                                          <p:attrName>ppt_c</p:attrName>
                                        </p:attrNameLst>
                                      </p:cBhvr>
                                      <p:to>
                                        <a:srgbClr val="DDDDDD"/>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891">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7891">
                                            <p:txEl>
                                              <p:pRg st="7" end="7"/>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Benito Arruñada\Dropbox\Modified files\Microlife_effort.png">
            <a:extLst>
              <a:ext uri="{FF2B5EF4-FFF2-40B4-BE49-F238E27FC236}">
                <a16:creationId xmlns:a16="http://schemas.microsoft.com/office/drawing/2014/main" id="{152130DA-81F8-4BDA-9702-EDF36BE834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575" y="1676400"/>
            <a:ext cx="5508625" cy="513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7 Título">
            <a:extLst>
              <a:ext uri="{FF2B5EF4-FFF2-40B4-BE49-F238E27FC236}">
                <a16:creationId xmlns:a16="http://schemas.microsoft.com/office/drawing/2014/main" id="{868D569C-9FC3-4425-A653-58D7015B0DDF}"/>
              </a:ext>
            </a:extLst>
          </p:cNvPr>
          <p:cNvSpPr>
            <a:spLocks noGrp="1"/>
          </p:cNvSpPr>
          <p:nvPr>
            <p:ph type="title"/>
          </p:nvPr>
        </p:nvSpPr>
        <p:spPr>
          <a:xfrm>
            <a:off x="0" y="381000"/>
            <a:ext cx="9144000" cy="1116013"/>
          </a:xfrm>
        </p:spPr>
        <p:txBody>
          <a:bodyPr/>
          <a:lstStyle/>
          <a:p>
            <a:pPr eaLnBrk="1" hangingPunct="1"/>
            <a:r>
              <a:rPr lang="en-US" altLang="en-US"/>
              <a:t>A “microlife”: a unit of risk representing 1/2 hour change of life expectancy</a:t>
            </a:r>
            <a:endParaRPr lang="es-E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8B9ECC9-9FA5-45A2-9065-E35A9C1CD316}"/>
              </a:ext>
            </a:extLst>
          </p:cNvPr>
          <p:cNvSpPr>
            <a:spLocks noGrp="1" noChangeArrowheads="1"/>
          </p:cNvSpPr>
          <p:nvPr>
            <p:ph type="title"/>
          </p:nvPr>
        </p:nvSpPr>
        <p:spPr/>
        <p:txBody>
          <a:bodyPr/>
          <a:lstStyle/>
          <a:p>
            <a:pPr eaLnBrk="1" hangingPunct="1"/>
            <a:r>
              <a:rPr lang="en-US" altLang="en-US"/>
              <a:t>Outline</a:t>
            </a:r>
          </a:p>
        </p:txBody>
      </p:sp>
      <p:sp>
        <p:nvSpPr>
          <p:cNvPr id="5123" name="Rectangle 3">
            <a:extLst>
              <a:ext uri="{FF2B5EF4-FFF2-40B4-BE49-F238E27FC236}">
                <a16:creationId xmlns:a16="http://schemas.microsoft.com/office/drawing/2014/main" id="{F9C6FD3B-FC4F-49CB-803F-D61F962F7E0A}"/>
              </a:ext>
            </a:extLst>
          </p:cNvPr>
          <p:cNvSpPr>
            <a:spLocks noGrp="1" noChangeArrowheads="1"/>
          </p:cNvSpPr>
          <p:nvPr>
            <p:ph type="body" idx="1"/>
          </p:nvPr>
        </p:nvSpPr>
        <p:spPr/>
        <p:txBody>
          <a:bodyPr/>
          <a:lstStyle/>
          <a:p>
            <a:pPr eaLnBrk="1" hangingPunct="1"/>
            <a:r>
              <a:rPr lang="en-US" altLang="en-US"/>
              <a:t>Organization of exchange</a:t>
            </a:r>
          </a:p>
          <a:p>
            <a:pPr lvl="1" eaLnBrk="1" hangingPunct="1"/>
            <a:r>
              <a:rPr lang="en-US" altLang="en-US"/>
              <a:t>‘Farsighted contracting’ in TCE</a:t>
            </a:r>
          </a:p>
          <a:p>
            <a:pPr eaLnBrk="1" hangingPunct="1"/>
            <a:r>
              <a:rPr lang="en-US" altLang="en-US"/>
              <a:t>Management</a:t>
            </a:r>
          </a:p>
          <a:p>
            <a:pPr lvl="1" eaLnBrk="1" hangingPunct="1"/>
            <a:r>
              <a:rPr lang="en-US" altLang="en-US"/>
              <a:t>General management </a:t>
            </a:r>
          </a:p>
          <a:p>
            <a:pPr lvl="1" eaLnBrk="1" hangingPunct="1"/>
            <a:r>
              <a:rPr lang="en-US" altLang="en-US"/>
              <a:t>Managing people</a:t>
            </a:r>
          </a:p>
          <a:p>
            <a:pPr lvl="1" eaLnBrk="1" hangingPunct="1"/>
            <a:r>
              <a:rPr lang="en-US" altLang="en-US"/>
              <a:t>Marketing </a:t>
            </a:r>
          </a:p>
          <a:p>
            <a:pPr lvl="1" eaLnBrk="1" hangingPunct="1"/>
            <a:r>
              <a:rPr lang="en-US" altLang="en-US"/>
              <a:t>Finance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a:extLst>
              <a:ext uri="{FF2B5EF4-FFF2-40B4-BE49-F238E27FC236}">
                <a16:creationId xmlns:a16="http://schemas.microsoft.com/office/drawing/2014/main" id="{C28414CD-241F-443D-BF79-D0CC950B5B44}"/>
              </a:ext>
            </a:extLst>
          </p:cNvPr>
          <p:cNvSpPr>
            <a:spLocks noGrp="1"/>
          </p:cNvSpPr>
          <p:nvPr>
            <p:ph type="title"/>
          </p:nvPr>
        </p:nvSpPr>
        <p:spPr/>
        <p:txBody>
          <a:bodyPr/>
          <a:lstStyle/>
          <a:p>
            <a:r>
              <a:rPr lang="es-ES_tradnl" altLang="en-US"/>
              <a:t>Nudge &amp; “libertarian paternalism”</a:t>
            </a:r>
            <a:endParaRPr lang="es-ES" altLang="en-US"/>
          </a:p>
        </p:txBody>
      </p:sp>
      <p:sp>
        <p:nvSpPr>
          <p:cNvPr id="29699" name="2 Marcador de contenido">
            <a:extLst>
              <a:ext uri="{FF2B5EF4-FFF2-40B4-BE49-F238E27FC236}">
                <a16:creationId xmlns:a16="http://schemas.microsoft.com/office/drawing/2014/main" id="{704705A6-97EB-4FC0-8D71-D39D833B0832}"/>
              </a:ext>
            </a:extLst>
          </p:cNvPr>
          <p:cNvSpPr>
            <a:spLocks noGrp="1"/>
          </p:cNvSpPr>
          <p:nvPr>
            <p:ph idx="1"/>
          </p:nvPr>
        </p:nvSpPr>
        <p:spPr>
          <a:xfrm>
            <a:off x="3581400" y="1752600"/>
            <a:ext cx="5105400" cy="4686300"/>
          </a:xfrm>
        </p:spPr>
        <p:txBody>
          <a:bodyPr/>
          <a:lstStyle/>
          <a:p>
            <a:pPr>
              <a:lnSpc>
                <a:spcPct val="90000"/>
              </a:lnSpc>
            </a:pPr>
            <a:r>
              <a:rPr lang="en-US" altLang="en-US" sz="2600"/>
              <a:t>Choice architecture in line with humans’ bounded rationality. Examples:</a:t>
            </a:r>
          </a:p>
          <a:p>
            <a:pPr lvl="1">
              <a:lnSpc>
                <a:spcPct val="90000"/>
              </a:lnSpc>
            </a:pPr>
            <a:r>
              <a:rPr lang="en-US" altLang="en-US" sz="2200"/>
              <a:t>default option (suscribed / unsuscribed) in voluntary pension plans causes huge differences in enrollment and savings</a:t>
            </a:r>
          </a:p>
          <a:p>
            <a:pPr lvl="1">
              <a:lnSpc>
                <a:spcPct val="90000"/>
              </a:lnSpc>
            </a:pPr>
            <a:r>
              <a:rPr lang="en-US" altLang="en-US" sz="2200"/>
              <a:t>healthier food placed at sight level increases the likelihood that we opt for it</a:t>
            </a:r>
          </a:p>
          <a:p>
            <a:pPr>
              <a:lnSpc>
                <a:spcPct val="90000"/>
              </a:lnSpc>
            </a:pPr>
            <a:r>
              <a:rPr lang="en-US" altLang="en-US" sz="2600"/>
              <a:t>Long-term, would not people become worse decision-makers?</a:t>
            </a:r>
            <a:endParaRPr lang="es-ES" altLang="en-US" sz="2600"/>
          </a:p>
        </p:txBody>
      </p:sp>
      <p:pic>
        <p:nvPicPr>
          <p:cNvPr id="29700" name="Picture 2" descr="http://t3.gstatic.com/images?q=tbn:ANd9GcSHfi3nJo3YWaJiEx4kotK6skjb9MGuz_9i2GWAX8MwtvtKN4qU">
            <a:extLst>
              <a:ext uri="{FF2B5EF4-FFF2-40B4-BE49-F238E27FC236}">
                <a16:creationId xmlns:a16="http://schemas.microsoft.com/office/drawing/2014/main" id="{0FFCA4DC-57EF-4565-993A-55457A790D63}"/>
              </a:ext>
            </a:extLst>
          </p:cNvPr>
          <p:cNvPicPr>
            <a:picLocks noChangeArrowheads="1"/>
          </p:cNvPicPr>
          <p:nvPr/>
        </p:nvPicPr>
        <p:blipFill>
          <a:blip r:embed="rId3">
            <a:extLst>
              <a:ext uri="{28A0092B-C50C-407E-A947-70E740481C1C}">
                <a14:useLocalDpi xmlns:a14="http://schemas.microsoft.com/office/drawing/2010/main" val="0"/>
              </a:ext>
            </a:extLst>
          </a:blip>
          <a:srcRect l="4724" b="12633"/>
          <a:stretch>
            <a:fillRect/>
          </a:stretch>
        </p:blipFill>
        <p:spPr bwMode="auto">
          <a:xfrm>
            <a:off x="457200" y="1828800"/>
            <a:ext cx="29368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6">
            <a:extLst>
              <a:ext uri="{FF2B5EF4-FFF2-40B4-BE49-F238E27FC236}">
                <a16:creationId xmlns:a16="http://schemas.microsoft.com/office/drawing/2014/main" id="{6FABDC06-0A2A-4417-993F-B012FDC21F4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4DAAECE-51B8-435E-A068-8453E197C394}" type="slidenum">
              <a:rPr lang="es-ES" altLang="en-US" sz="1400"/>
              <a:pPr/>
              <a:t>31</a:t>
            </a:fld>
            <a:endParaRPr lang="es-ES" altLang="en-US" sz="1400"/>
          </a:p>
        </p:txBody>
      </p:sp>
      <p:sp>
        <p:nvSpPr>
          <p:cNvPr id="30723" name="Rectangle 2">
            <a:extLst>
              <a:ext uri="{FF2B5EF4-FFF2-40B4-BE49-F238E27FC236}">
                <a16:creationId xmlns:a16="http://schemas.microsoft.com/office/drawing/2014/main" id="{A0D0E198-8C6C-4FC6-8332-E4907DD8C4A0}"/>
              </a:ext>
            </a:extLst>
          </p:cNvPr>
          <p:cNvSpPr>
            <a:spLocks noGrp="1" noChangeArrowheads="1"/>
          </p:cNvSpPr>
          <p:nvPr>
            <p:ph type="title"/>
          </p:nvPr>
        </p:nvSpPr>
        <p:spPr/>
        <p:txBody>
          <a:bodyPr/>
          <a:lstStyle/>
          <a:p>
            <a:r>
              <a:rPr lang="en-US" altLang="en-US"/>
              <a:t>Managing communications</a:t>
            </a:r>
            <a:br>
              <a:rPr lang="en-US" altLang="en-US"/>
            </a:br>
            <a:r>
              <a:rPr lang="en-US" altLang="en-US"/>
              <a:t>Email example:</a:t>
            </a:r>
          </a:p>
        </p:txBody>
      </p:sp>
      <p:sp>
        <p:nvSpPr>
          <p:cNvPr id="30724" name="Rectangle 3">
            <a:extLst>
              <a:ext uri="{FF2B5EF4-FFF2-40B4-BE49-F238E27FC236}">
                <a16:creationId xmlns:a16="http://schemas.microsoft.com/office/drawing/2014/main" id="{EE26C90A-22E7-4853-BE85-A0696D1190E8}"/>
              </a:ext>
            </a:extLst>
          </p:cNvPr>
          <p:cNvSpPr>
            <a:spLocks noGrp="1" noChangeArrowheads="1"/>
          </p:cNvSpPr>
          <p:nvPr>
            <p:ph type="body" idx="1"/>
          </p:nvPr>
        </p:nvSpPr>
        <p:spPr/>
        <p:txBody>
          <a:bodyPr/>
          <a:lstStyle/>
          <a:p>
            <a:pPr>
              <a:lnSpc>
                <a:spcPct val="80000"/>
              </a:lnSpc>
            </a:pPr>
            <a:r>
              <a:rPr lang="en-US" altLang="en-US" sz="1800"/>
              <a:t>“I am ... from your class of Economic Organizations and Markets (group 2), I write you in order to comment some aspects of The Economist's article "Homo administrans". In the article, despite the fact that the author states that nurture and nature explain the differences between individuals and that both are important in order to determine our character, he just focus on showing experiments that seems to defend that biology is the only determinant of our character, almost without influence of our environment.</a:t>
            </a:r>
          </a:p>
          <a:p>
            <a:pPr>
              <a:lnSpc>
                <a:spcPct val="80000"/>
              </a:lnSpc>
              <a:buFontTx/>
              <a:buNone/>
            </a:pPr>
            <a:r>
              <a:rPr lang="en-US" altLang="en-US" sz="1800"/>
              <a:t>	For me this is contradictory not just with his initial affirmation but also with other studies that suggest the importance of nurture to define our personality traits. For example, a couple of days ago I read an article which says, briefly, that environment helps to determine our character and that the role of genes seems to be help to determine the paths that people take in their environment (if you want to read it carefully here is the link: </a:t>
            </a:r>
            <a:r>
              <a:rPr lang="en-US" altLang="en-US" sz="1800">
                <a:hlinkClick r:id="rId3"/>
              </a:rPr>
              <a:t>http://voices.yahoo.com/the-role-nature-nurture-shaping-human-behavior-2255780.html)</a:t>
            </a:r>
            <a:r>
              <a:rPr lang="en-US" altLang="en-US" sz="1800"/>
              <a:t>”.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Rectangle 6">
            <a:extLst>
              <a:ext uri="{FF2B5EF4-FFF2-40B4-BE49-F238E27FC236}">
                <a16:creationId xmlns:a16="http://schemas.microsoft.com/office/drawing/2014/main" id="{A70C95B7-9BB0-4910-91E9-0CC8D30C7F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AFE1FD-2E26-4607-95F3-4747F50F9A92}" type="slidenum">
              <a:rPr lang="es-ES" altLang="en-US" sz="1400"/>
              <a:pPr/>
              <a:t>32</a:t>
            </a:fld>
            <a:endParaRPr lang="es-ES" altLang="en-US" sz="1400"/>
          </a:p>
        </p:txBody>
      </p:sp>
      <p:sp>
        <p:nvSpPr>
          <p:cNvPr id="31747" name="Rectangle 2">
            <a:extLst>
              <a:ext uri="{FF2B5EF4-FFF2-40B4-BE49-F238E27FC236}">
                <a16:creationId xmlns:a16="http://schemas.microsoft.com/office/drawing/2014/main" id="{A23BCF66-6F0C-45CA-8E24-D0175A82941C}"/>
              </a:ext>
            </a:extLst>
          </p:cNvPr>
          <p:cNvSpPr>
            <a:spLocks noGrp="1" noChangeArrowheads="1"/>
          </p:cNvSpPr>
          <p:nvPr>
            <p:ph type="title"/>
          </p:nvPr>
        </p:nvSpPr>
        <p:spPr/>
        <p:txBody>
          <a:bodyPr/>
          <a:lstStyle/>
          <a:p>
            <a:r>
              <a:rPr lang="en-US" altLang="en-US" sz="3600"/>
              <a:t>The same email, after being “pruned”</a:t>
            </a:r>
          </a:p>
        </p:txBody>
      </p:sp>
      <p:sp>
        <p:nvSpPr>
          <p:cNvPr id="31748" name="Rectangle 3">
            <a:extLst>
              <a:ext uri="{FF2B5EF4-FFF2-40B4-BE49-F238E27FC236}">
                <a16:creationId xmlns:a16="http://schemas.microsoft.com/office/drawing/2014/main" id="{871F4467-A69B-4190-BE89-A5866C79195B}"/>
              </a:ext>
            </a:extLst>
          </p:cNvPr>
          <p:cNvSpPr>
            <a:spLocks noGrp="1" noChangeArrowheads="1"/>
          </p:cNvSpPr>
          <p:nvPr>
            <p:ph type="body" idx="1"/>
          </p:nvPr>
        </p:nvSpPr>
        <p:spPr/>
        <p:txBody>
          <a:bodyPr/>
          <a:lstStyle/>
          <a:p>
            <a:r>
              <a:rPr lang="en-US" altLang="en-US"/>
              <a:t>“I am ... from EOM class. I write to comment on the ‘</a:t>
            </a:r>
            <a:r>
              <a:rPr lang="en-US" altLang="en-US" i="1"/>
              <a:t>Homo administrans</a:t>
            </a:r>
            <a:r>
              <a:rPr lang="en-US" altLang="en-US"/>
              <a:t>’ article. Despite it states that both nurture and nature are important in explaining human behavior, it just focus on experiments that seem to defend that biology is the only determinant, almost without any environmental influence. You may see </a:t>
            </a:r>
            <a:r>
              <a:rPr lang="en-US" altLang="en-US">
                <a:hlinkClick r:id="rId3"/>
              </a:rPr>
              <a:t>http://ow.ly/sUlkE</a:t>
            </a:r>
            <a:r>
              <a:rPr lang="en-US" altLang="en-US"/>
              <a:t>”.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a:extLst>
              <a:ext uri="{FF2B5EF4-FFF2-40B4-BE49-F238E27FC236}">
                <a16:creationId xmlns:a16="http://schemas.microsoft.com/office/drawing/2014/main" id="{6552188B-D7AB-4C36-AC48-F30FC492840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5F435AC-651F-4991-B44D-F12DF8A0BF71}" type="slidenum">
              <a:rPr lang="es-ES" altLang="en-US" sz="1400"/>
              <a:pPr/>
              <a:t>33</a:t>
            </a:fld>
            <a:endParaRPr lang="es-ES" altLang="en-US" sz="1400"/>
          </a:p>
        </p:txBody>
      </p:sp>
      <p:sp>
        <p:nvSpPr>
          <p:cNvPr id="32771" name="Rectangle 2">
            <a:extLst>
              <a:ext uri="{FF2B5EF4-FFF2-40B4-BE49-F238E27FC236}">
                <a16:creationId xmlns:a16="http://schemas.microsoft.com/office/drawing/2014/main" id="{E79E9409-4643-42BA-B405-5327A8F73B73}"/>
              </a:ext>
            </a:extLst>
          </p:cNvPr>
          <p:cNvSpPr>
            <a:spLocks noGrp="1" noChangeArrowheads="1"/>
          </p:cNvSpPr>
          <p:nvPr>
            <p:ph type="title"/>
          </p:nvPr>
        </p:nvSpPr>
        <p:spPr/>
        <p:txBody>
          <a:bodyPr/>
          <a:lstStyle/>
          <a:p>
            <a:r>
              <a:rPr lang="en-US" altLang="en-US" sz="3600"/>
              <a:t>Multiple applications for other topics </a:t>
            </a:r>
          </a:p>
        </p:txBody>
      </p:sp>
      <p:sp>
        <p:nvSpPr>
          <p:cNvPr id="32772" name="Rectangle 3">
            <a:extLst>
              <a:ext uri="{FF2B5EF4-FFF2-40B4-BE49-F238E27FC236}">
                <a16:creationId xmlns:a16="http://schemas.microsoft.com/office/drawing/2014/main" id="{86091261-71C6-428A-9A36-795FD7C3B30A}"/>
              </a:ext>
            </a:extLst>
          </p:cNvPr>
          <p:cNvSpPr>
            <a:spLocks noGrp="1" noChangeArrowheads="1"/>
          </p:cNvSpPr>
          <p:nvPr>
            <p:ph type="body" idx="1"/>
          </p:nvPr>
        </p:nvSpPr>
        <p:spPr/>
        <p:txBody>
          <a:bodyPr/>
          <a:lstStyle/>
          <a:p>
            <a:r>
              <a:rPr lang="en-US" altLang="en-US"/>
              <a:t>What is the role of “emotions” in understanding and regulating markets, politics, institutions, and business firms?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EB8AD41-8EA4-4898-9A22-2F033A99F8FD}"/>
              </a:ext>
            </a:extLst>
          </p:cNvPr>
          <p:cNvSpPr>
            <a:spLocks noGrp="1" noChangeArrowheads="1"/>
          </p:cNvSpPr>
          <p:nvPr>
            <p:ph type="title"/>
          </p:nvPr>
        </p:nvSpPr>
        <p:spPr/>
        <p:txBody>
          <a:bodyPr/>
          <a:lstStyle/>
          <a:p>
            <a:pPr eaLnBrk="1" hangingPunct="1"/>
            <a:r>
              <a:rPr lang="en-US" altLang="en-US"/>
              <a:t>Economic consequences (I): Organizing exchange</a:t>
            </a:r>
          </a:p>
        </p:txBody>
      </p:sp>
      <p:sp>
        <p:nvSpPr>
          <p:cNvPr id="6147" name="Rectangle 3">
            <a:extLst>
              <a:ext uri="{FF2B5EF4-FFF2-40B4-BE49-F238E27FC236}">
                <a16:creationId xmlns:a16="http://schemas.microsoft.com/office/drawing/2014/main" id="{768B6B7D-8E34-4E6D-BE90-291BFFCBD367}"/>
              </a:ext>
            </a:extLst>
          </p:cNvPr>
          <p:cNvSpPr>
            <a:spLocks noGrp="1" noChangeArrowheads="1"/>
          </p:cNvSpPr>
          <p:nvPr>
            <p:ph type="body" idx="1"/>
          </p:nvPr>
        </p:nvSpPr>
        <p:spPr/>
        <p:txBody>
          <a:bodyPr/>
          <a:lstStyle/>
          <a:p>
            <a:pPr eaLnBrk="1" hangingPunct="1"/>
            <a:r>
              <a:rPr lang="en-US" altLang="en-US" sz="2400"/>
              <a:t>Assumptions in Transaction Cost Economics : bounded rationality &amp; opportunism</a:t>
            </a:r>
          </a:p>
          <a:p>
            <a:pPr eaLnBrk="1" hangingPunct="1"/>
            <a:r>
              <a:rPr lang="en-US" altLang="en-US" sz="2400"/>
              <a:t>Solution: “farsighted contracting”</a:t>
            </a:r>
          </a:p>
          <a:p>
            <a:pPr lvl="1" eaLnBrk="1" hangingPunct="1"/>
            <a:r>
              <a:rPr lang="en-US" altLang="en-US" sz="2000"/>
              <a:t>use of calculative rationality ex ante to develop safeguards against ex post opportunism</a:t>
            </a:r>
          </a:p>
          <a:p>
            <a:pPr eaLnBrk="1" hangingPunct="1"/>
            <a:r>
              <a:rPr lang="en-US" altLang="en-US" sz="2400"/>
              <a:t>It often collides with instinctive “contractual heuristics”—mainly, with cheater detectors</a:t>
            </a:r>
          </a:p>
          <a:p>
            <a:pPr lvl="1" eaLnBrk="1" hangingPunct="1"/>
            <a:r>
              <a:rPr lang="en-US" altLang="en-US" sz="2000"/>
              <a:t>Example: Love and arranged marriages </a:t>
            </a:r>
          </a:p>
          <a:p>
            <a:pPr eaLnBrk="1" hangingPunct="1"/>
            <a:r>
              <a:rPr lang="en-US" altLang="en-US" sz="2400"/>
              <a:t>Schizophrenic (and impossible?) palliative: </a:t>
            </a:r>
            <a:br>
              <a:rPr lang="en-US" altLang="en-US" sz="2400"/>
            </a:br>
            <a:r>
              <a:rPr lang="en-US" altLang="en-US" sz="2400"/>
              <a:t>do not explicitly safeguard in daily life, in marriage contract, etc.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469E2DE-5DAF-42C2-B416-1666EE3C5CA3}"/>
              </a:ext>
            </a:extLst>
          </p:cNvPr>
          <p:cNvSpPr>
            <a:spLocks noGrp="1" noChangeArrowheads="1"/>
          </p:cNvSpPr>
          <p:nvPr>
            <p:ph type="title"/>
          </p:nvPr>
        </p:nvSpPr>
        <p:spPr>
          <a:xfrm>
            <a:off x="457200" y="304800"/>
            <a:ext cx="8305800" cy="1143000"/>
          </a:xfrm>
        </p:spPr>
        <p:txBody>
          <a:bodyPr/>
          <a:lstStyle/>
          <a:p>
            <a:pPr eaLnBrk="1" hangingPunct="1"/>
            <a:r>
              <a:rPr lang="en-US" altLang="en-US" sz="3600"/>
              <a:t>Most important: </a:t>
            </a:r>
            <a:br>
              <a:rPr lang="en-US" altLang="en-US" sz="3600"/>
            </a:br>
            <a:r>
              <a:rPr lang="en-US" altLang="en-US" sz="3600"/>
              <a:t>Contextual contracting needed</a:t>
            </a:r>
          </a:p>
        </p:txBody>
      </p:sp>
      <p:sp>
        <p:nvSpPr>
          <p:cNvPr id="7171" name="Rectangle 3">
            <a:extLst>
              <a:ext uri="{FF2B5EF4-FFF2-40B4-BE49-F238E27FC236}">
                <a16:creationId xmlns:a16="http://schemas.microsoft.com/office/drawing/2014/main" id="{B2CCE2CE-8DE6-401D-AE80-8CEC30010FDE}"/>
              </a:ext>
            </a:extLst>
          </p:cNvPr>
          <p:cNvSpPr>
            <a:spLocks noGrp="1" noChangeArrowheads="1"/>
          </p:cNvSpPr>
          <p:nvPr>
            <p:ph type="body" idx="1"/>
          </p:nvPr>
        </p:nvSpPr>
        <p:spPr>
          <a:xfrm>
            <a:off x="533400" y="1600200"/>
            <a:ext cx="8382000" cy="4876800"/>
          </a:xfrm>
        </p:spPr>
        <p:txBody>
          <a:bodyPr/>
          <a:lstStyle/>
          <a:p>
            <a:pPr eaLnBrk="1" hangingPunct="1"/>
            <a:r>
              <a:rPr lang="en-US" altLang="en-US" sz="2400"/>
              <a:t>Need to identify relational frameworks to avoid applying ‘safeguarding’ approach wrongly. Examples: </a:t>
            </a:r>
          </a:p>
          <a:p>
            <a:pPr lvl="1" eaLnBrk="1" hangingPunct="1"/>
            <a:r>
              <a:rPr lang="en-US" altLang="en-US" sz="2000"/>
              <a:t>When invited for dinner, we reciprocate, we do not pay</a:t>
            </a:r>
          </a:p>
          <a:p>
            <a:pPr lvl="1" eaLnBrk="1" hangingPunct="1"/>
            <a:r>
              <a:rPr lang="en-US" altLang="en-US" sz="2000"/>
              <a:t>Length of contracts differs widely</a:t>
            </a:r>
          </a:p>
          <a:p>
            <a:pPr eaLnBrk="1" hangingPunct="1"/>
            <a:r>
              <a:rPr lang="en-US" altLang="en-US" sz="2400"/>
              <a:t>Applications</a:t>
            </a:r>
          </a:p>
          <a:p>
            <a:pPr lvl="1" eaLnBrk="1" hangingPunct="1"/>
            <a:r>
              <a:rPr lang="en-US" altLang="en-US" sz="2000"/>
              <a:t>Research: more crucial to study real problems </a:t>
            </a:r>
          </a:p>
          <a:p>
            <a:pPr lvl="1" eaLnBrk="1" hangingPunct="1"/>
            <a:r>
              <a:rPr lang="en-US" altLang="en-US" sz="2000"/>
              <a:t>Management: perhaps, need to distinguish explicitly:</a:t>
            </a:r>
          </a:p>
          <a:p>
            <a:pPr lvl="2" eaLnBrk="1" hangingPunct="1"/>
            <a:r>
              <a:rPr lang="en-US" altLang="en-US" sz="1800"/>
              <a:t>Real management:</a:t>
            </a:r>
            <a:r>
              <a:rPr lang="en-US" altLang="en-US" sz="1800">
                <a:sym typeface="Wingdings" panose="05000000000000000000" pitchFamily="2" charset="2"/>
              </a:rPr>
              <a:t> requires instincts and, probably, self-deception to interact effectively</a:t>
            </a:r>
            <a:endParaRPr lang="en-US" altLang="en-US" sz="1800"/>
          </a:p>
          <a:p>
            <a:pPr lvl="2" eaLnBrk="1" hangingPunct="1"/>
            <a:r>
              <a:rPr lang="en-US" altLang="en-US" sz="1800"/>
              <a:t>Business analysis:</a:t>
            </a:r>
            <a:r>
              <a:rPr lang="en-US" altLang="en-US" sz="1800">
                <a:sym typeface="Wingdings" panose="05000000000000000000" pitchFamily="2" charset="2"/>
              </a:rPr>
              <a:t> epistemological truth may help</a:t>
            </a:r>
          </a:p>
          <a:p>
            <a:pPr lvl="1" eaLnBrk="1" hangingPunct="1"/>
            <a:r>
              <a:rPr lang="en-US" altLang="en-US" sz="2000">
                <a:sym typeface="Wingdings" panose="05000000000000000000" pitchFamily="2" charset="2"/>
              </a:rPr>
              <a:t>Politics: free-marketeers need emotional message</a:t>
            </a:r>
          </a:p>
          <a:p>
            <a:pPr lvl="1" eaLnBrk="1" hangingPunct="1"/>
            <a:r>
              <a:rPr lang="en-US" altLang="en-US" sz="2000">
                <a:sym typeface="Wingdings" panose="05000000000000000000" pitchFamily="2" charset="2"/>
              </a:rPr>
              <a:t>Education: MBAs have bad fame. This may explain...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194" name="Picture 4" descr="Look, All I'm Asking Is That We Let Market Forces by Robert Mankoff">
            <a:extLst>
              <a:ext uri="{FF2B5EF4-FFF2-40B4-BE49-F238E27FC236}">
                <a16:creationId xmlns:a16="http://schemas.microsoft.com/office/drawing/2014/main" id="{B708861C-F05E-4457-9C09-8400126811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024" t="20473" r="12598" b="20473"/>
          <a:stretch>
            <a:fillRect/>
          </a:stretch>
        </p:blipFill>
        <p:spPr bwMode="auto">
          <a:xfrm>
            <a:off x="820738" y="-228600"/>
            <a:ext cx="7637462"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BB4682B-8693-4FE2-88A1-0E8655EC0F09}"/>
              </a:ext>
            </a:extLst>
          </p:cNvPr>
          <p:cNvSpPr>
            <a:spLocks noGrp="1" noChangeArrowheads="1"/>
          </p:cNvSpPr>
          <p:nvPr>
            <p:ph type="title"/>
          </p:nvPr>
        </p:nvSpPr>
        <p:spPr>
          <a:xfrm>
            <a:off x="381000" y="381000"/>
            <a:ext cx="8534400" cy="1143000"/>
          </a:xfrm>
        </p:spPr>
        <p:txBody>
          <a:bodyPr/>
          <a:lstStyle/>
          <a:p>
            <a:pPr eaLnBrk="1" hangingPunct="1"/>
            <a:r>
              <a:rPr lang="en-US" altLang="en-US" sz="3600"/>
              <a:t>Example: How behavioral assumptions </a:t>
            </a:r>
            <a:br>
              <a:rPr lang="en-US" altLang="en-US" sz="3600"/>
            </a:br>
            <a:r>
              <a:rPr lang="en-US" altLang="en-US" sz="3600"/>
              <a:t>may affect MBAs’ salaries</a:t>
            </a:r>
          </a:p>
        </p:txBody>
      </p:sp>
      <p:sp>
        <p:nvSpPr>
          <p:cNvPr id="9219" name="Text Box 3">
            <a:extLst>
              <a:ext uri="{FF2B5EF4-FFF2-40B4-BE49-F238E27FC236}">
                <a16:creationId xmlns:a16="http://schemas.microsoft.com/office/drawing/2014/main" id="{311FF435-0D4C-43C9-B03D-0F43C1165615}"/>
              </a:ext>
            </a:extLst>
          </p:cNvPr>
          <p:cNvSpPr txBox="1">
            <a:spLocks noChangeArrowheads="1"/>
          </p:cNvSpPr>
          <p:nvPr/>
        </p:nvSpPr>
        <p:spPr bwMode="auto">
          <a:xfrm>
            <a:off x="2057400" y="3687763"/>
            <a:ext cx="3581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spcBef>
                <a:spcPct val="50000"/>
              </a:spcBef>
              <a:buClr>
                <a:schemeClr val="hlink"/>
              </a:buClr>
              <a:buSzPct val="60000"/>
              <a:buFont typeface="Wingdings" panose="05000000000000000000" pitchFamily="2" charset="2"/>
              <a:buNone/>
            </a:pPr>
            <a:r>
              <a:rPr lang="en-US" altLang="en-US" sz="2200">
                <a:latin typeface="Arial" panose="020B0604020202020204" pitchFamily="34" charset="0"/>
              </a:rPr>
              <a:t>Weight of behavioral as-sumptions in MBA courses</a:t>
            </a:r>
          </a:p>
        </p:txBody>
      </p:sp>
      <p:sp>
        <p:nvSpPr>
          <p:cNvPr id="9220" name="Text Box 4">
            <a:extLst>
              <a:ext uri="{FF2B5EF4-FFF2-40B4-BE49-F238E27FC236}">
                <a16:creationId xmlns:a16="http://schemas.microsoft.com/office/drawing/2014/main" id="{EAC29123-0342-478E-BF5F-A73874D5B700}"/>
              </a:ext>
            </a:extLst>
          </p:cNvPr>
          <p:cNvSpPr txBox="1">
            <a:spLocks noChangeArrowheads="1"/>
          </p:cNvSpPr>
          <p:nvPr/>
        </p:nvSpPr>
        <p:spPr bwMode="auto">
          <a:xfrm>
            <a:off x="7086600" y="2057400"/>
            <a:ext cx="1905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buClr>
                <a:schemeClr val="hlink"/>
              </a:buClr>
              <a:buSzPct val="60000"/>
              <a:buFont typeface="Wingdings" panose="05000000000000000000" pitchFamily="2" charset="2"/>
              <a:buNone/>
            </a:pPr>
            <a:r>
              <a:rPr lang="en-US" altLang="en-US" sz="2200">
                <a:latin typeface="Arial" panose="020B0604020202020204" pitchFamily="34" charset="0"/>
              </a:rPr>
              <a:t>Graduates’ salaries</a:t>
            </a:r>
          </a:p>
        </p:txBody>
      </p:sp>
      <p:sp>
        <p:nvSpPr>
          <p:cNvPr id="9221" name="Text Box 5">
            <a:extLst>
              <a:ext uri="{FF2B5EF4-FFF2-40B4-BE49-F238E27FC236}">
                <a16:creationId xmlns:a16="http://schemas.microsoft.com/office/drawing/2014/main" id="{FD4F169C-293C-4C54-A8C2-E72C4D01F19B}"/>
              </a:ext>
            </a:extLst>
          </p:cNvPr>
          <p:cNvSpPr txBox="1">
            <a:spLocks noChangeArrowheads="1"/>
          </p:cNvSpPr>
          <p:nvPr/>
        </p:nvSpPr>
        <p:spPr bwMode="auto">
          <a:xfrm>
            <a:off x="457200" y="2133600"/>
            <a:ext cx="2438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buClr>
                <a:schemeClr val="hlink"/>
              </a:buClr>
              <a:buSzPct val="60000"/>
              <a:buFont typeface="Wingdings" panose="05000000000000000000" pitchFamily="2" charset="2"/>
              <a:buNone/>
            </a:pPr>
            <a:r>
              <a:rPr lang="en-US" altLang="en-US" sz="2200">
                <a:latin typeface="Arial" panose="020B0604020202020204" pitchFamily="34" charset="0"/>
              </a:rPr>
              <a:t>Students’ quality (GMAT)</a:t>
            </a:r>
          </a:p>
        </p:txBody>
      </p:sp>
      <p:sp>
        <p:nvSpPr>
          <p:cNvPr id="9222" name="Text Box 6">
            <a:extLst>
              <a:ext uri="{FF2B5EF4-FFF2-40B4-BE49-F238E27FC236}">
                <a16:creationId xmlns:a16="http://schemas.microsoft.com/office/drawing/2014/main" id="{845384D9-381E-48FB-9035-57E6696765F6}"/>
              </a:ext>
            </a:extLst>
          </p:cNvPr>
          <p:cNvSpPr txBox="1">
            <a:spLocks noChangeArrowheads="1"/>
          </p:cNvSpPr>
          <p:nvPr/>
        </p:nvSpPr>
        <p:spPr bwMode="auto">
          <a:xfrm>
            <a:off x="1600200" y="5486400"/>
            <a:ext cx="4191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buClr>
                <a:schemeClr val="hlink"/>
              </a:buClr>
              <a:buSzPct val="60000"/>
              <a:buFont typeface="Wingdings" panose="05000000000000000000" pitchFamily="2" charset="2"/>
              <a:buNone/>
            </a:pPr>
            <a:r>
              <a:rPr lang="en-US" altLang="en-US" sz="2200">
                <a:latin typeface="Arial" panose="020B0604020202020204" pitchFamily="34" charset="0"/>
              </a:rPr>
              <a:t>Controls (USA, EUR, et al.)</a:t>
            </a:r>
          </a:p>
        </p:txBody>
      </p:sp>
      <p:sp>
        <p:nvSpPr>
          <p:cNvPr id="9223" name="Text Box 8">
            <a:extLst>
              <a:ext uri="{FF2B5EF4-FFF2-40B4-BE49-F238E27FC236}">
                <a16:creationId xmlns:a16="http://schemas.microsoft.com/office/drawing/2014/main" id="{5FDD0645-B2D3-4592-9DD5-6B9B32531671}"/>
              </a:ext>
            </a:extLst>
          </p:cNvPr>
          <p:cNvSpPr txBox="1">
            <a:spLocks noChangeArrowheads="1"/>
          </p:cNvSpPr>
          <p:nvPr/>
        </p:nvSpPr>
        <p:spPr bwMode="auto">
          <a:xfrm>
            <a:off x="2438400" y="4678363"/>
            <a:ext cx="3200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spcBef>
                <a:spcPct val="50000"/>
              </a:spcBef>
              <a:buClr>
                <a:schemeClr val="hlink"/>
              </a:buClr>
              <a:buSzPct val="60000"/>
              <a:buFont typeface="Wingdings" panose="05000000000000000000" pitchFamily="2" charset="2"/>
              <a:buNone/>
            </a:pPr>
            <a:r>
              <a:rPr lang="en-US" altLang="en-US" sz="2200">
                <a:latin typeface="Arial" panose="020B0604020202020204" pitchFamily="34" charset="0"/>
              </a:rPr>
              <a:t>Size of MBA core</a:t>
            </a:r>
          </a:p>
        </p:txBody>
      </p:sp>
      <p:sp>
        <p:nvSpPr>
          <p:cNvPr id="9224" name="Line 9">
            <a:extLst>
              <a:ext uri="{FF2B5EF4-FFF2-40B4-BE49-F238E27FC236}">
                <a16:creationId xmlns:a16="http://schemas.microsoft.com/office/drawing/2014/main" id="{2C8846B1-5105-4420-9788-2E3ED04231BA}"/>
              </a:ext>
            </a:extLst>
          </p:cNvPr>
          <p:cNvSpPr>
            <a:spLocks noChangeShapeType="1"/>
          </p:cNvSpPr>
          <p:nvPr/>
        </p:nvSpPr>
        <p:spPr bwMode="auto">
          <a:xfrm>
            <a:off x="2971800" y="2362200"/>
            <a:ext cx="4267200" cy="0"/>
          </a:xfrm>
          <a:prstGeom prst="line">
            <a:avLst/>
          </a:prstGeom>
          <a:noFill/>
          <a:ln w="28575">
            <a:solidFill>
              <a:srgbClr val="FF0000"/>
            </a:solidFill>
            <a:round/>
            <a:headEnd type="triangle" w="med" len="med"/>
            <a:tailEnd/>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9225" name="Line 10">
            <a:extLst>
              <a:ext uri="{FF2B5EF4-FFF2-40B4-BE49-F238E27FC236}">
                <a16:creationId xmlns:a16="http://schemas.microsoft.com/office/drawing/2014/main" id="{8063DFC5-4DBD-4B77-B2CA-613B40473CD4}"/>
              </a:ext>
            </a:extLst>
          </p:cNvPr>
          <p:cNvSpPr>
            <a:spLocks noChangeShapeType="1"/>
          </p:cNvSpPr>
          <p:nvPr/>
        </p:nvSpPr>
        <p:spPr bwMode="auto">
          <a:xfrm>
            <a:off x="2971800" y="2590800"/>
            <a:ext cx="1905000" cy="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9226" name="Line 12">
            <a:extLst>
              <a:ext uri="{FF2B5EF4-FFF2-40B4-BE49-F238E27FC236}">
                <a16:creationId xmlns:a16="http://schemas.microsoft.com/office/drawing/2014/main" id="{33794F78-0309-47A8-B51D-20475B190689}"/>
              </a:ext>
            </a:extLst>
          </p:cNvPr>
          <p:cNvSpPr>
            <a:spLocks noChangeShapeType="1"/>
          </p:cNvSpPr>
          <p:nvPr/>
        </p:nvSpPr>
        <p:spPr bwMode="auto">
          <a:xfrm>
            <a:off x="5791200" y="2590800"/>
            <a:ext cx="1447800" cy="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9227" name="Line 13">
            <a:extLst>
              <a:ext uri="{FF2B5EF4-FFF2-40B4-BE49-F238E27FC236}">
                <a16:creationId xmlns:a16="http://schemas.microsoft.com/office/drawing/2014/main" id="{9AEC30B0-59A8-493B-8E10-3750F54991F5}"/>
              </a:ext>
            </a:extLst>
          </p:cNvPr>
          <p:cNvSpPr>
            <a:spLocks noChangeShapeType="1"/>
          </p:cNvSpPr>
          <p:nvPr/>
        </p:nvSpPr>
        <p:spPr bwMode="auto">
          <a:xfrm flipV="1">
            <a:off x="5715000" y="2819400"/>
            <a:ext cx="0" cy="297180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9228" name="Text Box 14">
            <a:extLst>
              <a:ext uri="{FF2B5EF4-FFF2-40B4-BE49-F238E27FC236}">
                <a16:creationId xmlns:a16="http://schemas.microsoft.com/office/drawing/2014/main" id="{74FA708E-5D7F-4B66-B436-CDC05B5684AF}"/>
              </a:ext>
            </a:extLst>
          </p:cNvPr>
          <p:cNvSpPr txBox="1">
            <a:spLocks noChangeArrowheads="1"/>
          </p:cNvSpPr>
          <p:nvPr/>
        </p:nvSpPr>
        <p:spPr bwMode="auto">
          <a:xfrm>
            <a:off x="5029200" y="2257425"/>
            <a:ext cx="1371600" cy="482600"/>
          </a:xfrm>
          <a:prstGeom prst="rect">
            <a:avLst/>
          </a:prstGeom>
          <a:solidFill>
            <a:schemeClr val="bg1"/>
          </a:solidFill>
          <a:ln w="25400">
            <a:solidFill>
              <a:schemeClr val="tx1"/>
            </a:solidFill>
            <a:miter lim="800000"/>
            <a:headEnd/>
            <a:tailEnd/>
          </a:ln>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buClr>
                <a:schemeClr val="hlink"/>
              </a:buClr>
              <a:buSzPct val="60000"/>
              <a:buFont typeface="Wingdings" panose="05000000000000000000" pitchFamily="2" charset="2"/>
              <a:buNone/>
            </a:pPr>
            <a:r>
              <a:rPr lang="en-US" altLang="en-US">
                <a:latin typeface="Arial" panose="020B0604020202020204" pitchFamily="34" charset="0"/>
              </a:rPr>
              <a:t>MBA</a:t>
            </a:r>
          </a:p>
        </p:txBody>
      </p:sp>
      <p:sp>
        <p:nvSpPr>
          <p:cNvPr id="9229" name="Oval 15">
            <a:extLst>
              <a:ext uri="{FF2B5EF4-FFF2-40B4-BE49-F238E27FC236}">
                <a16:creationId xmlns:a16="http://schemas.microsoft.com/office/drawing/2014/main" id="{A82EAF69-9F88-4E63-8CC4-CB2BABABCBCD}"/>
              </a:ext>
            </a:extLst>
          </p:cNvPr>
          <p:cNvSpPr>
            <a:spLocks noChangeArrowheads="1"/>
          </p:cNvSpPr>
          <p:nvPr/>
        </p:nvSpPr>
        <p:spPr bwMode="auto">
          <a:xfrm flipV="1">
            <a:off x="5638800" y="5656263"/>
            <a:ext cx="152400" cy="134937"/>
          </a:xfrm>
          <a:prstGeom prst="ellipse">
            <a:avLst/>
          </a:pr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075" tIns="46038" rIns="92075" bIns="46038"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s-ES" altLang="en-US"/>
          </a:p>
        </p:txBody>
      </p:sp>
      <p:sp>
        <p:nvSpPr>
          <p:cNvPr id="9230" name="Oval 17">
            <a:extLst>
              <a:ext uri="{FF2B5EF4-FFF2-40B4-BE49-F238E27FC236}">
                <a16:creationId xmlns:a16="http://schemas.microsoft.com/office/drawing/2014/main" id="{C701E71A-38ED-42BA-8FC7-E970EF0AB834}"/>
              </a:ext>
            </a:extLst>
          </p:cNvPr>
          <p:cNvSpPr>
            <a:spLocks noChangeArrowheads="1"/>
          </p:cNvSpPr>
          <p:nvPr/>
        </p:nvSpPr>
        <p:spPr bwMode="auto">
          <a:xfrm flipV="1">
            <a:off x="5638800" y="4846638"/>
            <a:ext cx="152400" cy="134937"/>
          </a:xfrm>
          <a:prstGeom prst="ellipse">
            <a:avLst/>
          </a:pr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075" tIns="46038" rIns="92075" bIns="46038"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s-ES" altLang="en-US"/>
          </a:p>
        </p:txBody>
      </p:sp>
      <p:sp>
        <p:nvSpPr>
          <p:cNvPr id="9231" name="Oval 18">
            <a:extLst>
              <a:ext uri="{FF2B5EF4-FFF2-40B4-BE49-F238E27FC236}">
                <a16:creationId xmlns:a16="http://schemas.microsoft.com/office/drawing/2014/main" id="{AF467972-DC7A-4259-B689-F05B4695A955}"/>
              </a:ext>
            </a:extLst>
          </p:cNvPr>
          <p:cNvSpPr>
            <a:spLocks noChangeArrowheads="1"/>
          </p:cNvSpPr>
          <p:nvPr/>
        </p:nvSpPr>
        <p:spPr bwMode="auto">
          <a:xfrm flipV="1">
            <a:off x="5638800" y="4008438"/>
            <a:ext cx="152400" cy="134937"/>
          </a:xfrm>
          <a:prstGeom prst="ellipse">
            <a:avLst/>
          </a:pr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075" tIns="46038" rIns="92075" bIns="46038"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s-ES" altLang="en-US"/>
          </a:p>
        </p:txBody>
      </p:sp>
      <p:sp>
        <p:nvSpPr>
          <p:cNvPr id="9232" name="Text Box 19">
            <a:extLst>
              <a:ext uri="{FF2B5EF4-FFF2-40B4-BE49-F238E27FC236}">
                <a16:creationId xmlns:a16="http://schemas.microsoft.com/office/drawing/2014/main" id="{97523563-7A64-4B36-B1ED-E7DAA895D1BA}"/>
              </a:ext>
            </a:extLst>
          </p:cNvPr>
          <p:cNvSpPr txBox="1">
            <a:spLocks noChangeArrowheads="1"/>
          </p:cNvSpPr>
          <p:nvPr/>
        </p:nvSpPr>
        <p:spPr bwMode="auto">
          <a:xfrm>
            <a:off x="-152400" y="3124200"/>
            <a:ext cx="1752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spcBef>
                <a:spcPct val="50000"/>
              </a:spcBef>
              <a:buClr>
                <a:schemeClr val="hlink"/>
              </a:buClr>
              <a:buSzPct val="60000"/>
              <a:buFont typeface="Wingdings" panose="05000000000000000000" pitchFamily="2" charset="2"/>
              <a:buNone/>
            </a:pPr>
            <a:r>
              <a:rPr lang="en-US" altLang="en-US" sz="2200">
                <a:latin typeface="Arial" panose="020B0604020202020204" pitchFamily="34" charset="0"/>
              </a:rPr>
              <a:t>Placement services</a:t>
            </a:r>
          </a:p>
        </p:txBody>
      </p:sp>
      <p:sp>
        <p:nvSpPr>
          <p:cNvPr id="9233" name="Text Box 20">
            <a:extLst>
              <a:ext uri="{FF2B5EF4-FFF2-40B4-BE49-F238E27FC236}">
                <a16:creationId xmlns:a16="http://schemas.microsoft.com/office/drawing/2014/main" id="{3D75F213-9975-4538-8771-CEE2259F4AFE}"/>
              </a:ext>
            </a:extLst>
          </p:cNvPr>
          <p:cNvSpPr txBox="1">
            <a:spLocks noChangeArrowheads="1"/>
          </p:cNvSpPr>
          <p:nvPr/>
        </p:nvSpPr>
        <p:spPr bwMode="auto">
          <a:xfrm>
            <a:off x="-76200" y="4267200"/>
            <a:ext cx="160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spcBef>
                <a:spcPct val="50000"/>
              </a:spcBef>
              <a:buClr>
                <a:schemeClr val="hlink"/>
              </a:buClr>
              <a:buSzPct val="60000"/>
              <a:buFont typeface="Wingdings" panose="05000000000000000000" pitchFamily="2" charset="2"/>
              <a:buNone/>
            </a:pPr>
            <a:r>
              <a:rPr lang="en-US" altLang="en-US" sz="2200">
                <a:latin typeface="Arial" panose="020B0604020202020204" pitchFamily="34" charset="0"/>
              </a:rPr>
              <a:t>Research quality</a:t>
            </a:r>
          </a:p>
        </p:txBody>
      </p:sp>
      <p:sp>
        <p:nvSpPr>
          <p:cNvPr id="9234" name="Line 21">
            <a:extLst>
              <a:ext uri="{FF2B5EF4-FFF2-40B4-BE49-F238E27FC236}">
                <a16:creationId xmlns:a16="http://schemas.microsoft.com/office/drawing/2014/main" id="{E275EEDF-9E3C-47DF-BD19-0856DB057423}"/>
              </a:ext>
            </a:extLst>
          </p:cNvPr>
          <p:cNvSpPr>
            <a:spLocks noChangeShapeType="1"/>
          </p:cNvSpPr>
          <p:nvPr/>
        </p:nvSpPr>
        <p:spPr bwMode="auto">
          <a:xfrm flipV="1">
            <a:off x="1676400" y="2971800"/>
            <a:ext cx="0" cy="274320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9235" name="Oval 22">
            <a:extLst>
              <a:ext uri="{FF2B5EF4-FFF2-40B4-BE49-F238E27FC236}">
                <a16:creationId xmlns:a16="http://schemas.microsoft.com/office/drawing/2014/main" id="{8AD6AD61-B4AA-4C82-BB79-EFB37FD781CE}"/>
              </a:ext>
            </a:extLst>
          </p:cNvPr>
          <p:cNvSpPr>
            <a:spLocks noChangeArrowheads="1"/>
          </p:cNvSpPr>
          <p:nvPr/>
        </p:nvSpPr>
        <p:spPr bwMode="auto">
          <a:xfrm flipV="1">
            <a:off x="1600200" y="3505200"/>
            <a:ext cx="115888" cy="96838"/>
          </a:xfrm>
          <a:prstGeom prst="ellipse">
            <a:avLst/>
          </a:prstGeom>
          <a:solidFill>
            <a:srgbClr val="FF0000"/>
          </a:solidFill>
          <a:ln w="28575">
            <a:solidFill>
              <a:srgbClr val="FF0000"/>
            </a:solidFill>
            <a:round/>
            <a:headEnd/>
            <a:tailEnd/>
          </a:ln>
        </p:spPr>
        <p:txBody>
          <a:bodyPr wrap="none" lIns="92075" tIns="46038" rIns="92075" bIns="46038"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s-ES" altLang="en-US"/>
          </a:p>
        </p:txBody>
      </p:sp>
      <p:sp>
        <p:nvSpPr>
          <p:cNvPr id="9236" name="Oval 23">
            <a:extLst>
              <a:ext uri="{FF2B5EF4-FFF2-40B4-BE49-F238E27FC236}">
                <a16:creationId xmlns:a16="http://schemas.microsoft.com/office/drawing/2014/main" id="{2A3CEE1A-31E5-46C4-9494-35C28D1BB36E}"/>
              </a:ext>
            </a:extLst>
          </p:cNvPr>
          <p:cNvSpPr>
            <a:spLocks noChangeArrowheads="1"/>
          </p:cNvSpPr>
          <p:nvPr/>
        </p:nvSpPr>
        <p:spPr bwMode="auto">
          <a:xfrm flipV="1">
            <a:off x="1600200" y="4648200"/>
            <a:ext cx="115888" cy="96838"/>
          </a:xfrm>
          <a:prstGeom prst="ellipse">
            <a:avLst/>
          </a:prstGeom>
          <a:solidFill>
            <a:srgbClr val="FF0000"/>
          </a:solidFill>
          <a:ln w="28575">
            <a:solidFill>
              <a:srgbClr val="FF0000"/>
            </a:solidFill>
            <a:round/>
            <a:headEnd/>
            <a:tailEnd/>
          </a:ln>
        </p:spPr>
        <p:txBody>
          <a:bodyPr wrap="none" lIns="92075" tIns="46038" rIns="92075" bIns="46038"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s-ES" altLang="en-US"/>
          </a:p>
        </p:txBody>
      </p:sp>
      <p:sp>
        <p:nvSpPr>
          <p:cNvPr id="9237" name="Oval 24">
            <a:extLst>
              <a:ext uri="{FF2B5EF4-FFF2-40B4-BE49-F238E27FC236}">
                <a16:creationId xmlns:a16="http://schemas.microsoft.com/office/drawing/2014/main" id="{E279BC89-7B37-4BEA-9180-B5A3EBA9D7B4}"/>
              </a:ext>
            </a:extLst>
          </p:cNvPr>
          <p:cNvSpPr>
            <a:spLocks noChangeArrowheads="1"/>
          </p:cNvSpPr>
          <p:nvPr/>
        </p:nvSpPr>
        <p:spPr bwMode="auto">
          <a:xfrm flipV="1">
            <a:off x="1600200" y="5656263"/>
            <a:ext cx="115888" cy="96837"/>
          </a:xfrm>
          <a:prstGeom prst="ellipse">
            <a:avLst/>
          </a:prstGeom>
          <a:solidFill>
            <a:srgbClr val="FF0000"/>
          </a:solidFill>
          <a:ln w="28575">
            <a:solidFill>
              <a:srgbClr val="FF0000"/>
            </a:solidFill>
            <a:round/>
            <a:headEnd/>
            <a:tailEnd/>
          </a:ln>
        </p:spPr>
        <p:txBody>
          <a:bodyPr wrap="none" lIns="92075" tIns="46038" rIns="92075" bIns="46038"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s-ES" altLang="en-US"/>
          </a:p>
        </p:txBody>
      </p:sp>
      <p:sp>
        <p:nvSpPr>
          <p:cNvPr id="9238" name="Text Box 25">
            <a:extLst>
              <a:ext uri="{FF2B5EF4-FFF2-40B4-BE49-F238E27FC236}">
                <a16:creationId xmlns:a16="http://schemas.microsoft.com/office/drawing/2014/main" id="{195FFC8E-181C-4FE3-B313-38EEE135D8A7}"/>
              </a:ext>
            </a:extLst>
          </p:cNvPr>
          <p:cNvSpPr txBox="1">
            <a:spLocks noChangeArrowheads="1"/>
          </p:cNvSpPr>
          <p:nvPr/>
        </p:nvSpPr>
        <p:spPr bwMode="auto">
          <a:xfrm>
            <a:off x="304800" y="6051550"/>
            <a:ext cx="8763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latin typeface="Arial Narrow" panose="020B0606020202030204" pitchFamily="34" charset="0"/>
              </a:rPr>
              <a:t>ARRUÑADA, B., and X. H. VÁZQUEZ (2013), “The Impact of Behavioral Assumptions on Management Ability: A Test Based on the Earnings of MBA Graduates,” </a:t>
            </a:r>
            <a:r>
              <a:rPr lang="en-US" altLang="en-US" sz="1400" i="1">
                <a:latin typeface="Arial Narrow" panose="020B0606020202030204" pitchFamily="34" charset="0"/>
              </a:rPr>
              <a:t>Management and Organization Review</a:t>
            </a:r>
            <a:r>
              <a:rPr lang="en-US" altLang="en-US" sz="1400">
                <a:latin typeface="Arial Narrow" panose="020B0606020202030204" pitchFamily="34" charset="0"/>
              </a:rPr>
              <a:t>, 9(2), 209-32.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91880EE-93FF-4FAD-81AB-51BBC367B91C}"/>
              </a:ext>
            </a:extLst>
          </p:cNvPr>
          <p:cNvSpPr>
            <a:spLocks noGrp="1" noChangeArrowheads="1"/>
          </p:cNvSpPr>
          <p:nvPr>
            <p:ph type="title"/>
          </p:nvPr>
        </p:nvSpPr>
        <p:spPr>
          <a:xfrm>
            <a:off x="457200" y="609600"/>
            <a:ext cx="8153400" cy="1143000"/>
          </a:xfrm>
        </p:spPr>
        <p:txBody>
          <a:bodyPr/>
          <a:lstStyle/>
          <a:p>
            <a:pPr eaLnBrk="1" hangingPunct="1"/>
            <a:r>
              <a:rPr lang="en-US" altLang="en-US">
                <a:cs typeface="Times New Roman" panose="02020603050405020304" pitchFamily="18" charset="0"/>
              </a:rPr>
              <a:t>Business consequences (II): </a:t>
            </a:r>
            <a:br>
              <a:rPr lang="en-US" altLang="en-US">
                <a:cs typeface="Times New Roman" panose="02020603050405020304" pitchFamily="18" charset="0"/>
              </a:rPr>
            </a:br>
            <a:r>
              <a:rPr lang="en-US" altLang="en-US">
                <a:cs typeface="Times New Roman" panose="02020603050405020304" pitchFamily="18" charset="0"/>
              </a:rPr>
              <a:t>Management</a:t>
            </a:r>
            <a:endParaRPr lang="en-US" altLang="en-US"/>
          </a:p>
        </p:txBody>
      </p:sp>
      <p:sp>
        <p:nvSpPr>
          <p:cNvPr id="10243" name="Rectangle 3">
            <a:extLst>
              <a:ext uri="{FF2B5EF4-FFF2-40B4-BE49-F238E27FC236}">
                <a16:creationId xmlns:a16="http://schemas.microsoft.com/office/drawing/2014/main" id="{FF3F1732-1332-43FC-B665-2E42A457C37E}"/>
              </a:ext>
            </a:extLst>
          </p:cNvPr>
          <p:cNvSpPr>
            <a:spLocks noGrp="1" noChangeArrowheads="1"/>
          </p:cNvSpPr>
          <p:nvPr>
            <p:ph type="body" idx="1"/>
          </p:nvPr>
        </p:nvSpPr>
        <p:spPr>
          <a:xfrm>
            <a:off x="2514600" y="2438400"/>
            <a:ext cx="5715000" cy="2819400"/>
          </a:xfrm>
        </p:spPr>
        <p:txBody>
          <a:bodyPr/>
          <a:lstStyle/>
          <a:p>
            <a:pPr eaLnBrk="1" hangingPunct="1"/>
            <a:r>
              <a:rPr lang="en-US" altLang="en-US"/>
              <a:t>General management </a:t>
            </a:r>
          </a:p>
          <a:p>
            <a:pPr eaLnBrk="1" hangingPunct="1"/>
            <a:r>
              <a:rPr lang="en-US" altLang="en-US"/>
              <a:t>Managing people</a:t>
            </a:r>
          </a:p>
          <a:p>
            <a:pPr eaLnBrk="1" hangingPunct="1"/>
            <a:r>
              <a:rPr lang="en-US" altLang="en-US"/>
              <a:t>Functional</a:t>
            </a:r>
          </a:p>
          <a:p>
            <a:pPr lvl="1" eaLnBrk="1" hangingPunct="1"/>
            <a:r>
              <a:rPr lang="en-US" altLang="en-US"/>
              <a:t>Marketing </a:t>
            </a:r>
          </a:p>
          <a:p>
            <a:pPr lvl="1" eaLnBrk="1" hangingPunct="1"/>
            <a:r>
              <a:rPr lang="en-US" altLang="en-US"/>
              <a:t>Finance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DEB50E1-D98B-41F3-84AC-97D7B83CDB58}"/>
              </a:ext>
            </a:extLst>
          </p:cNvPr>
          <p:cNvSpPr>
            <a:spLocks noGrp="1" noChangeArrowheads="1"/>
          </p:cNvSpPr>
          <p:nvPr>
            <p:ph type="title"/>
          </p:nvPr>
        </p:nvSpPr>
        <p:spPr>
          <a:xfrm>
            <a:off x="685800" y="381000"/>
            <a:ext cx="7772400" cy="990600"/>
          </a:xfrm>
        </p:spPr>
        <p:txBody>
          <a:bodyPr/>
          <a:lstStyle/>
          <a:p>
            <a:pPr eaLnBrk="1" hangingPunct="1"/>
            <a:r>
              <a:rPr lang="en-US" altLang="en-US"/>
              <a:t>General consequences for management</a:t>
            </a:r>
          </a:p>
        </p:txBody>
      </p:sp>
      <p:sp>
        <p:nvSpPr>
          <p:cNvPr id="11267" name="Rectangle 3">
            <a:extLst>
              <a:ext uri="{FF2B5EF4-FFF2-40B4-BE49-F238E27FC236}">
                <a16:creationId xmlns:a16="http://schemas.microsoft.com/office/drawing/2014/main" id="{E4147D24-2197-43F2-BC4E-0F122C5FD1FB}"/>
              </a:ext>
            </a:extLst>
          </p:cNvPr>
          <p:cNvSpPr>
            <a:spLocks noGrp="1" noChangeArrowheads="1"/>
          </p:cNvSpPr>
          <p:nvPr>
            <p:ph type="body" idx="1"/>
          </p:nvPr>
        </p:nvSpPr>
        <p:spPr>
          <a:xfrm>
            <a:off x="533400" y="1828800"/>
            <a:ext cx="8382000" cy="4114800"/>
          </a:xfrm>
        </p:spPr>
        <p:txBody>
          <a:bodyPr/>
          <a:lstStyle/>
          <a:p>
            <a:pPr eaLnBrk="1" hangingPunct="1">
              <a:lnSpc>
                <a:spcPct val="90000"/>
              </a:lnSpc>
            </a:pPr>
            <a:r>
              <a:rPr lang="en-US" altLang="en-US" sz="2400"/>
              <a:t>Rationality</a:t>
            </a:r>
          </a:p>
          <a:p>
            <a:pPr lvl="1" eaLnBrk="1" hangingPunct="1">
              <a:lnSpc>
                <a:spcPct val="90000"/>
              </a:lnSpc>
            </a:pPr>
            <a:r>
              <a:rPr lang="en-US" altLang="en-US" sz="2000"/>
              <a:t>The rationalizing function of firms</a:t>
            </a:r>
          </a:p>
          <a:p>
            <a:pPr lvl="2" eaLnBrk="1" hangingPunct="1">
              <a:lnSpc>
                <a:spcPct val="90000"/>
              </a:lnSpc>
            </a:pPr>
            <a:r>
              <a:rPr lang="en-US" altLang="en-US" sz="1600"/>
              <a:t>See, e.g., slide in Beshear &amp; Gino paper at HBR below</a:t>
            </a:r>
          </a:p>
          <a:p>
            <a:pPr lvl="1" eaLnBrk="1" hangingPunct="1">
              <a:lnSpc>
                <a:spcPct val="90000"/>
              </a:lnSpc>
            </a:pPr>
            <a:r>
              <a:rPr lang="en-US" altLang="en-US" sz="2000"/>
              <a:t>Specialization</a:t>
            </a:r>
          </a:p>
          <a:p>
            <a:pPr lvl="2" eaLnBrk="1" hangingPunct="1">
              <a:lnSpc>
                <a:spcPct val="90000"/>
              </a:lnSpc>
            </a:pPr>
            <a:r>
              <a:rPr lang="en-US" altLang="en-US" sz="1800"/>
              <a:t>Among humans: self-control</a:t>
            </a:r>
          </a:p>
          <a:p>
            <a:pPr lvl="2" eaLnBrk="1" hangingPunct="1">
              <a:lnSpc>
                <a:spcPct val="90000"/>
              </a:lnSpc>
            </a:pPr>
            <a:r>
              <a:rPr lang="en-US" altLang="en-US" sz="1800"/>
              <a:t>Between humans and computers</a:t>
            </a:r>
          </a:p>
          <a:p>
            <a:pPr eaLnBrk="1" hangingPunct="1">
              <a:lnSpc>
                <a:spcPct val="90000"/>
              </a:lnSpc>
            </a:pPr>
            <a:r>
              <a:rPr lang="en-US" altLang="en-US" sz="2400"/>
              <a:t>Organizational structure</a:t>
            </a:r>
          </a:p>
          <a:p>
            <a:pPr lvl="1" eaLnBrk="1" hangingPunct="1">
              <a:lnSpc>
                <a:spcPct val="90000"/>
              </a:lnSpc>
            </a:pPr>
            <a:r>
              <a:rPr lang="en-US" altLang="en-US" sz="2000"/>
              <a:t>“Natural” size of productive units: 100-200 individuals</a:t>
            </a:r>
          </a:p>
          <a:p>
            <a:pPr lvl="1" eaLnBrk="1" hangingPunct="1">
              <a:lnSpc>
                <a:spcPct val="90000"/>
              </a:lnSpc>
            </a:pPr>
            <a:r>
              <a:rPr lang="en-US" altLang="en-US" sz="2000"/>
              <a:t>Informal org. struct.: gossip &amp; “</a:t>
            </a:r>
            <a:r>
              <a:rPr lang="en-US" altLang="en-US" sz="2000" i="1"/>
              <a:t>managing by walking around</a:t>
            </a:r>
            <a:r>
              <a:rPr lang="en-US" altLang="en-US" sz="2000"/>
              <a:t>”</a:t>
            </a:r>
          </a:p>
          <a:p>
            <a:pPr eaLnBrk="1" hangingPunct="1">
              <a:lnSpc>
                <a:spcPct val="90000"/>
              </a:lnSpc>
            </a:pPr>
            <a:r>
              <a:rPr lang="en-US" altLang="en-US" sz="2400"/>
              <a:t>Incentives (Topic #2)</a:t>
            </a:r>
          </a:p>
          <a:p>
            <a:pPr lvl="1" eaLnBrk="1" hangingPunct="1">
              <a:lnSpc>
                <a:spcPct val="90000"/>
              </a:lnSpc>
            </a:pPr>
            <a:r>
              <a:rPr lang="en-US" altLang="en-US" sz="2000"/>
              <a:t>Delicate use because, e.g.,</a:t>
            </a:r>
          </a:p>
          <a:p>
            <a:pPr lvl="2" eaLnBrk="1" hangingPunct="1">
              <a:lnSpc>
                <a:spcPct val="90000"/>
              </a:lnSpc>
            </a:pPr>
            <a:r>
              <a:rPr lang="en-US" altLang="en-US" sz="1800"/>
              <a:t>“Strong reciprocity” (Fehr)</a:t>
            </a:r>
          </a:p>
          <a:p>
            <a:pPr lvl="2" eaLnBrk="1" hangingPunct="1">
              <a:lnSpc>
                <a:spcPct val="90000"/>
              </a:lnSpc>
            </a:pPr>
            <a:r>
              <a:rPr lang="en-US" altLang="en-US" sz="1800"/>
              <a:t>“Crowding out” (Frey)</a:t>
            </a:r>
          </a:p>
        </p:txBody>
      </p:sp>
    </p:spTree>
  </p:cSld>
  <p:clrMapOvr>
    <a:masterClrMapping/>
  </p:clrMapOvr>
</p:sld>
</file>

<file path=ppt/theme/theme1.xml><?xml version="1.0" encoding="utf-8"?>
<a:theme xmlns:a="http://schemas.openxmlformats.org/drawingml/2006/main" name="Presentación en blanco">
  <a:themeElements>
    <a:clrScheme name="">
      <a:dk1>
        <a:srgbClr val="808080"/>
      </a:dk1>
      <a:lt1>
        <a:srgbClr val="FFFFFF"/>
      </a:lt1>
      <a:dk2>
        <a:srgbClr val="000000"/>
      </a:dk2>
      <a:lt2>
        <a:srgbClr val="FFFFCC"/>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Presentación en blanc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Settings\Benito Arruñada\Datos de programa\Microsoft\Plantillas\Presentación en blanco.pot</Template>
  <TotalTime>3858</TotalTime>
  <Words>2362</Words>
  <Application>Microsoft Office PowerPoint</Application>
  <PresentationFormat>Presentación en pantalla (4:3)</PresentationFormat>
  <Paragraphs>222</Paragraphs>
  <Slides>33</Slides>
  <Notes>31</Notes>
  <HiddenSlides>12</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33</vt:i4>
      </vt:variant>
    </vt:vector>
  </HeadingPairs>
  <TitlesOfParts>
    <vt:vector size="40" baseType="lpstr">
      <vt:lpstr>Arial</vt:lpstr>
      <vt:lpstr>Arial Narrow</vt:lpstr>
      <vt:lpstr>Calibri</vt:lpstr>
      <vt:lpstr>Times New Roman</vt:lpstr>
      <vt:lpstr>Wingdings</vt:lpstr>
      <vt:lpstr>Presentación en blanco</vt:lpstr>
      <vt:lpstr>Imagen</vt:lpstr>
      <vt:lpstr>Business Implications of Evolutionary Psychology</vt:lpstr>
      <vt:lpstr>Main goals of topic 1</vt:lpstr>
      <vt:lpstr>Outline</vt:lpstr>
      <vt:lpstr>Economic consequences (I): Organizing exchange</vt:lpstr>
      <vt:lpstr>Most important:  Contextual contracting needed</vt:lpstr>
      <vt:lpstr>Presentación de PowerPoint</vt:lpstr>
      <vt:lpstr>Example: How behavioral assumptions  may affect MBAs’ salaries</vt:lpstr>
      <vt:lpstr>Business consequences (II):  Management</vt:lpstr>
      <vt:lpstr>General consequences for management</vt:lpstr>
      <vt:lpstr>How to deal with homo sapiens? (endowed with cheating detectors, emotional commitments, etc.)</vt:lpstr>
      <vt:lpstr>Consequences for managing people</vt:lpstr>
      <vt:lpstr>Example of “simple” managerial literature: Beshear &amp; Gino, “Leaders as Decision Architects,”  HBR, 2015 (posted as a complementary reading) </vt:lpstr>
      <vt:lpstr>“Homo Administrans” article</vt:lpstr>
      <vt:lpstr>Consequences for functional management</vt:lpstr>
      <vt:lpstr>Is an ad with this photo addressed to women or men?</vt:lpstr>
      <vt:lpstr>Presentación de PowerPoint</vt:lpstr>
      <vt:lpstr>Presentación de PowerPoint</vt:lpstr>
      <vt:lpstr>Presentación de PowerPoint</vt:lpstr>
      <vt:lpstr>Zero what? </vt:lpstr>
      <vt:lpstr>Conclusions</vt:lpstr>
      <vt:lpstr>Examples of applications</vt:lpstr>
      <vt:lpstr>Implicit Association Tests </vt:lpstr>
      <vt:lpstr>Averages of a sample of self-reported scores of 306 UPF students:  Slightly racist and a bit sexist (mainly males)</vt:lpstr>
      <vt:lpstr>Comments on Implicit Association Tests</vt:lpstr>
      <vt:lpstr>Unlearning implicit social biases during sleep  (Science  29 May 2015)</vt:lpstr>
      <vt:lpstr>How to balance work &amp; life?</vt:lpstr>
      <vt:lpstr> therefore, badly managed emotions threaten your career in the future; but  What about… now?</vt:lpstr>
      <vt:lpstr>How should UPF change? </vt:lpstr>
      <vt:lpstr>A “microlife”: a unit of risk representing 1/2 hour change of life expectancy</vt:lpstr>
      <vt:lpstr>Nudge &amp; “libertarian paternalism”</vt:lpstr>
      <vt:lpstr>Managing communications Email example:</vt:lpstr>
      <vt:lpstr>The same email, after being “pruned”</vt:lpstr>
      <vt:lpstr>Multiple applications for other topics </vt:lpstr>
    </vt:vector>
  </TitlesOfParts>
  <Company>UPF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nature and institutions</dc:title>
  <dc:creator>Benito Arruñada</dc:creator>
  <cp:lastModifiedBy>Benito Arruñada</cp:lastModifiedBy>
  <cp:revision>172</cp:revision>
  <cp:lastPrinted>2022-01-31T08:02:11Z</cp:lastPrinted>
  <dcterms:created xsi:type="dcterms:W3CDTF">2003-04-15T09:19:59Z</dcterms:created>
  <dcterms:modified xsi:type="dcterms:W3CDTF">2022-01-31T12:57:43Z</dcterms:modified>
</cp:coreProperties>
</file>